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notesSlides/notesSlide1.xml" ContentType="application/vnd.openxmlformats-officedocument.presentationml.notesSlide+xml"/>
  <Override PartName="/ppt/tags/tag67.xml" ContentType="application/vnd.openxmlformats-officedocument.presentationml.tags+xml"/>
  <Override PartName="/ppt/notesSlides/notesSlide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6.xml" ContentType="application/vnd.openxmlformats-officedocument.presentationml.tags+xml"/>
  <Override PartName="/ppt/tags/tag77.xml" ContentType="application/vnd.openxmlformats-officedocument.presentationml.tags+xml"/>
  <Override PartName="/ppt/notesSlides/notesSlide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8.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9.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0.xml" ContentType="application/vnd.openxmlformats-officedocument.presentationml.notesSlide+xml"/>
  <Override PartName="/ppt/tags/tag84.xml" ContentType="application/vnd.openxmlformats-officedocument.presentationml.tags+xml"/>
  <Override PartName="/ppt/notesSlides/notesSlide1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1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3" r:id="rId5"/>
    <p:sldMasterId id="2147483702" r:id="rId6"/>
  </p:sldMasterIdLst>
  <p:notesMasterIdLst>
    <p:notesMasterId r:id="rId26"/>
  </p:notesMasterIdLst>
  <p:sldIdLst>
    <p:sldId id="3522" r:id="rId7"/>
    <p:sldId id="4400" r:id="rId8"/>
    <p:sldId id="380" r:id="rId9"/>
    <p:sldId id="3536" r:id="rId10"/>
    <p:sldId id="378" r:id="rId11"/>
    <p:sldId id="379" r:id="rId12"/>
    <p:sldId id="4407" r:id="rId13"/>
    <p:sldId id="4408" r:id="rId14"/>
    <p:sldId id="4389" r:id="rId15"/>
    <p:sldId id="4385" r:id="rId16"/>
    <p:sldId id="4406" r:id="rId17"/>
    <p:sldId id="4388" r:id="rId18"/>
    <p:sldId id="2050094246" r:id="rId19"/>
    <p:sldId id="4390" r:id="rId20"/>
    <p:sldId id="4393" r:id="rId21"/>
    <p:sldId id="258" r:id="rId22"/>
    <p:sldId id="3475" r:id="rId23"/>
    <p:sldId id="3473" r:id="rId24"/>
    <p:sldId id="3476" r:id="rId25"/>
  </p:sldIdLst>
  <p:sldSz cx="12192000" cy="6858000"/>
  <p:notesSz cx="6797675" cy="9928225"/>
  <p:custDataLst>
    <p:tags r:id="rId2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Content" id="{0F47F336-5E6B-4B59-9BA0-2BAB97E2135E}">
          <p14:sldIdLst>
            <p14:sldId id="3522"/>
            <p14:sldId id="4400"/>
            <p14:sldId id="380"/>
            <p14:sldId id="3536"/>
            <p14:sldId id="378"/>
            <p14:sldId id="379"/>
            <p14:sldId id="4407"/>
            <p14:sldId id="4408"/>
            <p14:sldId id="4389"/>
            <p14:sldId id="4385"/>
            <p14:sldId id="4406"/>
            <p14:sldId id="4388"/>
            <p14:sldId id="2050094246"/>
            <p14:sldId id="4390"/>
            <p14:sldId id="4393"/>
            <p14:sldId id="258"/>
            <p14:sldId id="3475"/>
            <p14:sldId id="3473"/>
            <p14:sldId id="347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 Vincent /SG" initials="PV/" lastIdx="2" clrIdx="0">
    <p:extLst>
      <p:ext uri="{19B8F6BF-5375-455C-9EA6-DF929625EA0E}">
        <p15:presenceInfo xmlns:p15="http://schemas.microsoft.com/office/powerpoint/2012/main" userId="S::Vincent.Pan@sanofi.com::d4dcb846-3263-4691-a0b3-ae8df6345c22" providerId="AD"/>
      </p:ext>
    </p:extLst>
  </p:cmAuthor>
  <p:cmAuthor id="2" name="Bourgeois, Steven /SG" initials="BS/" lastIdx="1" clrIdx="1">
    <p:extLst>
      <p:ext uri="{19B8F6BF-5375-455C-9EA6-DF929625EA0E}">
        <p15:presenceInfo xmlns:p15="http://schemas.microsoft.com/office/powerpoint/2012/main" userId="S::Steven.Bourgeois@sanofi.com::3618878a-e42e-4a69-b270-395e925eaa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B48"/>
    <a:srgbClr val="BFBFBF"/>
    <a:srgbClr val="BE006B"/>
    <a:srgbClr val="8F6EAA"/>
    <a:srgbClr val="FFEAAC"/>
    <a:srgbClr val="DE1C30"/>
    <a:srgbClr val="9198C8"/>
    <a:srgbClr val="EDBB87"/>
    <a:srgbClr val="4C63AF"/>
    <a:srgbClr val="A99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9" autoAdjust="0"/>
    <p:restoredTop sz="75253" autoAdjust="0"/>
  </p:normalViewPr>
  <p:slideViewPr>
    <p:cSldViewPr snapToGrid="0">
      <p:cViewPr varScale="1">
        <p:scale>
          <a:sx n="50" d="100"/>
          <a:sy n="50" d="100"/>
        </p:scale>
        <p:origin x="402" y="54"/>
      </p:cViewPr>
      <p:guideLst>
        <p:guide orient="horz" pos="2160"/>
        <p:guide pos="3840"/>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5EE75-ABBD-4213-8F34-FF6E2C0F83D7}"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fr-FR"/>
        </a:p>
      </dgm:t>
    </dgm:pt>
    <dgm:pt modelId="{6B21EA0E-FE5A-45FB-9CD0-D4725A455247}">
      <dgm:prSet phldrT="[Text]"/>
      <dgm:spPr/>
      <dgm:t>
        <a:bodyPr/>
        <a:lstStyle/>
        <a:p>
          <a:pPr marL="0">
            <a:lnSpc>
              <a:spcPct val="100000"/>
            </a:lnSpc>
          </a:pPr>
          <a:r>
            <a:rPr lang="en-US" b="1" dirty="0">
              <a:solidFill>
                <a:srgbClr val="F08B48"/>
              </a:solidFill>
              <a:effectLst>
                <a:outerShdw blurRad="38100" dist="38100" dir="2700000" algn="tl">
                  <a:srgbClr val="000000">
                    <a:alpha val="43137"/>
                  </a:srgbClr>
                </a:outerShdw>
              </a:effectLst>
            </a:rPr>
            <a:t>Statistical Forecast</a:t>
          </a:r>
        </a:p>
      </dgm:t>
    </dgm:pt>
    <dgm:pt modelId="{54590347-3BD5-4A57-AA8B-4E1C8613B0C3}" type="parTrans" cxnId="{610E0CCC-3431-4159-81A7-3C6137C9CF23}">
      <dgm:prSet/>
      <dgm:spPr/>
      <dgm:t>
        <a:bodyPr/>
        <a:lstStyle/>
        <a:p>
          <a:endParaRPr lang="en-US"/>
        </a:p>
      </dgm:t>
    </dgm:pt>
    <dgm:pt modelId="{79C9C530-B579-4E1F-9914-E0E88C70CDC2}" type="sibTrans" cxnId="{610E0CCC-3431-4159-81A7-3C6137C9CF23}">
      <dgm:prSet/>
      <dgm:spPr/>
      <dgm:t>
        <a:bodyPr/>
        <a:lstStyle/>
        <a:p>
          <a:endParaRPr lang="en-US"/>
        </a:p>
      </dgm:t>
    </dgm:pt>
    <dgm:pt modelId="{55908448-6A88-4108-ABFA-95577367A02A}">
      <dgm:prSet phldrT="[Text]"/>
      <dgm:spPr>
        <a:solidFill>
          <a:srgbClr val="8F6EAA">
            <a:alpha val="50196"/>
          </a:srgbClr>
        </a:solidFill>
      </dgm:spPr>
      <dgm:t>
        <a:bodyPr/>
        <a:lstStyle/>
        <a:p>
          <a:pPr marL="0">
            <a:lnSpc>
              <a:spcPct val="100000"/>
            </a:lnSpc>
            <a:buNone/>
          </a:pPr>
          <a:r>
            <a:rPr lang="en-US" b="1" dirty="0">
              <a:solidFill>
                <a:schemeClr val="tx2">
                  <a:lumMod val="50000"/>
                </a:schemeClr>
              </a:solidFill>
            </a:rPr>
            <a:t>Unconstrained Demand Plan</a:t>
          </a:r>
        </a:p>
      </dgm:t>
    </dgm:pt>
    <dgm:pt modelId="{95A21161-E7AA-4274-8129-C01BC47CD281}" type="parTrans" cxnId="{D930D457-BC58-49C9-9340-4A164CF992AD}">
      <dgm:prSet/>
      <dgm:spPr/>
      <dgm:t>
        <a:bodyPr/>
        <a:lstStyle/>
        <a:p>
          <a:endParaRPr lang="en-US"/>
        </a:p>
      </dgm:t>
    </dgm:pt>
    <dgm:pt modelId="{E95772A2-9C54-469A-8599-50382EDF8F2D}" type="sibTrans" cxnId="{D930D457-BC58-49C9-9340-4A164CF992AD}">
      <dgm:prSet/>
      <dgm:spPr/>
      <dgm:t>
        <a:bodyPr/>
        <a:lstStyle/>
        <a:p>
          <a:endParaRPr lang="en-US"/>
        </a:p>
      </dgm:t>
    </dgm:pt>
    <dgm:pt modelId="{E5C132A3-20B5-4760-8F8A-7BC4F72A224F}">
      <dgm:prSet phldrT="[Text]" custT="1"/>
      <dgm:spPr>
        <a:solidFill>
          <a:srgbClr val="BE006B">
            <a:alpha val="30196"/>
          </a:srgbClr>
        </a:solidFill>
      </dgm:spPr>
      <dgm:t>
        <a:bodyPr/>
        <a:lstStyle/>
        <a:p>
          <a:pPr marL="0">
            <a:lnSpc>
              <a:spcPct val="100000"/>
            </a:lnSpc>
          </a:pPr>
          <a:r>
            <a:rPr lang="en-US" sz="1300" b="1" kern="1200" dirty="0">
              <a:solidFill>
                <a:schemeClr val="tx2">
                  <a:lumMod val="50000"/>
                </a:schemeClr>
              </a:solidFill>
            </a:rPr>
            <a:t>Constrained Supply Plan</a:t>
          </a:r>
        </a:p>
      </dgm:t>
    </dgm:pt>
    <dgm:pt modelId="{38939E98-312B-408D-9D07-C520BCB05360}" type="parTrans" cxnId="{47C6AC58-FEF3-49CF-BF61-D746A228CB19}">
      <dgm:prSet/>
      <dgm:spPr/>
      <dgm:t>
        <a:bodyPr/>
        <a:lstStyle/>
        <a:p>
          <a:endParaRPr lang="en-US"/>
        </a:p>
      </dgm:t>
    </dgm:pt>
    <dgm:pt modelId="{717B1038-DCC9-4A60-8C0C-B393290F6810}" type="sibTrans" cxnId="{47C6AC58-FEF3-49CF-BF61-D746A228CB19}">
      <dgm:prSet/>
      <dgm:spPr/>
      <dgm:t>
        <a:bodyPr/>
        <a:lstStyle/>
        <a:p>
          <a:endParaRPr lang="en-US"/>
        </a:p>
      </dgm:t>
    </dgm:pt>
    <dgm:pt modelId="{AF94E46F-92B3-4B34-A4B4-828A1AAC515A}">
      <dgm:prSet phldrT="[Text]"/>
      <dgm:spPr/>
      <dgm:t>
        <a:bodyPr/>
        <a:lstStyle/>
        <a:p>
          <a:pPr marL="88900" indent="-88900">
            <a:lnSpc>
              <a:spcPct val="100000"/>
            </a:lnSpc>
          </a:pPr>
          <a:r>
            <a:rPr lang="en-US" altLang="en-US" b="1" dirty="0">
              <a:solidFill>
                <a:srgbClr val="F08B48"/>
              </a:solidFill>
              <a:effectLst>
                <a:outerShdw blurRad="38100" dist="38100" dir="2700000" algn="tl">
                  <a:srgbClr val="000000">
                    <a:alpha val="43137"/>
                  </a:srgbClr>
                </a:outerShdw>
              </a:effectLst>
            </a:rPr>
            <a:t>Optimal</a:t>
          </a:r>
          <a:r>
            <a:rPr lang="en-US" altLang="en-US" dirty="0">
              <a:solidFill>
                <a:srgbClr val="F08B48"/>
              </a:solidFill>
              <a:effectLst>
                <a:outerShdw blurRad="38100" dist="38100" dir="2700000" algn="tl">
                  <a:srgbClr val="000000">
                    <a:alpha val="43137"/>
                  </a:srgbClr>
                </a:outerShdw>
              </a:effectLst>
            </a:rPr>
            <a:t> &amp; </a:t>
          </a:r>
          <a:r>
            <a:rPr lang="en-US" altLang="en-US" b="1" dirty="0">
              <a:solidFill>
                <a:srgbClr val="F08B48"/>
              </a:solidFill>
              <a:effectLst>
                <a:outerShdw blurRad="38100" dist="38100" dir="2700000" algn="tl">
                  <a:srgbClr val="000000">
                    <a:alpha val="43137"/>
                  </a:srgbClr>
                </a:outerShdw>
              </a:effectLst>
            </a:rPr>
            <a:t>unbiased</a:t>
          </a:r>
          <a:r>
            <a:rPr lang="en-US" altLang="en-US" dirty="0">
              <a:solidFill>
                <a:srgbClr val="F08B48"/>
              </a:solidFill>
              <a:effectLst>
                <a:outerShdw blurRad="38100" dist="38100" dir="2700000" algn="tl">
                  <a:srgbClr val="000000">
                    <a:alpha val="43137"/>
                  </a:srgbClr>
                </a:outerShdw>
              </a:effectLst>
            </a:rPr>
            <a:t> baseline signal based on history data</a:t>
          </a:r>
          <a:endParaRPr lang="en-US" dirty="0">
            <a:solidFill>
              <a:srgbClr val="F08B48"/>
            </a:solidFill>
            <a:effectLst>
              <a:outerShdw blurRad="38100" dist="38100" dir="2700000" algn="tl">
                <a:srgbClr val="000000">
                  <a:alpha val="43137"/>
                </a:srgbClr>
              </a:outerShdw>
            </a:effectLst>
          </a:endParaRPr>
        </a:p>
      </dgm:t>
    </dgm:pt>
    <dgm:pt modelId="{9A87B0B7-5F30-459C-9F78-8C4258136F77}" type="parTrans" cxnId="{1212C8AF-0C2E-49B2-8292-984EDA40C536}">
      <dgm:prSet/>
      <dgm:spPr/>
      <dgm:t>
        <a:bodyPr/>
        <a:lstStyle/>
        <a:p>
          <a:endParaRPr lang="en-US"/>
        </a:p>
      </dgm:t>
    </dgm:pt>
    <dgm:pt modelId="{B75C0ED9-F8CF-4BCB-B2EB-C2E33880564D}" type="sibTrans" cxnId="{1212C8AF-0C2E-49B2-8292-984EDA40C536}">
      <dgm:prSet/>
      <dgm:spPr/>
      <dgm:t>
        <a:bodyPr/>
        <a:lstStyle/>
        <a:p>
          <a:endParaRPr lang="en-US"/>
        </a:p>
      </dgm:t>
    </dgm:pt>
    <dgm:pt modelId="{1E3B3C63-A17C-486A-84F6-3190CAFF3CED}">
      <dgm:prSet phldrT="[Text]"/>
      <dgm:spPr/>
      <dgm:t>
        <a:bodyPr/>
        <a:lstStyle/>
        <a:p>
          <a:pPr marL="88900" indent="-88900">
            <a:lnSpc>
              <a:spcPct val="100000"/>
            </a:lnSpc>
          </a:pPr>
          <a:r>
            <a:rPr lang="en-US" b="1" dirty="0">
              <a:solidFill>
                <a:srgbClr val="F08B48"/>
              </a:solidFill>
              <a:effectLst>
                <a:outerShdw blurRad="38100" dist="38100" dir="2700000" algn="tl">
                  <a:srgbClr val="000000">
                    <a:alpha val="43137"/>
                  </a:srgbClr>
                </a:outerShdw>
              </a:effectLst>
            </a:rPr>
            <a:t>Statistics</a:t>
          </a:r>
          <a:r>
            <a:rPr lang="en-US" dirty="0">
              <a:solidFill>
                <a:srgbClr val="F08B48"/>
              </a:solidFill>
              <a:effectLst>
                <a:outerShdw blurRad="38100" dist="38100" dir="2700000" algn="tl">
                  <a:srgbClr val="000000">
                    <a:alpha val="43137"/>
                  </a:srgbClr>
                </a:outerShdw>
              </a:effectLst>
            </a:rPr>
            <a:t> or </a:t>
          </a:r>
          <a:r>
            <a:rPr lang="en-US" b="1" dirty="0">
              <a:solidFill>
                <a:srgbClr val="F08B48"/>
              </a:solidFill>
              <a:effectLst>
                <a:outerShdw blurRad="38100" dist="38100" dir="2700000" algn="tl">
                  <a:srgbClr val="000000">
                    <a:alpha val="43137"/>
                  </a:srgbClr>
                </a:outerShdw>
              </a:effectLst>
            </a:rPr>
            <a:t>Machine Learning</a:t>
          </a:r>
        </a:p>
      </dgm:t>
    </dgm:pt>
    <dgm:pt modelId="{745C9773-524B-4354-9075-27782E24ECE2}" type="parTrans" cxnId="{51355D26-426C-4C7B-9A19-B7FCA14B9801}">
      <dgm:prSet/>
      <dgm:spPr/>
      <dgm:t>
        <a:bodyPr/>
        <a:lstStyle/>
        <a:p>
          <a:endParaRPr lang="en-US"/>
        </a:p>
      </dgm:t>
    </dgm:pt>
    <dgm:pt modelId="{2908EB3D-526A-49ED-9059-9A38D8EBC3CD}" type="sibTrans" cxnId="{51355D26-426C-4C7B-9A19-B7FCA14B9801}">
      <dgm:prSet/>
      <dgm:spPr/>
      <dgm:t>
        <a:bodyPr/>
        <a:lstStyle/>
        <a:p>
          <a:endParaRPr lang="en-US"/>
        </a:p>
      </dgm:t>
    </dgm:pt>
    <dgm:pt modelId="{7BA87944-F144-4F60-A299-903B5D2DFA67}">
      <dgm:prSet phldrT="[Text]"/>
      <dgm:spPr>
        <a:solidFill>
          <a:srgbClr val="8F6EAA">
            <a:alpha val="50196"/>
          </a:srgbClr>
        </a:solidFill>
      </dgm:spPr>
      <dgm:t>
        <a:bodyPr/>
        <a:lstStyle/>
        <a:p>
          <a:pPr marL="176213" indent="-87313">
            <a:lnSpc>
              <a:spcPct val="100000"/>
            </a:lnSpc>
          </a:pPr>
          <a:r>
            <a:rPr lang="en-US" dirty="0"/>
            <a:t>S&amp;OP Demand Review</a:t>
          </a:r>
        </a:p>
      </dgm:t>
    </dgm:pt>
    <dgm:pt modelId="{64720D5E-1055-4333-AEF4-DEA923FFDFF1}" type="parTrans" cxnId="{BE06C43F-5C04-44DF-ACE7-B998EAD70C3F}">
      <dgm:prSet/>
      <dgm:spPr/>
      <dgm:t>
        <a:bodyPr/>
        <a:lstStyle/>
        <a:p>
          <a:endParaRPr lang="en-US"/>
        </a:p>
      </dgm:t>
    </dgm:pt>
    <dgm:pt modelId="{740735DE-658D-4C07-A446-18403ECC81DC}" type="sibTrans" cxnId="{BE06C43F-5C04-44DF-ACE7-B998EAD70C3F}">
      <dgm:prSet/>
      <dgm:spPr/>
      <dgm:t>
        <a:bodyPr/>
        <a:lstStyle/>
        <a:p>
          <a:endParaRPr lang="en-US"/>
        </a:p>
      </dgm:t>
    </dgm:pt>
    <dgm:pt modelId="{507FD1D9-DDB4-4268-8814-E00B909EE93C}">
      <dgm:prSet custT="1"/>
      <dgm:spPr>
        <a:solidFill>
          <a:srgbClr val="BE006B">
            <a:alpha val="30196"/>
          </a:srgbClr>
        </a:solidFill>
      </dgm:spPr>
      <dgm:t>
        <a:bodyPr/>
        <a:lstStyle/>
        <a:p>
          <a:pPr marL="176213" indent="-87313">
            <a:lnSpc>
              <a:spcPct val="100000"/>
            </a:lnSpc>
          </a:pPr>
          <a:r>
            <a:rPr lang="en-US" sz="1000" kern="1200" dirty="0">
              <a:solidFill>
                <a:srgbClr val="FFFFFF"/>
              </a:solidFill>
              <a:latin typeface="Arial" panose="020B0604020202020204"/>
              <a:ea typeface="+mn-ea"/>
              <a:cs typeface="+mn-cs"/>
            </a:rPr>
            <a:t>IA constraints</a:t>
          </a:r>
        </a:p>
      </dgm:t>
    </dgm:pt>
    <dgm:pt modelId="{B6F9EC49-FADA-4495-97D7-FA17DEB4AE52}" type="parTrans" cxnId="{4A6D13DA-9155-4911-80D2-EEB7E866B341}">
      <dgm:prSet/>
      <dgm:spPr/>
      <dgm:t>
        <a:bodyPr/>
        <a:lstStyle/>
        <a:p>
          <a:endParaRPr lang="en-US"/>
        </a:p>
      </dgm:t>
    </dgm:pt>
    <dgm:pt modelId="{7A864449-0A30-42B2-8C6F-C7F52DD4E34C}" type="sibTrans" cxnId="{4A6D13DA-9155-4911-80D2-EEB7E866B341}">
      <dgm:prSet/>
      <dgm:spPr/>
      <dgm:t>
        <a:bodyPr/>
        <a:lstStyle/>
        <a:p>
          <a:endParaRPr lang="en-US"/>
        </a:p>
      </dgm:t>
    </dgm:pt>
    <dgm:pt modelId="{8D781327-CC3E-44C5-838C-FEE28BF18966}">
      <dgm:prSet phldrT="[Text]"/>
      <dgm:spPr>
        <a:solidFill>
          <a:srgbClr val="00A590">
            <a:alpha val="69804"/>
          </a:srgbClr>
        </a:solidFill>
      </dgm:spPr>
      <dgm:t>
        <a:bodyPr/>
        <a:lstStyle/>
        <a:p>
          <a:pPr marL="0">
            <a:lnSpc>
              <a:spcPct val="100000"/>
            </a:lnSpc>
          </a:pPr>
          <a:r>
            <a:rPr lang="en-US" b="1" dirty="0">
              <a:solidFill>
                <a:schemeClr val="tx2">
                  <a:lumMod val="50000"/>
                </a:schemeClr>
              </a:solidFill>
            </a:rPr>
            <a:t>Final Business Plan</a:t>
          </a:r>
        </a:p>
      </dgm:t>
    </dgm:pt>
    <dgm:pt modelId="{C760C649-9C99-426B-BBD1-AA1B3A25437D}" type="parTrans" cxnId="{C8E32F54-AC17-4617-8469-1D5767F210B3}">
      <dgm:prSet/>
      <dgm:spPr/>
      <dgm:t>
        <a:bodyPr/>
        <a:lstStyle/>
        <a:p>
          <a:endParaRPr lang="en-US"/>
        </a:p>
      </dgm:t>
    </dgm:pt>
    <dgm:pt modelId="{0F8DB8D8-89D5-4116-BFEF-B51E3F43D684}" type="sibTrans" cxnId="{C8E32F54-AC17-4617-8469-1D5767F210B3}">
      <dgm:prSet/>
      <dgm:spPr/>
      <dgm:t>
        <a:bodyPr/>
        <a:lstStyle/>
        <a:p>
          <a:endParaRPr lang="en-US"/>
        </a:p>
      </dgm:t>
    </dgm:pt>
    <dgm:pt modelId="{C7C039D8-791F-4CC0-9F3C-9FCD330255DC}">
      <dgm:prSet phldrT="[Text]"/>
      <dgm:spPr>
        <a:solidFill>
          <a:srgbClr val="00A590">
            <a:alpha val="69804"/>
          </a:srgbClr>
        </a:solidFill>
      </dgm:spPr>
      <dgm:t>
        <a:bodyPr/>
        <a:lstStyle/>
        <a:p>
          <a:pPr marL="57150" indent="0">
            <a:lnSpc>
              <a:spcPct val="100000"/>
            </a:lnSpc>
          </a:pPr>
          <a:endParaRPr lang="en-US" dirty="0"/>
        </a:p>
      </dgm:t>
    </dgm:pt>
    <dgm:pt modelId="{6529DC59-C82A-4A50-BE09-EB7E3E0CA4A3}" type="parTrans" cxnId="{90ECCA67-60A6-46E7-B254-5E371B21380B}">
      <dgm:prSet/>
      <dgm:spPr/>
      <dgm:t>
        <a:bodyPr/>
        <a:lstStyle/>
        <a:p>
          <a:endParaRPr lang="en-US"/>
        </a:p>
      </dgm:t>
    </dgm:pt>
    <dgm:pt modelId="{D59A1406-652C-4DDE-A557-23A43FCE3997}" type="sibTrans" cxnId="{90ECCA67-60A6-46E7-B254-5E371B21380B}">
      <dgm:prSet/>
      <dgm:spPr/>
      <dgm:t>
        <a:bodyPr/>
        <a:lstStyle/>
        <a:p>
          <a:endParaRPr lang="en-US"/>
        </a:p>
      </dgm:t>
    </dgm:pt>
    <dgm:pt modelId="{01488F06-E6B1-4D9E-BD8E-927A8518E6ED}">
      <dgm:prSet/>
      <dgm:spPr>
        <a:solidFill>
          <a:srgbClr val="00A590">
            <a:alpha val="69804"/>
          </a:srgbClr>
        </a:solidFill>
      </dgm:spPr>
      <dgm:t>
        <a:bodyPr/>
        <a:lstStyle/>
        <a:p>
          <a:pPr marL="176213" indent="-87313">
            <a:lnSpc>
              <a:spcPct val="100000"/>
            </a:lnSpc>
          </a:pPr>
          <a:r>
            <a:rPr lang="en-US" dirty="0"/>
            <a:t>Validation of the assumption by Finance &amp; Management</a:t>
          </a:r>
        </a:p>
      </dgm:t>
    </dgm:pt>
    <dgm:pt modelId="{3110C5B1-8877-4028-916A-264A088E896F}" type="parTrans" cxnId="{EC5CD7B6-50E7-44F3-B2F6-1D0514ED0ECD}">
      <dgm:prSet/>
      <dgm:spPr/>
      <dgm:t>
        <a:bodyPr/>
        <a:lstStyle/>
        <a:p>
          <a:endParaRPr lang="en-US"/>
        </a:p>
      </dgm:t>
    </dgm:pt>
    <dgm:pt modelId="{A47909EB-0A7E-474E-A7C2-4641CF84BD60}" type="sibTrans" cxnId="{EC5CD7B6-50E7-44F3-B2F6-1D0514ED0ECD}">
      <dgm:prSet/>
      <dgm:spPr/>
      <dgm:t>
        <a:bodyPr/>
        <a:lstStyle/>
        <a:p>
          <a:endParaRPr lang="en-US"/>
        </a:p>
      </dgm:t>
    </dgm:pt>
    <dgm:pt modelId="{6016DB9B-6276-4604-AEAF-50864FFEEE9C}">
      <dgm:prSet phldrT="[Text]"/>
      <dgm:spPr>
        <a:solidFill>
          <a:srgbClr val="8F6EAA">
            <a:alpha val="50196"/>
          </a:srgbClr>
        </a:solidFill>
      </dgm:spPr>
      <dgm:t>
        <a:bodyPr/>
        <a:lstStyle/>
        <a:p>
          <a:pPr marL="176213" indent="-87313">
            <a:lnSpc>
              <a:spcPct val="100000"/>
            </a:lnSpc>
          </a:pPr>
          <a:r>
            <a:rPr lang="en-US" dirty="0">
              <a:solidFill>
                <a:schemeClr val="bg1"/>
              </a:solidFill>
            </a:rPr>
            <a:t>Market Intelligence</a:t>
          </a:r>
        </a:p>
      </dgm:t>
    </dgm:pt>
    <dgm:pt modelId="{F7B570B6-834B-42DB-9794-380B0EB7C092}" type="parTrans" cxnId="{1FCD368C-1A06-4090-8179-58FA5AF09EAE}">
      <dgm:prSet/>
      <dgm:spPr/>
      <dgm:t>
        <a:bodyPr/>
        <a:lstStyle/>
        <a:p>
          <a:endParaRPr lang="en-US"/>
        </a:p>
      </dgm:t>
    </dgm:pt>
    <dgm:pt modelId="{0468EF2F-0176-4FE2-824D-1E9707137828}" type="sibTrans" cxnId="{1FCD368C-1A06-4090-8179-58FA5AF09EAE}">
      <dgm:prSet/>
      <dgm:spPr/>
      <dgm:t>
        <a:bodyPr/>
        <a:lstStyle/>
        <a:p>
          <a:endParaRPr lang="en-US"/>
        </a:p>
      </dgm:t>
    </dgm:pt>
    <dgm:pt modelId="{B737A4AD-E624-41CC-AD96-EE59AE260B11}">
      <dgm:prSet phldrT="[Text]"/>
      <dgm:spPr>
        <a:solidFill>
          <a:srgbClr val="8F6EAA">
            <a:alpha val="50196"/>
          </a:srgbClr>
        </a:solidFill>
      </dgm:spPr>
      <dgm:t>
        <a:bodyPr/>
        <a:lstStyle/>
        <a:p>
          <a:pPr marL="176213" indent="-87313">
            <a:lnSpc>
              <a:spcPct val="100000"/>
            </a:lnSpc>
          </a:pPr>
          <a:r>
            <a:rPr lang="en-US" dirty="0"/>
            <a:t>Consensus Mkt./Commercial/Trade</a:t>
          </a:r>
        </a:p>
      </dgm:t>
    </dgm:pt>
    <dgm:pt modelId="{77327EEC-E8EC-4B4B-8B8E-CB7198E1C975}" type="parTrans" cxnId="{D92AE5FC-2823-4ED1-8B48-30A46962ADD2}">
      <dgm:prSet/>
      <dgm:spPr/>
      <dgm:t>
        <a:bodyPr/>
        <a:lstStyle/>
        <a:p>
          <a:endParaRPr lang="en-US"/>
        </a:p>
      </dgm:t>
    </dgm:pt>
    <dgm:pt modelId="{DCD8D46B-6664-446E-A71B-42839473255E}" type="sibTrans" cxnId="{D92AE5FC-2823-4ED1-8B48-30A46962ADD2}">
      <dgm:prSet/>
      <dgm:spPr/>
      <dgm:t>
        <a:bodyPr/>
        <a:lstStyle/>
        <a:p>
          <a:endParaRPr lang="en-US"/>
        </a:p>
      </dgm:t>
    </dgm:pt>
    <dgm:pt modelId="{51C2824B-7A87-437C-9CBA-AA290358F463}">
      <dgm:prSet custT="1"/>
      <dgm:spPr>
        <a:solidFill>
          <a:srgbClr val="BE006B">
            <a:alpha val="30196"/>
          </a:srgbClr>
        </a:solidFill>
      </dgm:spPr>
      <dgm:t>
        <a:bodyPr/>
        <a:lstStyle/>
        <a:p>
          <a:pPr marL="176213" indent="-87313">
            <a:lnSpc>
              <a:spcPct val="100000"/>
            </a:lnSpc>
          </a:pPr>
          <a:r>
            <a:rPr lang="en-US" sz="1000" kern="1200" dirty="0"/>
            <a:t>S&amp;OP Supply Review</a:t>
          </a:r>
        </a:p>
      </dgm:t>
    </dgm:pt>
    <dgm:pt modelId="{E5F9128F-3238-4C01-A1FD-EA2F54DFBCCE}" type="parTrans" cxnId="{2ADA1800-3B95-47C0-858C-F0559333AB80}">
      <dgm:prSet/>
      <dgm:spPr/>
      <dgm:t>
        <a:bodyPr/>
        <a:lstStyle/>
        <a:p>
          <a:endParaRPr lang="en-US"/>
        </a:p>
      </dgm:t>
    </dgm:pt>
    <dgm:pt modelId="{CDA7076A-5269-486D-B424-B543D429A2C4}" type="sibTrans" cxnId="{2ADA1800-3B95-47C0-858C-F0559333AB80}">
      <dgm:prSet/>
      <dgm:spPr/>
      <dgm:t>
        <a:bodyPr/>
        <a:lstStyle/>
        <a:p>
          <a:endParaRPr lang="en-US"/>
        </a:p>
      </dgm:t>
    </dgm:pt>
    <dgm:pt modelId="{EA755AE2-36BB-4F85-A1E2-273E39105BFA}">
      <dgm:prSet phldrT="[Text]"/>
      <dgm:spPr>
        <a:solidFill>
          <a:srgbClr val="00A590">
            <a:alpha val="69804"/>
          </a:srgbClr>
        </a:solidFill>
      </dgm:spPr>
      <dgm:t>
        <a:bodyPr/>
        <a:lstStyle/>
        <a:p>
          <a:pPr marL="176213" indent="-87313">
            <a:lnSpc>
              <a:spcPct val="100000"/>
            </a:lnSpc>
          </a:pPr>
          <a:r>
            <a:rPr lang="en-US" dirty="0"/>
            <a:t>”One Business Plan”</a:t>
          </a:r>
        </a:p>
      </dgm:t>
    </dgm:pt>
    <dgm:pt modelId="{06CB4AC1-6FBC-4693-B4CF-B9F0858D3314}" type="parTrans" cxnId="{CE94FF0C-F809-410E-99AE-40ACDE749C61}">
      <dgm:prSet/>
      <dgm:spPr/>
      <dgm:t>
        <a:bodyPr/>
        <a:lstStyle/>
        <a:p>
          <a:endParaRPr lang="en-US"/>
        </a:p>
      </dgm:t>
    </dgm:pt>
    <dgm:pt modelId="{615D77D6-1644-4C85-89B2-1BC0EC2E42DB}" type="sibTrans" cxnId="{CE94FF0C-F809-410E-99AE-40ACDE749C61}">
      <dgm:prSet/>
      <dgm:spPr/>
      <dgm:t>
        <a:bodyPr/>
        <a:lstStyle/>
        <a:p>
          <a:endParaRPr lang="en-US"/>
        </a:p>
      </dgm:t>
    </dgm:pt>
    <dgm:pt modelId="{B5162302-43C2-4485-9583-8337B83B748F}">
      <dgm:prSet custT="1"/>
      <dgm:spPr>
        <a:solidFill>
          <a:srgbClr val="BE006B">
            <a:alpha val="30196"/>
          </a:srgbClr>
        </a:solidFill>
      </dgm:spPr>
      <dgm:t>
        <a:bodyPr/>
        <a:lstStyle/>
        <a:p>
          <a:pPr marL="176213" indent="-87313">
            <a:lnSpc>
              <a:spcPct val="100000"/>
            </a:lnSpc>
          </a:pPr>
          <a:r>
            <a:rPr lang="en-US" sz="1000" kern="1200" dirty="0">
              <a:solidFill>
                <a:schemeClr val="bg1"/>
              </a:solidFill>
            </a:rPr>
            <a:t>Risk and opportunities - </a:t>
          </a:r>
          <a:r>
            <a:rPr lang="en-US" sz="1000" b="1" kern="1200" dirty="0">
              <a:solidFill>
                <a:srgbClr val="F08B48"/>
              </a:solidFill>
              <a:effectLst>
                <a:outerShdw blurRad="38100" dist="38100" dir="2700000" algn="tl">
                  <a:srgbClr val="000000">
                    <a:alpha val="43137"/>
                  </a:srgbClr>
                </a:outerShdw>
              </a:effectLst>
              <a:latin typeface="Arial" panose="020B0604020202020204"/>
              <a:ea typeface="+mn-ea"/>
              <a:cs typeface="+mn-cs"/>
            </a:rPr>
            <a:t>simulation</a:t>
          </a:r>
        </a:p>
      </dgm:t>
    </dgm:pt>
    <dgm:pt modelId="{EBC42D5D-29FF-4475-B67A-48A2DB8E8E61}" type="parTrans" cxnId="{FDFE5174-C28C-4A09-8102-3D56FD5F3D68}">
      <dgm:prSet/>
      <dgm:spPr/>
      <dgm:t>
        <a:bodyPr/>
        <a:lstStyle/>
        <a:p>
          <a:endParaRPr lang="en-US"/>
        </a:p>
      </dgm:t>
    </dgm:pt>
    <dgm:pt modelId="{054F99F6-B697-4744-98FE-D0BE44D85EED}" type="sibTrans" cxnId="{FDFE5174-C28C-4A09-8102-3D56FD5F3D68}">
      <dgm:prSet/>
      <dgm:spPr/>
      <dgm:t>
        <a:bodyPr/>
        <a:lstStyle/>
        <a:p>
          <a:endParaRPr lang="en-US"/>
        </a:p>
      </dgm:t>
    </dgm:pt>
    <dgm:pt modelId="{A7C86162-A3B1-443E-8DDC-CCA9296E01AB}">
      <dgm:prSet phldrT="[Text]" custT="1"/>
      <dgm:spPr>
        <a:solidFill>
          <a:srgbClr val="BE006B">
            <a:alpha val="30196"/>
          </a:srgbClr>
        </a:solidFill>
      </dgm:spPr>
      <dgm:t>
        <a:bodyPr/>
        <a:lstStyle/>
        <a:p>
          <a:pPr marL="176213" indent="-87313">
            <a:lnSpc>
              <a:spcPct val="100000"/>
            </a:lnSpc>
          </a:pPr>
          <a:r>
            <a:rPr lang="en-US" sz="1000" b="1" kern="1200" dirty="0">
              <a:solidFill>
                <a:srgbClr val="F08B48"/>
              </a:solidFill>
              <a:effectLst>
                <a:outerShdw blurRad="38100" dist="38100" dir="2700000" algn="tl">
                  <a:srgbClr val="000000">
                    <a:alpha val="43137"/>
                  </a:srgbClr>
                </a:outerShdw>
              </a:effectLst>
            </a:rPr>
            <a:t>Allocation scenario</a:t>
          </a:r>
        </a:p>
      </dgm:t>
    </dgm:pt>
    <dgm:pt modelId="{E846B617-7C03-4E1A-9CCD-6FA0E56405EF}" type="parTrans" cxnId="{6D3E8B92-9557-439B-9776-199AC677A8F7}">
      <dgm:prSet/>
      <dgm:spPr/>
      <dgm:t>
        <a:bodyPr/>
        <a:lstStyle/>
        <a:p>
          <a:endParaRPr lang="en-US"/>
        </a:p>
      </dgm:t>
    </dgm:pt>
    <dgm:pt modelId="{B4C764D3-D7A9-4F96-A51D-7A5C34ECF728}" type="sibTrans" cxnId="{6D3E8B92-9557-439B-9776-199AC677A8F7}">
      <dgm:prSet/>
      <dgm:spPr/>
      <dgm:t>
        <a:bodyPr/>
        <a:lstStyle/>
        <a:p>
          <a:endParaRPr lang="en-US"/>
        </a:p>
      </dgm:t>
    </dgm:pt>
    <dgm:pt modelId="{0BC7729A-06D8-44A3-9D59-09FA0423FEAD}">
      <dgm:prSet phldrT="[Text]"/>
      <dgm:spPr>
        <a:solidFill>
          <a:srgbClr val="8F6EAA">
            <a:alpha val="50196"/>
          </a:srgbClr>
        </a:solidFill>
      </dgm:spPr>
      <dgm:t>
        <a:bodyPr/>
        <a:lstStyle/>
        <a:p>
          <a:pPr marL="354013" indent="-87313">
            <a:lnSpc>
              <a:spcPct val="100000"/>
            </a:lnSpc>
            <a:buFont typeface="Wingdings" panose="05000000000000000000" pitchFamily="2" charset="2"/>
            <a:buChar char="Ø"/>
          </a:pPr>
          <a:r>
            <a:rPr lang="en-US" b="1" dirty="0">
              <a:solidFill>
                <a:srgbClr val="F08B48"/>
              </a:solidFill>
              <a:effectLst>
                <a:outerShdw blurRad="38100" dist="38100" dir="2700000" algn="tl">
                  <a:srgbClr val="000000">
                    <a:alpha val="43137"/>
                  </a:srgbClr>
                </a:outerShdw>
              </a:effectLst>
            </a:rPr>
            <a:t>Causal Factor</a:t>
          </a:r>
        </a:p>
      </dgm:t>
    </dgm:pt>
    <dgm:pt modelId="{B46790BB-CF7E-488D-8DFC-8A4FEF039E95}" type="parTrans" cxnId="{F6A96E32-FEEC-4E37-A308-C34456E8B363}">
      <dgm:prSet/>
      <dgm:spPr/>
      <dgm:t>
        <a:bodyPr/>
        <a:lstStyle/>
        <a:p>
          <a:endParaRPr lang="en-US"/>
        </a:p>
      </dgm:t>
    </dgm:pt>
    <dgm:pt modelId="{94C303B1-09CA-4E21-ABB4-CCB4EEA678B9}" type="sibTrans" cxnId="{F6A96E32-FEEC-4E37-A308-C34456E8B363}">
      <dgm:prSet/>
      <dgm:spPr/>
      <dgm:t>
        <a:bodyPr/>
        <a:lstStyle/>
        <a:p>
          <a:endParaRPr lang="en-US"/>
        </a:p>
      </dgm:t>
    </dgm:pt>
    <dgm:pt modelId="{6CD602E0-43CC-424F-A695-0EE7550264E2}">
      <dgm:prSet phldrT="[Text]"/>
      <dgm:spPr>
        <a:solidFill>
          <a:srgbClr val="8F6EAA">
            <a:alpha val="50196"/>
          </a:srgbClr>
        </a:solidFill>
      </dgm:spPr>
      <dgm:t>
        <a:bodyPr/>
        <a:lstStyle/>
        <a:p>
          <a:pPr marL="354013" indent="-87313">
            <a:lnSpc>
              <a:spcPct val="100000"/>
            </a:lnSpc>
            <a:buFont typeface="Wingdings" panose="05000000000000000000" pitchFamily="2" charset="2"/>
            <a:buChar char="Ø"/>
          </a:pPr>
          <a:r>
            <a:rPr lang="en-US" dirty="0">
              <a:solidFill>
                <a:schemeClr val="bg1"/>
              </a:solidFill>
            </a:rPr>
            <a:t>Market insight</a:t>
          </a:r>
        </a:p>
      </dgm:t>
    </dgm:pt>
    <dgm:pt modelId="{81FF27C8-EC49-4228-9182-1B118A3224CE}" type="parTrans" cxnId="{D57CDBE8-CBA6-4227-9603-900C3E9EC9E8}">
      <dgm:prSet/>
      <dgm:spPr/>
      <dgm:t>
        <a:bodyPr/>
        <a:lstStyle/>
        <a:p>
          <a:endParaRPr lang="en-US"/>
        </a:p>
      </dgm:t>
    </dgm:pt>
    <dgm:pt modelId="{EB4BC629-0730-42D7-A85D-6A3DF5E8527D}" type="sibTrans" cxnId="{D57CDBE8-CBA6-4227-9603-900C3E9EC9E8}">
      <dgm:prSet/>
      <dgm:spPr/>
      <dgm:t>
        <a:bodyPr/>
        <a:lstStyle/>
        <a:p>
          <a:endParaRPr lang="en-US"/>
        </a:p>
      </dgm:t>
    </dgm:pt>
    <dgm:pt modelId="{EFDA6543-BF09-48B9-9829-C54EEAE454BA}">
      <dgm:prSet phldrT="[Text]"/>
      <dgm:spPr>
        <a:solidFill>
          <a:srgbClr val="00A590">
            <a:alpha val="69804"/>
          </a:srgbClr>
        </a:solidFill>
      </dgm:spPr>
      <dgm:t>
        <a:bodyPr/>
        <a:lstStyle/>
        <a:p>
          <a:pPr marL="176213" indent="-87313">
            <a:lnSpc>
              <a:spcPct val="100000"/>
            </a:lnSpc>
          </a:pPr>
          <a:r>
            <a:rPr lang="en-US" dirty="0"/>
            <a:t>S&amp;OP Management review</a:t>
          </a:r>
        </a:p>
      </dgm:t>
    </dgm:pt>
    <dgm:pt modelId="{1130EF55-1348-4E92-81AA-0FD3CCD5D1BA}" type="parTrans" cxnId="{3FB99D6D-485A-4771-8F54-37549F5FECF5}">
      <dgm:prSet/>
      <dgm:spPr/>
      <dgm:t>
        <a:bodyPr/>
        <a:lstStyle/>
        <a:p>
          <a:endParaRPr lang="en-US"/>
        </a:p>
      </dgm:t>
    </dgm:pt>
    <dgm:pt modelId="{5667759F-635D-45EB-9F80-33A72546CDB4}" type="sibTrans" cxnId="{3FB99D6D-485A-4771-8F54-37549F5FECF5}">
      <dgm:prSet/>
      <dgm:spPr/>
      <dgm:t>
        <a:bodyPr/>
        <a:lstStyle/>
        <a:p>
          <a:endParaRPr lang="en-US"/>
        </a:p>
      </dgm:t>
    </dgm:pt>
    <dgm:pt modelId="{D98B3F11-091E-4E82-960E-607A1CBB99AF}">
      <dgm:prSet phldrT="[Texte]"/>
      <dgm:spPr/>
      <dgm:t>
        <a:bodyPr/>
        <a:lstStyle/>
        <a:p>
          <a:pPr marL="88900" indent="-88900">
            <a:lnSpc>
              <a:spcPct val="100000"/>
            </a:lnSpc>
          </a:pPr>
          <a:r>
            <a:rPr lang="en-US" b="1" dirty="0">
              <a:solidFill>
                <a:srgbClr val="F08B48"/>
              </a:solidFill>
              <a:effectLst>
                <a:outerShdw blurRad="38100" dist="38100" dir="2700000" algn="tl">
                  <a:srgbClr val="000000">
                    <a:alpha val="43137"/>
                  </a:srgbClr>
                </a:outerShdw>
              </a:effectLst>
            </a:rPr>
            <a:t>History Cleansing</a:t>
          </a:r>
        </a:p>
      </dgm:t>
    </dgm:pt>
    <dgm:pt modelId="{C54FC6B9-AB9C-4526-81D5-A77CD922FAE4}" type="parTrans" cxnId="{A2BEA97B-F6EE-43BA-9CFA-1EACED900BED}">
      <dgm:prSet/>
      <dgm:spPr/>
      <dgm:t>
        <a:bodyPr/>
        <a:lstStyle/>
        <a:p>
          <a:endParaRPr lang="fr-FR"/>
        </a:p>
      </dgm:t>
    </dgm:pt>
    <dgm:pt modelId="{EC484C64-ABFA-4C59-8F89-E9262EAD1317}" type="sibTrans" cxnId="{A2BEA97B-F6EE-43BA-9CFA-1EACED900BED}">
      <dgm:prSet/>
      <dgm:spPr/>
      <dgm:t>
        <a:bodyPr/>
        <a:lstStyle/>
        <a:p>
          <a:endParaRPr lang="fr-FR"/>
        </a:p>
      </dgm:t>
    </dgm:pt>
    <dgm:pt modelId="{B5008562-FA2B-4139-AB77-39682C132117}">
      <dgm:prSet phldrT="[Texte]" custT="1"/>
      <dgm:spPr>
        <a:solidFill>
          <a:srgbClr val="BE006B">
            <a:alpha val="30196"/>
          </a:srgbClr>
        </a:solidFill>
      </dgm:spPr>
      <dgm:t>
        <a:bodyPr/>
        <a:lstStyle/>
        <a:p>
          <a:pPr marL="176213" indent="-87313">
            <a:lnSpc>
              <a:spcPct val="100000"/>
            </a:lnSpc>
          </a:pPr>
          <a:r>
            <a:rPr lang="en-US" sz="1000" kern="1200" dirty="0">
              <a:solidFill>
                <a:srgbClr val="FFFFFF"/>
              </a:solidFill>
              <a:latin typeface="Arial" panose="020B0604020202020204"/>
              <a:ea typeface="+mn-ea"/>
              <a:cs typeface="+mn-cs"/>
            </a:rPr>
            <a:t>Constrained Demand Plan</a:t>
          </a:r>
        </a:p>
      </dgm:t>
    </dgm:pt>
    <dgm:pt modelId="{234E4B20-1292-450B-B8A9-748A642D0297}" type="parTrans" cxnId="{B18D8328-A63E-4D4B-8CA7-38B1C46930E6}">
      <dgm:prSet/>
      <dgm:spPr/>
      <dgm:t>
        <a:bodyPr/>
        <a:lstStyle/>
        <a:p>
          <a:endParaRPr lang="en-US"/>
        </a:p>
      </dgm:t>
    </dgm:pt>
    <dgm:pt modelId="{DD36D787-C5DF-4527-BA21-145BA1E6D6AA}" type="sibTrans" cxnId="{B18D8328-A63E-4D4B-8CA7-38B1C46930E6}">
      <dgm:prSet/>
      <dgm:spPr/>
      <dgm:t>
        <a:bodyPr/>
        <a:lstStyle/>
        <a:p>
          <a:endParaRPr lang="en-US"/>
        </a:p>
      </dgm:t>
    </dgm:pt>
    <dgm:pt modelId="{9EDDCF00-E468-45D0-AA1F-BD8DFCA412E2}" type="pres">
      <dgm:prSet presAssocID="{EC85EE75-ABBD-4213-8F34-FF6E2C0F83D7}" presName="CompostProcess" presStyleCnt="0">
        <dgm:presLayoutVars>
          <dgm:dir/>
          <dgm:resizeHandles val="exact"/>
        </dgm:presLayoutVars>
      </dgm:prSet>
      <dgm:spPr/>
    </dgm:pt>
    <dgm:pt modelId="{D9A370CA-15B5-44D3-A0EB-F62FC690A1C8}" type="pres">
      <dgm:prSet presAssocID="{EC85EE75-ABBD-4213-8F34-FF6E2C0F83D7}" presName="arrow" presStyleLbl="bgShp" presStyleIdx="0" presStyleCnt="1" custScaleX="117647" custLinFactNeighborX="-184" custLinFactNeighborY="-966"/>
      <dgm:spPr/>
    </dgm:pt>
    <dgm:pt modelId="{B0AB8FEA-7A2F-4F24-B895-65901B49B6A9}" type="pres">
      <dgm:prSet presAssocID="{EC85EE75-ABBD-4213-8F34-FF6E2C0F83D7}" presName="linearProcess" presStyleCnt="0"/>
      <dgm:spPr/>
    </dgm:pt>
    <dgm:pt modelId="{F9480F19-7C6B-4A84-8DE9-3A857A01D0E6}" type="pres">
      <dgm:prSet presAssocID="{6B21EA0E-FE5A-45FB-9CD0-D4725A455247}" presName="textNode" presStyleLbl="node1" presStyleIdx="0" presStyleCnt="4" custScaleY="68983" custLinFactNeighborX="-4158" custLinFactNeighborY="-27715">
        <dgm:presLayoutVars>
          <dgm:bulletEnabled val="1"/>
        </dgm:presLayoutVars>
      </dgm:prSet>
      <dgm:spPr/>
    </dgm:pt>
    <dgm:pt modelId="{0715F579-FF61-4A36-BE99-F1F6F2800563}" type="pres">
      <dgm:prSet presAssocID="{79C9C530-B579-4E1F-9914-E0E88C70CDC2}" presName="sibTrans" presStyleCnt="0"/>
      <dgm:spPr/>
    </dgm:pt>
    <dgm:pt modelId="{F699C6CE-37A9-403F-8E08-A5814A6F5B25}" type="pres">
      <dgm:prSet presAssocID="{55908448-6A88-4108-ABFA-95577367A02A}" presName="textNode" presStyleLbl="node1" presStyleIdx="1" presStyleCnt="4" custScaleY="75324" custLinFactNeighborX="-46545" custLinFactNeighborY="-25006">
        <dgm:presLayoutVars>
          <dgm:bulletEnabled val="1"/>
        </dgm:presLayoutVars>
      </dgm:prSet>
      <dgm:spPr/>
    </dgm:pt>
    <dgm:pt modelId="{7B845663-AB0B-4460-A7FE-7F15D413CBD7}" type="pres">
      <dgm:prSet presAssocID="{E95772A2-9C54-469A-8599-50382EDF8F2D}" presName="sibTrans" presStyleCnt="0"/>
      <dgm:spPr/>
    </dgm:pt>
    <dgm:pt modelId="{44597C86-4326-438D-BCD8-AF17BA14BD97}" type="pres">
      <dgm:prSet presAssocID="{E5C132A3-20B5-4760-8F8A-7BC4F72A224F}" presName="textNode" presStyleLbl="node1" presStyleIdx="2" presStyleCnt="4" custScaleX="108197" custScaleY="73262" custLinFactNeighborX="-14376" custLinFactNeighborY="25797">
        <dgm:presLayoutVars>
          <dgm:bulletEnabled val="1"/>
        </dgm:presLayoutVars>
      </dgm:prSet>
      <dgm:spPr/>
    </dgm:pt>
    <dgm:pt modelId="{453A58BC-EE06-4133-85BA-7D511FCB1C0C}" type="pres">
      <dgm:prSet presAssocID="{717B1038-DCC9-4A60-8C0C-B393290F6810}" presName="sibTrans" presStyleCnt="0"/>
      <dgm:spPr/>
    </dgm:pt>
    <dgm:pt modelId="{5E99356E-EF8D-4BA5-AD9E-DF8ED5DCD86C}" type="pres">
      <dgm:prSet presAssocID="{8D781327-CC3E-44C5-838C-FEE28BF18966}" presName="textNode" presStyleLbl="node1" presStyleIdx="3" presStyleCnt="4" custScaleX="93187" custScaleY="72299" custLinFactNeighborX="4159" custLinFactNeighborY="25797">
        <dgm:presLayoutVars>
          <dgm:bulletEnabled val="1"/>
        </dgm:presLayoutVars>
      </dgm:prSet>
      <dgm:spPr/>
    </dgm:pt>
  </dgm:ptLst>
  <dgm:cxnLst>
    <dgm:cxn modelId="{2ADA1800-3B95-47C0-858C-F0559333AB80}" srcId="{E5C132A3-20B5-4760-8F8A-7BC4F72A224F}" destId="{51C2824B-7A87-437C-9CBA-AA290358F463}" srcOrd="0" destOrd="0" parTransId="{E5F9128F-3238-4C01-A1FD-EA2F54DFBCCE}" sibTransId="{CDA7076A-5269-486D-B424-B543D429A2C4}"/>
    <dgm:cxn modelId="{CAE7E004-27DE-40F1-8E0C-4CCC8535C5FC}" type="presOf" srcId="{B737A4AD-E624-41CC-AD96-EE59AE260B11}" destId="{F699C6CE-37A9-403F-8E08-A5814A6F5B25}" srcOrd="0" destOrd="5" presId="urn:microsoft.com/office/officeart/2005/8/layout/hProcess9"/>
    <dgm:cxn modelId="{83D5EF0B-7328-41EC-A86E-663FF60682DA}" type="presOf" srcId="{1E3B3C63-A17C-486A-84F6-3190CAFF3CED}" destId="{F9480F19-7C6B-4A84-8DE9-3A857A01D0E6}" srcOrd="0" destOrd="2" presId="urn:microsoft.com/office/officeart/2005/8/layout/hProcess9"/>
    <dgm:cxn modelId="{CE94FF0C-F809-410E-99AE-40ACDE749C61}" srcId="{8D781327-CC3E-44C5-838C-FEE28BF18966}" destId="{EA755AE2-36BB-4F85-A1E2-273E39105BFA}" srcOrd="0" destOrd="0" parTransId="{06CB4AC1-6FBC-4693-B4CF-B9F0858D3314}" sibTransId="{615D77D6-1644-4C85-89B2-1BC0EC2E42DB}"/>
    <dgm:cxn modelId="{6D1D2B0E-1238-4B98-A258-9B47C4426FE7}" type="presOf" srcId="{0BC7729A-06D8-44A3-9D59-09FA0423FEAD}" destId="{F699C6CE-37A9-403F-8E08-A5814A6F5B25}" srcOrd="0" destOrd="4" presId="urn:microsoft.com/office/officeart/2005/8/layout/hProcess9"/>
    <dgm:cxn modelId="{5DF63210-255F-4798-9403-E39EA010CF5B}" type="presOf" srcId="{507FD1D9-DDB4-4268-8814-E00B909EE93C}" destId="{44597C86-4326-438D-BCD8-AF17BA14BD97}" srcOrd="0" destOrd="2" presId="urn:microsoft.com/office/officeart/2005/8/layout/hProcess9"/>
    <dgm:cxn modelId="{51355D26-426C-4C7B-9A19-B7FCA14B9801}" srcId="{6B21EA0E-FE5A-45FB-9CD0-D4725A455247}" destId="{1E3B3C63-A17C-486A-84F6-3190CAFF3CED}" srcOrd="1" destOrd="0" parTransId="{745C9773-524B-4354-9075-27782E24ECE2}" sibTransId="{2908EB3D-526A-49ED-9059-9A38D8EBC3CD}"/>
    <dgm:cxn modelId="{B18D8328-A63E-4D4B-8CA7-38B1C46930E6}" srcId="{E5C132A3-20B5-4760-8F8A-7BC4F72A224F}" destId="{B5008562-FA2B-4139-AB77-39682C132117}" srcOrd="4" destOrd="0" parTransId="{234E4B20-1292-450B-B8A9-748A642D0297}" sibTransId="{DD36D787-C5DF-4527-BA21-145BA1E6D6AA}"/>
    <dgm:cxn modelId="{A5AAFC29-E920-4369-8DFE-B566FE4F173D}" type="presOf" srcId="{D98B3F11-091E-4E82-960E-607A1CBB99AF}" destId="{F9480F19-7C6B-4A84-8DE9-3A857A01D0E6}" srcOrd="0" destOrd="3" presId="urn:microsoft.com/office/officeart/2005/8/layout/hProcess9"/>
    <dgm:cxn modelId="{F6A96E32-FEEC-4E37-A308-C34456E8B363}" srcId="{6016DB9B-6276-4604-AEAF-50864FFEEE9C}" destId="{0BC7729A-06D8-44A3-9D59-09FA0423FEAD}" srcOrd="1" destOrd="0" parTransId="{B46790BB-CF7E-488D-8DFC-8A4FEF039E95}" sibTransId="{94C303B1-09CA-4E21-ABB4-CCB4EEA678B9}"/>
    <dgm:cxn modelId="{2FC36F32-0A70-4CE7-9222-8CF55A57F5E0}" type="presOf" srcId="{7BA87944-F144-4F60-A299-903B5D2DFA67}" destId="{F699C6CE-37A9-403F-8E08-A5814A6F5B25}" srcOrd="0" destOrd="1" presId="urn:microsoft.com/office/officeart/2005/8/layout/hProcess9"/>
    <dgm:cxn modelId="{5FDA8233-E5D0-4325-9FF5-6D09ECDC387F}" type="presOf" srcId="{55908448-6A88-4108-ABFA-95577367A02A}" destId="{F699C6CE-37A9-403F-8E08-A5814A6F5B25}" srcOrd="0" destOrd="0" presId="urn:microsoft.com/office/officeart/2005/8/layout/hProcess9"/>
    <dgm:cxn modelId="{BE06C43F-5C04-44DF-ACE7-B998EAD70C3F}" srcId="{55908448-6A88-4108-ABFA-95577367A02A}" destId="{7BA87944-F144-4F60-A299-903B5D2DFA67}" srcOrd="0" destOrd="0" parTransId="{64720D5E-1055-4333-AEF4-DEA923FFDFF1}" sibTransId="{740735DE-658D-4C07-A446-18403ECC81DC}"/>
    <dgm:cxn modelId="{D9413C40-0469-4643-BF1B-40D93492FF69}" type="presOf" srcId="{01488F06-E6B1-4D9E-BD8E-927A8518E6ED}" destId="{5E99356E-EF8D-4BA5-AD9E-DF8ED5DCD86C}" srcOrd="0" destOrd="3" presId="urn:microsoft.com/office/officeart/2005/8/layout/hProcess9"/>
    <dgm:cxn modelId="{7848595F-2BCF-4523-A86B-6EBC9F2BC192}" type="presOf" srcId="{E5C132A3-20B5-4760-8F8A-7BC4F72A224F}" destId="{44597C86-4326-438D-BCD8-AF17BA14BD97}" srcOrd="0" destOrd="0" presId="urn:microsoft.com/office/officeart/2005/8/layout/hProcess9"/>
    <dgm:cxn modelId="{90ECCA67-60A6-46E7-B254-5E371B21380B}" srcId="{8D781327-CC3E-44C5-838C-FEE28BF18966}" destId="{C7C039D8-791F-4CC0-9F3C-9FCD330255DC}" srcOrd="3" destOrd="0" parTransId="{6529DC59-C82A-4A50-BE09-EB7E3E0CA4A3}" sibTransId="{D59A1406-652C-4DDE-A557-23A43FCE3997}"/>
    <dgm:cxn modelId="{3FB99D6D-485A-4771-8F54-37549F5FECF5}" srcId="{8D781327-CC3E-44C5-838C-FEE28BF18966}" destId="{EFDA6543-BF09-48B9-9829-C54EEAE454BA}" srcOrd="1" destOrd="0" parTransId="{1130EF55-1348-4E92-81AA-0FD3CCD5D1BA}" sibTransId="{5667759F-635D-45EB-9F80-33A72546CDB4}"/>
    <dgm:cxn modelId="{E7C5DE72-4D57-4451-B48E-E9D0FE24F69E}" type="presOf" srcId="{B5008562-FA2B-4139-AB77-39682C132117}" destId="{44597C86-4326-438D-BCD8-AF17BA14BD97}" srcOrd="0" destOrd="5" presId="urn:microsoft.com/office/officeart/2005/8/layout/hProcess9"/>
    <dgm:cxn modelId="{C8E32F54-AC17-4617-8469-1D5767F210B3}" srcId="{EC85EE75-ABBD-4213-8F34-FF6E2C0F83D7}" destId="{8D781327-CC3E-44C5-838C-FEE28BF18966}" srcOrd="3" destOrd="0" parTransId="{C760C649-9C99-426B-BBD1-AA1B3A25437D}" sibTransId="{0F8DB8D8-89D5-4116-BFEF-B51E3F43D684}"/>
    <dgm:cxn modelId="{FDFE5174-C28C-4A09-8102-3D56FD5F3D68}" srcId="{E5C132A3-20B5-4760-8F8A-7BC4F72A224F}" destId="{B5162302-43C2-4485-9583-8337B83B748F}" srcOrd="2" destOrd="0" parTransId="{EBC42D5D-29FF-4475-B67A-48A2DB8E8E61}" sibTransId="{054F99F6-B697-4744-98FE-D0BE44D85EED}"/>
    <dgm:cxn modelId="{D930D457-BC58-49C9-9340-4A164CF992AD}" srcId="{EC85EE75-ABBD-4213-8F34-FF6E2C0F83D7}" destId="{55908448-6A88-4108-ABFA-95577367A02A}" srcOrd="1" destOrd="0" parTransId="{95A21161-E7AA-4274-8129-C01BC47CD281}" sibTransId="{E95772A2-9C54-469A-8599-50382EDF8F2D}"/>
    <dgm:cxn modelId="{47C6AC58-FEF3-49CF-BF61-D746A228CB19}" srcId="{EC85EE75-ABBD-4213-8F34-FF6E2C0F83D7}" destId="{E5C132A3-20B5-4760-8F8A-7BC4F72A224F}" srcOrd="2" destOrd="0" parTransId="{38939E98-312B-408D-9D07-C520BCB05360}" sibTransId="{717B1038-DCC9-4A60-8C0C-B393290F6810}"/>
    <dgm:cxn modelId="{A2BEA97B-F6EE-43BA-9CFA-1EACED900BED}" srcId="{6B21EA0E-FE5A-45FB-9CD0-D4725A455247}" destId="{D98B3F11-091E-4E82-960E-607A1CBB99AF}" srcOrd="2" destOrd="0" parTransId="{C54FC6B9-AB9C-4526-81D5-A77CD922FAE4}" sibTransId="{EC484C64-ABFA-4C59-8F89-E9262EAD1317}"/>
    <dgm:cxn modelId="{B0F19186-3AFC-4C91-9222-2E53CF437976}" type="presOf" srcId="{B5162302-43C2-4485-9583-8337B83B748F}" destId="{44597C86-4326-438D-BCD8-AF17BA14BD97}" srcOrd="0" destOrd="3" presId="urn:microsoft.com/office/officeart/2005/8/layout/hProcess9"/>
    <dgm:cxn modelId="{1FCD368C-1A06-4090-8179-58FA5AF09EAE}" srcId="{55908448-6A88-4108-ABFA-95577367A02A}" destId="{6016DB9B-6276-4604-AEAF-50864FFEEE9C}" srcOrd="1" destOrd="0" parTransId="{F7B570B6-834B-42DB-9794-380B0EB7C092}" sibTransId="{0468EF2F-0176-4FE2-824D-1E9707137828}"/>
    <dgm:cxn modelId="{6D3E8B92-9557-439B-9776-199AC677A8F7}" srcId="{E5C132A3-20B5-4760-8F8A-7BC4F72A224F}" destId="{A7C86162-A3B1-443E-8DDC-CCA9296E01AB}" srcOrd="3" destOrd="0" parTransId="{E846B617-7C03-4E1A-9CCD-6FA0E56405EF}" sibTransId="{B4C764D3-D7A9-4F96-A51D-7A5C34ECF728}"/>
    <dgm:cxn modelId="{7E0BF697-889D-40EC-B8DA-C8F8CFF74AA7}" type="presOf" srcId="{6CD602E0-43CC-424F-A695-0EE7550264E2}" destId="{F699C6CE-37A9-403F-8E08-A5814A6F5B25}" srcOrd="0" destOrd="3" presId="urn:microsoft.com/office/officeart/2005/8/layout/hProcess9"/>
    <dgm:cxn modelId="{A89B3C98-69B7-4469-B9DA-13B4C87CA77D}" type="presOf" srcId="{EFDA6543-BF09-48B9-9829-C54EEAE454BA}" destId="{5E99356E-EF8D-4BA5-AD9E-DF8ED5DCD86C}" srcOrd="0" destOrd="2" presId="urn:microsoft.com/office/officeart/2005/8/layout/hProcess9"/>
    <dgm:cxn modelId="{A6AE74A3-B042-40C2-ADC9-66DFFBFEE715}" type="presOf" srcId="{8D781327-CC3E-44C5-838C-FEE28BF18966}" destId="{5E99356E-EF8D-4BA5-AD9E-DF8ED5DCD86C}" srcOrd="0" destOrd="0" presId="urn:microsoft.com/office/officeart/2005/8/layout/hProcess9"/>
    <dgm:cxn modelId="{37D7BAA5-B218-4905-B194-01E0E456FA7C}" type="presOf" srcId="{AF94E46F-92B3-4B34-A4B4-828A1AAC515A}" destId="{F9480F19-7C6B-4A84-8DE9-3A857A01D0E6}" srcOrd="0" destOrd="1" presId="urn:microsoft.com/office/officeart/2005/8/layout/hProcess9"/>
    <dgm:cxn modelId="{1212C8AF-0C2E-49B2-8292-984EDA40C536}" srcId="{6B21EA0E-FE5A-45FB-9CD0-D4725A455247}" destId="{AF94E46F-92B3-4B34-A4B4-828A1AAC515A}" srcOrd="0" destOrd="0" parTransId="{9A87B0B7-5F30-459C-9F78-8C4258136F77}" sibTransId="{B75C0ED9-F8CF-4BCB-B2EB-C2E33880564D}"/>
    <dgm:cxn modelId="{EC5CD7B6-50E7-44F3-B2F6-1D0514ED0ECD}" srcId="{8D781327-CC3E-44C5-838C-FEE28BF18966}" destId="{01488F06-E6B1-4D9E-BD8E-927A8518E6ED}" srcOrd="2" destOrd="0" parTransId="{3110C5B1-8877-4028-916A-264A088E896F}" sibTransId="{A47909EB-0A7E-474E-A7C2-4641CF84BD60}"/>
    <dgm:cxn modelId="{4F2B67BD-0405-4F82-81A5-81101E859C1A}" type="presOf" srcId="{51C2824B-7A87-437C-9CBA-AA290358F463}" destId="{44597C86-4326-438D-BCD8-AF17BA14BD97}" srcOrd="0" destOrd="1" presId="urn:microsoft.com/office/officeart/2005/8/layout/hProcess9"/>
    <dgm:cxn modelId="{64A0FFC4-7E5F-4424-837E-AF5E372BFD07}" type="presOf" srcId="{C7C039D8-791F-4CC0-9F3C-9FCD330255DC}" destId="{5E99356E-EF8D-4BA5-AD9E-DF8ED5DCD86C}" srcOrd="0" destOrd="4" presId="urn:microsoft.com/office/officeart/2005/8/layout/hProcess9"/>
    <dgm:cxn modelId="{CAE982C8-BDB4-4909-B5FF-5DD5EADCDFBE}" type="presOf" srcId="{EC85EE75-ABBD-4213-8F34-FF6E2C0F83D7}" destId="{9EDDCF00-E468-45D0-AA1F-BD8DFCA412E2}" srcOrd="0" destOrd="0" presId="urn:microsoft.com/office/officeart/2005/8/layout/hProcess9"/>
    <dgm:cxn modelId="{610E0CCC-3431-4159-81A7-3C6137C9CF23}" srcId="{EC85EE75-ABBD-4213-8F34-FF6E2C0F83D7}" destId="{6B21EA0E-FE5A-45FB-9CD0-D4725A455247}" srcOrd="0" destOrd="0" parTransId="{54590347-3BD5-4A57-AA8B-4E1C8613B0C3}" sibTransId="{79C9C530-B579-4E1F-9914-E0E88C70CDC2}"/>
    <dgm:cxn modelId="{04D1C7D7-2BFB-4D91-8432-3721628C7CEB}" type="presOf" srcId="{EA755AE2-36BB-4F85-A1E2-273E39105BFA}" destId="{5E99356E-EF8D-4BA5-AD9E-DF8ED5DCD86C}" srcOrd="0" destOrd="1" presId="urn:microsoft.com/office/officeart/2005/8/layout/hProcess9"/>
    <dgm:cxn modelId="{4A6D13DA-9155-4911-80D2-EEB7E866B341}" srcId="{E5C132A3-20B5-4760-8F8A-7BC4F72A224F}" destId="{507FD1D9-DDB4-4268-8814-E00B909EE93C}" srcOrd="1" destOrd="0" parTransId="{B6F9EC49-FADA-4495-97D7-FA17DEB4AE52}" sibTransId="{7A864449-0A30-42B2-8C6F-C7F52DD4E34C}"/>
    <dgm:cxn modelId="{D57CDBE8-CBA6-4227-9603-900C3E9EC9E8}" srcId="{6016DB9B-6276-4604-AEAF-50864FFEEE9C}" destId="{6CD602E0-43CC-424F-A695-0EE7550264E2}" srcOrd="0" destOrd="0" parTransId="{81FF27C8-EC49-4228-9182-1B118A3224CE}" sibTransId="{EB4BC629-0730-42D7-A85D-6A3DF5E8527D}"/>
    <dgm:cxn modelId="{296A76F0-3FDB-44B6-A8A7-EADD7360B2B0}" type="presOf" srcId="{6B21EA0E-FE5A-45FB-9CD0-D4725A455247}" destId="{F9480F19-7C6B-4A84-8DE9-3A857A01D0E6}" srcOrd="0" destOrd="0" presId="urn:microsoft.com/office/officeart/2005/8/layout/hProcess9"/>
    <dgm:cxn modelId="{CA4D4AF1-0156-4A96-8185-47A83A17D420}" type="presOf" srcId="{A7C86162-A3B1-443E-8DDC-CCA9296E01AB}" destId="{44597C86-4326-438D-BCD8-AF17BA14BD97}" srcOrd="0" destOrd="4" presId="urn:microsoft.com/office/officeart/2005/8/layout/hProcess9"/>
    <dgm:cxn modelId="{4DB249FA-7665-4BBB-8B54-19D702203815}" type="presOf" srcId="{6016DB9B-6276-4604-AEAF-50864FFEEE9C}" destId="{F699C6CE-37A9-403F-8E08-A5814A6F5B25}" srcOrd="0" destOrd="2" presId="urn:microsoft.com/office/officeart/2005/8/layout/hProcess9"/>
    <dgm:cxn modelId="{D92AE5FC-2823-4ED1-8B48-30A46962ADD2}" srcId="{55908448-6A88-4108-ABFA-95577367A02A}" destId="{B737A4AD-E624-41CC-AD96-EE59AE260B11}" srcOrd="2" destOrd="0" parTransId="{77327EEC-E8EC-4B4B-8B8E-CB7198E1C975}" sibTransId="{DCD8D46B-6664-446E-A71B-42839473255E}"/>
    <dgm:cxn modelId="{ABDDCF43-8EAE-4BD0-883C-23E504FB5354}" type="presParOf" srcId="{9EDDCF00-E468-45D0-AA1F-BD8DFCA412E2}" destId="{D9A370CA-15B5-44D3-A0EB-F62FC690A1C8}" srcOrd="0" destOrd="0" presId="urn:microsoft.com/office/officeart/2005/8/layout/hProcess9"/>
    <dgm:cxn modelId="{30E2AF4E-E10E-47AE-A099-268327526FA6}" type="presParOf" srcId="{9EDDCF00-E468-45D0-AA1F-BD8DFCA412E2}" destId="{B0AB8FEA-7A2F-4F24-B895-65901B49B6A9}" srcOrd="1" destOrd="0" presId="urn:microsoft.com/office/officeart/2005/8/layout/hProcess9"/>
    <dgm:cxn modelId="{5445863F-B812-4E7B-8604-B093AFDC5015}" type="presParOf" srcId="{B0AB8FEA-7A2F-4F24-B895-65901B49B6A9}" destId="{F9480F19-7C6B-4A84-8DE9-3A857A01D0E6}" srcOrd="0" destOrd="0" presId="urn:microsoft.com/office/officeart/2005/8/layout/hProcess9"/>
    <dgm:cxn modelId="{05915A72-E599-488F-9A47-1D799406F2ED}" type="presParOf" srcId="{B0AB8FEA-7A2F-4F24-B895-65901B49B6A9}" destId="{0715F579-FF61-4A36-BE99-F1F6F2800563}" srcOrd="1" destOrd="0" presId="urn:microsoft.com/office/officeart/2005/8/layout/hProcess9"/>
    <dgm:cxn modelId="{918F2E51-D481-45C1-9229-DF201A38B977}" type="presParOf" srcId="{B0AB8FEA-7A2F-4F24-B895-65901B49B6A9}" destId="{F699C6CE-37A9-403F-8E08-A5814A6F5B25}" srcOrd="2" destOrd="0" presId="urn:microsoft.com/office/officeart/2005/8/layout/hProcess9"/>
    <dgm:cxn modelId="{F91E71FE-0BF1-4653-B440-BC558BD06683}" type="presParOf" srcId="{B0AB8FEA-7A2F-4F24-B895-65901B49B6A9}" destId="{7B845663-AB0B-4460-A7FE-7F15D413CBD7}" srcOrd="3" destOrd="0" presId="urn:microsoft.com/office/officeart/2005/8/layout/hProcess9"/>
    <dgm:cxn modelId="{B91ACECC-4203-4378-86AA-CEF355F4EB13}" type="presParOf" srcId="{B0AB8FEA-7A2F-4F24-B895-65901B49B6A9}" destId="{44597C86-4326-438D-BCD8-AF17BA14BD97}" srcOrd="4" destOrd="0" presId="urn:microsoft.com/office/officeart/2005/8/layout/hProcess9"/>
    <dgm:cxn modelId="{C04709E7-EC61-44DC-AA90-8AF87807DB53}" type="presParOf" srcId="{B0AB8FEA-7A2F-4F24-B895-65901B49B6A9}" destId="{453A58BC-EE06-4133-85BA-7D511FCB1C0C}" srcOrd="5" destOrd="0" presId="urn:microsoft.com/office/officeart/2005/8/layout/hProcess9"/>
    <dgm:cxn modelId="{244F23D1-7214-4DA5-841E-439ED4F210ED}" type="presParOf" srcId="{B0AB8FEA-7A2F-4F24-B895-65901B49B6A9}" destId="{5E99356E-EF8D-4BA5-AD9E-DF8ED5DCD86C}" srcOrd="6"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370CA-15B5-44D3-A0EB-F62FC690A1C8}">
      <dsp:nvSpPr>
        <dsp:cNvPr id="0" name=""/>
        <dsp:cNvSpPr/>
      </dsp:nvSpPr>
      <dsp:spPr>
        <a:xfrm>
          <a:off x="0" y="0"/>
          <a:ext cx="10528183" cy="447642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480F19-7C6B-4A84-8DE9-3A857A01D0E6}">
      <dsp:nvSpPr>
        <dsp:cNvPr id="0" name=""/>
        <dsp:cNvSpPr/>
      </dsp:nvSpPr>
      <dsp:spPr>
        <a:xfrm>
          <a:off x="80806" y="1124360"/>
          <a:ext cx="2487183" cy="123518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100000"/>
            </a:lnSpc>
            <a:spcBef>
              <a:spcPct val="0"/>
            </a:spcBef>
            <a:spcAft>
              <a:spcPct val="35000"/>
            </a:spcAft>
            <a:buNone/>
          </a:pPr>
          <a:r>
            <a:rPr lang="en-US" sz="1300" b="1" kern="1200" dirty="0">
              <a:solidFill>
                <a:srgbClr val="F08B48"/>
              </a:solidFill>
              <a:effectLst>
                <a:outerShdw blurRad="38100" dist="38100" dir="2700000" algn="tl">
                  <a:srgbClr val="000000">
                    <a:alpha val="43137"/>
                  </a:srgbClr>
                </a:outerShdw>
              </a:effectLst>
            </a:rPr>
            <a:t>Statistical Forecast</a:t>
          </a:r>
        </a:p>
        <a:p>
          <a:pPr marL="88900" lvl="1" indent="-88900" algn="l" defTabSz="444500">
            <a:lnSpc>
              <a:spcPct val="100000"/>
            </a:lnSpc>
            <a:spcBef>
              <a:spcPct val="0"/>
            </a:spcBef>
            <a:spcAft>
              <a:spcPct val="15000"/>
            </a:spcAft>
            <a:buChar char="•"/>
          </a:pPr>
          <a:r>
            <a:rPr lang="en-US" altLang="en-US" sz="1000" b="1" kern="1200" dirty="0">
              <a:solidFill>
                <a:srgbClr val="F08B48"/>
              </a:solidFill>
              <a:effectLst>
                <a:outerShdw blurRad="38100" dist="38100" dir="2700000" algn="tl">
                  <a:srgbClr val="000000">
                    <a:alpha val="43137"/>
                  </a:srgbClr>
                </a:outerShdw>
              </a:effectLst>
            </a:rPr>
            <a:t>Optimal</a:t>
          </a:r>
          <a:r>
            <a:rPr lang="en-US" altLang="en-US" sz="1000" kern="1200" dirty="0">
              <a:solidFill>
                <a:srgbClr val="F08B48"/>
              </a:solidFill>
              <a:effectLst>
                <a:outerShdw blurRad="38100" dist="38100" dir="2700000" algn="tl">
                  <a:srgbClr val="000000">
                    <a:alpha val="43137"/>
                  </a:srgbClr>
                </a:outerShdw>
              </a:effectLst>
            </a:rPr>
            <a:t> &amp; </a:t>
          </a:r>
          <a:r>
            <a:rPr lang="en-US" altLang="en-US" sz="1000" b="1" kern="1200" dirty="0">
              <a:solidFill>
                <a:srgbClr val="F08B48"/>
              </a:solidFill>
              <a:effectLst>
                <a:outerShdw blurRad="38100" dist="38100" dir="2700000" algn="tl">
                  <a:srgbClr val="000000">
                    <a:alpha val="43137"/>
                  </a:srgbClr>
                </a:outerShdw>
              </a:effectLst>
            </a:rPr>
            <a:t>unbiased</a:t>
          </a:r>
          <a:r>
            <a:rPr lang="en-US" altLang="en-US" sz="1000" kern="1200" dirty="0">
              <a:solidFill>
                <a:srgbClr val="F08B48"/>
              </a:solidFill>
              <a:effectLst>
                <a:outerShdw blurRad="38100" dist="38100" dir="2700000" algn="tl">
                  <a:srgbClr val="000000">
                    <a:alpha val="43137"/>
                  </a:srgbClr>
                </a:outerShdw>
              </a:effectLst>
            </a:rPr>
            <a:t> baseline signal based on history data</a:t>
          </a:r>
          <a:endParaRPr lang="en-US" sz="1000" kern="1200" dirty="0">
            <a:solidFill>
              <a:srgbClr val="F08B48"/>
            </a:solidFill>
            <a:effectLst>
              <a:outerShdw blurRad="38100" dist="38100" dir="2700000" algn="tl">
                <a:srgbClr val="000000">
                  <a:alpha val="43137"/>
                </a:srgbClr>
              </a:outerShdw>
            </a:effectLst>
          </a:endParaRPr>
        </a:p>
        <a:p>
          <a:pPr marL="88900" lvl="1" indent="-88900" algn="l" defTabSz="444500">
            <a:lnSpc>
              <a:spcPct val="100000"/>
            </a:lnSpc>
            <a:spcBef>
              <a:spcPct val="0"/>
            </a:spcBef>
            <a:spcAft>
              <a:spcPct val="15000"/>
            </a:spcAft>
            <a:buChar char="•"/>
          </a:pPr>
          <a:r>
            <a:rPr lang="en-US" sz="1000" b="1" kern="1200" dirty="0">
              <a:solidFill>
                <a:srgbClr val="F08B48"/>
              </a:solidFill>
              <a:effectLst>
                <a:outerShdw blurRad="38100" dist="38100" dir="2700000" algn="tl">
                  <a:srgbClr val="000000">
                    <a:alpha val="43137"/>
                  </a:srgbClr>
                </a:outerShdw>
              </a:effectLst>
            </a:rPr>
            <a:t>Statistics</a:t>
          </a:r>
          <a:r>
            <a:rPr lang="en-US" sz="1000" kern="1200" dirty="0">
              <a:solidFill>
                <a:srgbClr val="F08B48"/>
              </a:solidFill>
              <a:effectLst>
                <a:outerShdw blurRad="38100" dist="38100" dir="2700000" algn="tl">
                  <a:srgbClr val="000000">
                    <a:alpha val="43137"/>
                  </a:srgbClr>
                </a:outerShdw>
              </a:effectLst>
            </a:rPr>
            <a:t> or </a:t>
          </a:r>
          <a:r>
            <a:rPr lang="en-US" sz="1000" b="1" kern="1200" dirty="0">
              <a:solidFill>
                <a:srgbClr val="F08B48"/>
              </a:solidFill>
              <a:effectLst>
                <a:outerShdw blurRad="38100" dist="38100" dir="2700000" algn="tl">
                  <a:srgbClr val="000000">
                    <a:alpha val="43137"/>
                  </a:srgbClr>
                </a:outerShdw>
              </a:effectLst>
            </a:rPr>
            <a:t>Machine Learning</a:t>
          </a:r>
        </a:p>
        <a:p>
          <a:pPr marL="88900" lvl="1" indent="-88900" algn="l" defTabSz="444500">
            <a:lnSpc>
              <a:spcPct val="100000"/>
            </a:lnSpc>
            <a:spcBef>
              <a:spcPct val="0"/>
            </a:spcBef>
            <a:spcAft>
              <a:spcPct val="15000"/>
            </a:spcAft>
            <a:buChar char="•"/>
          </a:pPr>
          <a:r>
            <a:rPr lang="en-US" sz="1000" b="1" kern="1200" dirty="0">
              <a:solidFill>
                <a:srgbClr val="F08B48"/>
              </a:solidFill>
              <a:effectLst>
                <a:outerShdw blurRad="38100" dist="38100" dir="2700000" algn="tl">
                  <a:srgbClr val="000000">
                    <a:alpha val="43137"/>
                  </a:srgbClr>
                </a:outerShdw>
              </a:effectLst>
            </a:rPr>
            <a:t>History Cleansing</a:t>
          </a:r>
        </a:p>
      </dsp:txBody>
      <dsp:txXfrm>
        <a:off x="141103" y="1184657"/>
        <a:ext cx="2366589" cy="1114593"/>
      </dsp:txXfrm>
    </dsp:sp>
    <dsp:sp modelId="{F699C6CE-37A9-403F-8E08-A5814A6F5B25}">
      <dsp:nvSpPr>
        <dsp:cNvPr id="0" name=""/>
        <dsp:cNvSpPr/>
      </dsp:nvSpPr>
      <dsp:spPr>
        <a:xfrm>
          <a:off x="2639637" y="1116096"/>
          <a:ext cx="2487183" cy="1348727"/>
        </a:xfrm>
        <a:prstGeom prst="roundRect">
          <a:avLst/>
        </a:prstGeom>
        <a:solidFill>
          <a:srgbClr val="8F6EAA">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100000"/>
            </a:lnSpc>
            <a:spcBef>
              <a:spcPct val="0"/>
            </a:spcBef>
            <a:spcAft>
              <a:spcPct val="35000"/>
            </a:spcAft>
            <a:buNone/>
          </a:pPr>
          <a:r>
            <a:rPr lang="en-US" sz="1300" b="1" kern="1200" dirty="0">
              <a:solidFill>
                <a:schemeClr val="tx2">
                  <a:lumMod val="50000"/>
                </a:schemeClr>
              </a:solidFill>
            </a:rPr>
            <a:t>Unconstrained Demand Plan</a:t>
          </a:r>
        </a:p>
        <a:p>
          <a:pPr marL="176213" lvl="1" indent="-87313" algn="l" defTabSz="444500">
            <a:lnSpc>
              <a:spcPct val="100000"/>
            </a:lnSpc>
            <a:spcBef>
              <a:spcPct val="0"/>
            </a:spcBef>
            <a:spcAft>
              <a:spcPct val="15000"/>
            </a:spcAft>
            <a:buChar char="•"/>
          </a:pPr>
          <a:r>
            <a:rPr lang="en-US" sz="1000" kern="1200" dirty="0"/>
            <a:t>S&amp;OP Demand Review</a:t>
          </a:r>
        </a:p>
        <a:p>
          <a:pPr marL="176213" lvl="1" indent="-87313" algn="l" defTabSz="444500">
            <a:lnSpc>
              <a:spcPct val="100000"/>
            </a:lnSpc>
            <a:spcBef>
              <a:spcPct val="0"/>
            </a:spcBef>
            <a:spcAft>
              <a:spcPct val="15000"/>
            </a:spcAft>
            <a:buChar char="•"/>
          </a:pPr>
          <a:r>
            <a:rPr lang="en-US" sz="1000" kern="1200" dirty="0">
              <a:solidFill>
                <a:schemeClr val="bg1"/>
              </a:solidFill>
            </a:rPr>
            <a:t>Market Intelligence</a:t>
          </a:r>
        </a:p>
        <a:p>
          <a:pPr marL="354013" lvl="2" indent="-87313" algn="l" defTabSz="444500">
            <a:lnSpc>
              <a:spcPct val="100000"/>
            </a:lnSpc>
            <a:spcBef>
              <a:spcPct val="0"/>
            </a:spcBef>
            <a:spcAft>
              <a:spcPct val="15000"/>
            </a:spcAft>
            <a:buFont typeface="Wingdings" panose="05000000000000000000" pitchFamily="2" charset="2"/>
            <a:buChar char="Ø"/>
          </a:pPr>
          <a:r>
            <a:rPr lang="en-US" sz="1000" kern="1200" dirty="0">
              <a:solidFill>
                <a:schemeClr val="bg1"/>
              </a:solidFill>
            </a:rPr>
            <a:t>Market insight</a:t>
          </a:r>
        </a:p>
        <a:p>
          <a:pPr marL="354013" lvl="2" indent="-87313" algn="l" defTabSz="444500">
            <a:lnSpc>
              <a:spcPct val="100000"/>
            </a:lnSpc>
            <a:spcBef>
              <a:spcPct val="0"/>
            </a:spcBef>
            <a:spcAft>
              <a:spcPct val="15000"/>
            </a:spcAft>
            <a:buFont typeface="Wingdings" panose="05000000000000000000" pitchFamily="2" charset="2"/>
            <a:buChar char="Ø"/>
          </a:pPr>
          <a:r>
            <a:rPr lang="en-US" sz="1000" b="1" kern="1200" dirty="0">
              <a:solidFill>
                <a:srgbClr val="F08B48"/>
              </a:solidFill>
              <a:effectLst>
                <a:outerShdw blurRad="38100" dist="38100" dir="2700000" algn="tl">
                  <a:srgbClr val="000000">
                    <a:alpha val="43137"/>
                  </a:srgbClr>
                </a:outerShdw>
              </a:effectLst>
            </a:rPr>
            <a:t>Causal Factor</a:t>
          </a:r>
        </a:p>
        <a:p>
          <a:pPr marL="176213" lvl="1" indent="-87313" algn="l" defTabSz="444500">
            <a:lnSpc>
              <a:spcPct val="100000"/>
            </a:lnSpc>
            <a:spcBef>
              <a:spcPct val="0"/>
            </a:spcBef>
            <a:spcAft>
              <a:spcPct val="15000"/>
            </a:spcAft>
            <a:buChar char="•"/>
          </a:pPr>
          <a:r>
            <a:rPr lang="en-US" sz="1000" kern="1200" dirty="0"/>
            <a:t>Consensus Mkt./Commercial/Trade</a:t>
          </a:r>
        </a:p>
      </dsp:txBody>
      <dsp:txXfrm>
        <a:off x="2705476" y="1181935"/>
        <a:ext cx="2355505" cy="1217049"/>
      </dsp:txXfrm>
    </dsp:sp>
    <dsp:sp modelId="{44597C86-4326-438D-BCD8-AF17BA14BD97}">
      <dsp:nvSpPr>
        <dsp:cNvPr id="0" name=""/>
        <dsp:cNvSpPr/>
      </dsp:nvSpPr>
      <dsp:spPr>
        <a:xfrm>
          <a:off x="5291184" y="2044219"/>
          <a:ext cx="2691057" cy="1311805"/>
        </a:xfrm>
        <a:prstGeom prst="roundRect">
          <a:avLst/>
        </a:prstGeom>
        <a:solidFill>
          <a:srgbClr val="BE006B">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100000"/>
            </a:lnSpc>
            <a:spcBef>
              <a:spcPct val="0"/>
            </a:spcBef>
            <a:spcAft>
              <a:spcPct val="35000"/>
            </a:spcAft>
            <a:buNone/>
          </a:pPr>
          <a:r>
            <a:rPr lang="en-US" sz="1300" b="1" kern="1200" dirty="0">
              <a:solidFill>
                <a:schemeClr val="tx2">
                  <a:lumMod val="50000"/>
                </a:schemeClr>
              </a:solidFill>
            </a:rPr>
            <a:t>Constrained Supply Plan</a:t>
          </a:r>
        </a:p>
        <a:p>
          <a:pPr marL="176213" lvl="1" indent="-87313" algn="l" defTabSz="444500">
            <a:lnSpc>
              <a:spcPct val="100000"/>
            </a:lnSpc>
            <a:spcBef>
              <a:spcPct val="0"/>
            </a:spcBef>
            <a:spcAft>
              <a:spcPct val="15000"/>
            </a:spcAft>
            <a:buChar char="•"/>
          </a:pPr>
          <a:r>
            <a:rPr lang="en-US" sz="1000" kern="1200" dirty="0"/>
            <a:t>S&amp;OP Supply Review</a:t>
          </a:r>
        </a:p>
        <a:p>
          <a:pPr marL="176213" lvl="1" indent="-87313" algn="l" defTabSz="444500">
            <a:lnSpc>
              <a:spcPct val="100000"/>
            </a:lnSpc>
            <a:spcBef>
              <a:spcPct val="0"/>
            </a:spcBef>
            <a:spcAft>
              <a:spcPct val="15000"/>
            </a:spcAft>
            <a:buChar char="•"/>
          </a:pPr>
          <a:r>
            <a:rPr lang="en-US" sz="1000" kern="1200" dirty="0">
              <a:solidFill>
                <a:srgbClr val="FFFFFF"/>
              </a:solidFill>
              <a:latin typeface="Arial" panose="020B0604020202020204"/>
              <a:ea typeface="+mn-ea"/>
              <a:cs typeface="+mn-cs"/>
            </a:rPr>
            <a:t>IA constraints</a:t>
          </a:r>
        </a:p>
        <a:p>
          <a:pPr marL="176213" lvl="1" indent="-87313" algn="l" defTabSz="444500">
            <a:lnSpc>
              <a:spcPct val="100000"/>
            </a:lnSpc>
            <a:spcBef>
              <a:spcPct val="0"/>
            </a:spcBef>
            <a:spcAft>
              <a:spcPct val="15000"/>
            </a:spcAft>
            <a:buChar char="•"/>
          </a:pPr>
          <a:r>
            <a:rPr lang="en-US" sz="1000" kern="1200" dirty="0">
              <a:solidFill>
                <a:schemeClr val="bg1"/>
              </a:solidFill>
            </a:rPr>
            <a:t>Risk and opportunities - </a:t>
          </a:r>
          <a:r>
            <a:rPr lang="en-US" sz="1000" b="1" kern="1200" dirty="0">
              <a:solidFill>
                <a:srgbClr val="F08B48"/>
              </a:solidFill>
              <a:effectLst>
                <a:outerShdw blurRad="38100" dist="38100" dir="2700000" algn="tl">
                  <a:srgbClr val="000000">
                    <a:alpha val="43137"/>
                  </a:srgbClr>
                </a:outerShdw>
              </a:effectLst>
              <a:latin typeface="Arial" panose="020B0604020202020204"/>
              <a:ea typeface="+mn-ea"/>
              <a:cs typeface="+mn-cs"/>
            </a:rPr>
            <a:t>simulation</a:t>
          </a:r>
        </a:p>
        <a:p>
          <a:pPr marL="176213" lvl="1" indent="-87313" algn="l" defTabSz="444500">
            <a:lnSpc>
              <a:spcPct val="100000"/>
            </a:lnSpc>
            <a:spcBef>
              <a:spcPct val="0"/>
            </a:spcBef>
            <a:spcAft>
              <a:spcPct val="15000"/>
            </a:spcAft>
            <a:buChar char="•"/>
          </a:pPr>
          <a:r>
            <a:rPr lang="en-US" sz="1000" b="1" kern="1200" dirty="0">
              <a:solidFill>
                <a:srgbClr val="F08B48"/>
              </a:solidFill>
              <a:effectLst>
                <a:outerShdw blurRad="38100" dist="38100" dir="2700000" algn="tl">
                  <a:srgbClr val="000000">
                    <a:alpha val="43137"/>
                  </a:srgbClr>
                </a:outerShdw>
              </a:effectLst>
            </a:rPr>
            <a:t>Allocation scenario</a:t>
          </a:r>
        </a:p>
        <a:p>
          <a:pPr marL="176213" lvl="1" indent="-87313" algn="l" defTabSz="444500">
            <a:lnSpc>
              <a:spcPct val="100000"/>
            </a:lnSpc>
            <a:spcBef>
              <a:spcPct val="0"/>
            </a:spcBef>
            <a:spcAft>
              <a:spcPct val="15000"/>
            </a:spcAft>
            <a:buChar char="•"/>
          </a:pPr>
          <a:r>
            <a:rPr lang="en-US" sz="1000" kern="1200" dirty="0">
              <a:solidFill>
                <a:srgbClr val="FFFFFF"/>
              </a:solidFill>
              <a:latin typeface="Arial" panose="020B0604020202020204"/>
              <a:ea typeface="+mn-ea"/>
              <a:cs typeface="+mn-cs"/>
            </a:rPr>
            <a:t>Constrained Demand Plan</a:t>
          </a:r>
        </a:p>
      </dsp:txBody>
      <dsp:txXfrm>
        <a:off x="5355221" y="2108256"/>
        <a:ext cx="2562983" cy="1183731"/>
      </dsp:txXfrm>
    </dsp:sp>
    <dsp:sp modelId="{5E99356E-EF8D-4BA5-AD9E-DF8ED5DCD86C}">
      <dsp:nvSpPr>
        <dsp:cNvPr id="0" name=""/>
        <dsp:cNvSpPr/>
      </dsp:nvSpPr>
      <dsp:spPr>
        <a:xfrm>
          <a:off x="8129651" y="2052841"/>
          <a:ext cx="2317731" cy="1294562"/>
        </a:xfrm>
        <a:prstGeom prst="roundRect">
          <a:avLst/>
        </a:prstGeom>
        <a:solidFill>
          <a:srgbClr val="00A590">
            <a:alpha val="6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100000"/>
            </a:lnSpc>
            <a:spcBef>
              <a:spcPct val="0"/>
            </a:spcBef>
            <a:spcAft>
              <a:spcPct val="35000"/>
            </a:spcAft>
            <a:buNone/>
          </a:pPr>
          <a:r>
            <a:rPr lang="en-US" sz="1300" b="1" kern="1200" dirty="0">
              <a:solidFill>
                <a:schemeClr val="tx2">
                  <a:lumMod val="50000"/>
                </a:schemeClr>
              </a:solidFill>
            </a:rPr>
            <a:t>Final Business Plan</a:t>
          </a:r>
        </a:p>
        <a:p>
          <a:pPr marL="176213" lvl="1" indent="-87313" algn="l" defTabSz="444500">
            <a:lnSpc>
              <a:spcPct val="100000"/>
            </a:lnSpc>
            <a:spcBef>
              <a:spcPct val="0"/>
            </a:spcBef>
            <a:spcAft>
              <a:spcPct val="15000"/>
            </a:spcAft>
            <a:buChar char="•"/>
          </a:pPr>
          <a:r>
            <a:rPr lang="en-US" sz="1000" kern="1200" dirty="0"/>
            <a:t>”One Business Plan”</a:t>
          </a:r>
        </a:p>
        <a:p>
          <a:pPr marL="176213" lvl="1" indent="-87313" algn="l" defTabSz="444500">
            <a:lnSpc>
              <a:spcPct val="100000"/>
            </a:lnSpc>
            <a:spcBef>
              <a:spcPct val="0"/>
            </a:spcBef>
            <a:spcAft>
              <a:spcPct val="15000"/>
            </a:spcAft>
            <a:buChar char="•"/>
          </a:pPr>
          <a:r>
            <a:rPr lang="en-US" sz="1000" kern="1200" dirty="0"/>
            <a:t>S&amp;OP Management review</a:t>
          </a:r>
        </a:p>
        <a:p>
          <a:pPr marL="176213" lvl="1" indent="-87313" algn="l" defTabSz="444500">
            <a:lnSpc>
              <a:spcPct val="100000"/>
            </a:lnSpc>
            <a:spcBef>
              <a:spcPct val="0"/>
            </a:spcBef>
            <a:spcAft>
              <a:spcPct val="15000"/>
            </a:spcAft>
            <a:buChar char="•"/>
          </a:pPr>
          <a:r>
            <a:rPr lang="en-US" sz="1000" kern="1200" dirty="0"/>
            <a:t>Validation of the assumption by Finance &amp; Management</a:t>
          </a:r>
        </a:p>
        <a:p>
          <a:pPr marL="57150" lvl="1" indent="0" algn="l" defTabSz="444500">
            <a:lnSpc>
              <a:spcPct val="100000"/>
            </a:lnSpc>
            <a:spcBef>
              <a:spcPct val="0"/>
            </a:spcBef>
            <a:spcAft>
              <a:spcPct val="15000"/>
            </a:spcAft>
            <a:buChar char="•"/>
          </a:pPr>
          <a:endParaRPr lang="en-US" sz="1000" kern="1200" dirty="0"/>
        </a:p>
      </dsp:txBody>
      <dsp:txXfrm>
        <a:off x="8192846" y="2116036"/>
        <a:ext cx="2191341" cy="116817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7A553DD-49A5-4BCD-AE64-5DFABB7221F2}" type="datetimeFigureOut">
              <a:rPr lang="en-US" smtClean="0"/>
              <a:t>8/29/2019</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6A7C9BBD-8F87-4DF6-8FBF-791AB6A4083D}" type="slidenum">
              <a:rPr lang="en-US" smtClean="0"/>
              <a:t>‹N°›</a:t>
            </a:fld>
            <a:endParaRPr lang="en-US" dirty="0"/>
          </a:p>
        </p:txBody>
      </p:sp>
    </p:spTree>
    <p:extLst>
      <p:ext uri="{BB962C8B-B14F-4D97-AF65-F5344CB8AC3E}">
        <p14:creationId xmlns:p14="http://schemas.microsoft.com/office/powerpoint/2010/main" val="2028024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gartner.com/document/3083323?ref=solrAll&amp;refval=166195941&amp;qid=3ef00d0c45a240af25d1e569dd4011d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A7C9BBD-8F87-4DF6-8FBF-791AB6A4083D}" type="slidenum">
              <a:rPr lang="en-US" smtClean="0"/>
              <a:t>1</a:t>
            </a:fld>
            <a:endParaRPr lang="en-US" dirty="0"/>
          </a:p>
        </p:txBody>
      </p:sp>
    </p:spTree>
    <p:extLst>
      <p:ext uri="{BB962C8B-B14F-4D97-AF65-F5344CB8AC3E}">
        <p14:creationId xmlns:p14="http://schemas.microsoft.com/office/powerpoint/2010/main" val="4151439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A7C9BBD-8F87-4DF6-8FBF-791AB6A4083D}" type="slidenum">
              <a:rPr lang="en-US" smtClean="0"/>
              <a:t>11</a:t>
            </a:fld>
            <a:endParaRPr lang="en-US" dirty="0"/>
          </a:p>
        </p:txBody>
      </p:sp>
    </p:spTree>
    <p:extLst>
      <p:ext uri="{BB962C8B-B14F-4D97-AF65-F5344CB8AC3E}">
        <p14:creationId xmlns:p14="http://schemas.microsoft.com/office/powerpoint/2010/main" val="304902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A7C9BBD-8F87-4DF6-8FBF-791AB6A4083D}" type="slidenum">
              <a:rPr lang="en-US" smtClean="0"/>
              <a:t>12</a:t>
            </a:fld>
            <a:endParaRPr lang="en-US" dirty="0"/>
          </a:p>
        </p:txBody>
      </p:sp>
    </p:spTree>
    <p:extLst>
      <p:ext uri="{BB962C8B-B14F-4D97-AF65-F5344CB8AC3E}">
        <p14:creationId xmlns:p14="http://schemas.microsoft.com/office/powerpoint/2010/main" val="3707570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A7C9BBD-8F87-4DF6-8FBF-791AB6A4083D}" type="slidenum">
              <a:rPr lang="en-US" smtClean="0"/>
              <a:t>14</a:t>
            </a:fld>
            <a:endParaRPr lang="en-US" dirty="0"/>
          </a:p>
        </p:txBody>
      </p:sp>
    </p:spTree>
    <p:extLst>
      <p:ext uri="{BB962C8B-B14F-4D97-AF65-F5344CB8AC3E}">
        <p14:creationId xmlns:p14="http://schemas.microsoft.com/office/powerpoint/2010/main" val="38397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A7C9BBD-8F87-4DF6-8FBF-791AB6A4083D}" type="slidenum">
              <a:rPr lang="en-US" smtClean="0"/>
              <a:t>15</a:t>
            </a:fld>
            <a:endParaRPr lang="en-US" dirty="0"/>
          </a:p>
        </p:txBody>
      </p:sp>
    </p:spTree>
    <p:extLst>
      <p:ext uri="{BB962C8B-B14F-4D97-AF65-F5344CB8AC3E}">
        <p14:creationId xmlns:p14="http://schemas.microsoft.com/office/powerpoint/2010/main" val="16829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A7C9BBD-8F87-4DF6-8FBF-791AB6A4083D}" type="slidenum">
              <a:rPr lang="en-US" smtClean="0"/>
              <a:t>16</a:t>
            </a:fld>
            <a:endParaRPr lang="en-US" dirty="0"/>
          </a:p>
        </p:txBody>
      </p:sp>
    </p:spTree>
    <p:extLst>
      <p:ext uri="{BB962C8B-B14F-4D97-AF65-F5344CB8AC3E}">
        <p14:creationId xmlns:p14="http://schemas.microsoft.com/office/powerpoint/2010/main" val="54544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7C9BBD-8F87-4DF6-8FBF-791AB6A4083D}" type="slidenum">
              <a:rPr lang="en-US" smtClean="0"/>
              <a:t>2</a:t>
            </a:fld>
            <a:endParaRPr lang="en-US" dirty="0"/>
          </a:p>
        </p:txBody>
      </p:sp>
    </p:spTree>
    <p:extLst>
      <p:ext uri="{BB962C8B-B14F-4D97-AF65-F5344CB8AC3E}">
        <p14:creationId xmlns:p14="http://schemas.microsoft.com/office/powerpoint/2010/main" val="1739991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a:xfrm>
            <a:off x="646113" y="1247775"/>
            <a:ext cx="5727700" cy="3222625"/>
          </a:xfrm>
        </p:spPr>
      </p:sp>
    </p:spTree>
    <p:extLst>
      <p:ext uri="{BB962C8B-B14F-4D97-AF65-F5344CB8AC3E}">
        <p14:creationId xmlns:p14="http://schemas.microsoft.com/office/powerpoint/2010/main" val="1242079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A7C9BBD-8F87-4DF6-8FBF-791AB6A4083D}" type="slidenum">
              <a:rPr lang="en-US" smtClean="0"/>
              <a:t>5</a:t>
            </a:fld>
            <a:endParaRPr lang="en-US" dirty="0"/>
          </a:p>
        </p:txBody>
      </p:sp>
    </p:spTree>
    <p:extLst>
      <p:ext uri="{BB962C8B-B14F-4D97-AF65-F5344CB8AC3E}">
        <p14:creationId xmlns:p14="http://schemas.microsoft.com/office/powerpoint/2010/main" val="260070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Another key area to consider is the high-level impacts that the COE will target. While each project will have specific impacts attributed to its business case, there needs to be some outline for where the COE will target improvements in the supply chain.  </a:t>
            </a:r>
          </a:p>
          <a:p>
            <a:endParaRPr lang="en-US" dirty="0"/>
          </a:p>
          <a:p>
            <a:r>
              <a:rPr lang="en-US" baseline="0" dirty="0"/>
              <a:t>While reviewing this, consider using the Gartner’s Hierarchy of Metrics (see </a:t>
            </a:r>
            <a:r>
              <a:rPr lang="en-US" sz="1200" dirty="0">
                <a:hlinkClick r:id="rId3"/>
              </a:rPr>
              <a:t>The Hierarchy of Supply Chain Metrics: Diagnosing Your Supply Chain Health</a:t>
            </a:r>
            <a:r>
              <a:rPr lang="en-US" sz="1200" dirty="0"/>
              <a:t>) as one way to frame the discussion.</a:t>
            </a:r>
            <a:endParaRPr lang="en-US" dirty="0"/>
          </a:p>
        </p:txBody>
      </p:sp>
      <p:sp>
        <p:nvSpPr>
          <p:cNvPr id="5" name="Slide Image Placeholder 4"/>
          <p:cNvSpPr>
            <a:spLocks noGrp="1" noRot="1" noChangeAspect="1"/>
          </p:cNvSpPr>
          <p:nvPr>
            <p:ph type="sldImg"/>
          </p:nvPr>
        </p:nvSpPr>
        <p:spPr>
          <a:xfrm>
            <a:off x="646113" y="1247775"/>
            <a:ext cx="5727700" cy="3222625"/>
          </a:xfrm>
        </p:spPr>
      </p:sp>
    </p:spTree>
    <p:extLst>
      <p:ext uri="{BB962C8B-B14F-4D97-AF65-F5344CB8AC3E}">
        <p14:creationId xmlns:p14="http://schemas.microsoft.com/office/powerpoint/2010/main" val="2349065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Example</a:t>
            </a:r>
            <a:r>
              <a:rPr lang="en-US" dirty="0"/>
              <a:t>:</a:t>
            </a:r>
          </a:p>
          <a:p>
            <a:r>
              <a:rPr lang="en-US" dirty="0"/>
              <a:t>Clexane </a:t>
            </a:r>
            <a:r>
              <a:rPr lang="en-US" dirty="0">
                <a:sym typeface="Wingdings" panose="05000000000000000000" pitchFamily="2" charset="2"/>
              </a:rPr>
              <a:t> from Unconstraint to Constraint</a:t>
            </a:r>
          </a:p>
          <a:p>
            <a:endParaRPr lang="en-US" dirty="0">
              <a:sym typeface="Wingdings" panose="05000000000000000000" pitchFamily="2" charset="2"/>
            </a:endParaRPr>
          </a:p>
          <a:p>
            <a:r>
              <a:rPr lang="en-US" dirty="0">
                <a:sym typeface="Wingdings" panose="05000000000000000000" pitchFamily="2" charset="2"/>
              </a:rPr>
              <a:t>Depakine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C9BBD-8F87-4DF6-8FBF-791AB6A408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970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C9BBD-8F87-4DF6-8FBF-791AB6A408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50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A7C9BBD-8F87-4DF6-8FBF-791AB6A4083D}" type="slidenum">
              <a:rPr lang="en-US" smtClean="0"/>
              <a:t>9</a:t>
            </a:fld>
            <a:endParaRPr lang="en-US" dirty="0"/>
          </a:p>
        </p:txBody>
      </p:sp>
    </p:spTree>
    <p:extLst>
      <p:ext uri="{BB962C8B-B14F-4D97-AF65-F5344CB8AC3E}">
        <p14:creationId xmlns:p14="http://schemas.microsoft.com/office/powerpoint/2010/main" val="9046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7C9BBD-8F87-4DF6-8FBF-791AB6A4083D}" type="slidenum">
              <a:rPr lang="en-US" smtClean="0"/>
              <a:t>10</a:t>
            </a:fld>
            <a:endParaRPr lang="en-US" dirty="0"/>
          </a:p>
        </p:txBody>
      </p:sp>
    </p:spTree>
    <p:extLst>
      <p:ext uri="{BB962C8B-B14F-4D97-AF65-F5344CB8AC3E}">
        <p14:creationId xmlns:p14="http://schemas.microsoft.com/office/powerpoint/2010/main" val="3734599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jpe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5.png"/><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3.jpeg"/><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3.jpeg"/><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jpe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2.jpeg"/><Relationship Id="rId2" Type="http://schemas.openxmlformats.org/officeDocument/2006/relationships/tags" Target="../tags/tag39.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vmlDrawing" Target="../drawings/vmlDrawing24.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8.xml"/><Relationship Id="rId1" Type="http://schemas.openxmlformats.org/officeDocument/2006/relationships/vmlDrawing" Target="../drawings/vmlDrawing25.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6.v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5.png"/><Relationship Id="rId2" Type="http://schemas.openxmlformats.org/officeDocument/2006/relationships/tags" Target="../tags/tag53.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jpe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29.v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0.v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Diapositive de titre">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
            </p:custDataLst>
            <p:extLst>
              <p:ext uri="{D42A27DB-BD31-4B8C-83A1-F6EECF244321}">
                <p14:modId xmlns:p14="http://schemas.microsoft.com/office/powerpoint/2010/main" val="427064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25" name="Diapositive think-cell" r:id="rId5" imgW="270" imgH="270" progId="TCLayout.ActiveDocument.1">
                  <p:embed/>
                </p:oleObj>
              </mc:Choice>
              <mc:Fallback>
                <p:oleObj name="Diapositive think-cell" r:id="rId5" imgW="270" imgH="270" progId="TCLayout.ActiveDocument.1">
                  <p:embed/>
                  <p:pic>
                    <p:nvPicPr>
                      <p:cNvPr id="5" name="Obje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267" b="0" i="0" baseline="0" dirty="0">
              <a:latin typeface="Arial" panose="020B0604020202020204" pitchFamily="34" charset="0"/>
              <a:ea typeface="+mj-ea"/>
              <a:cs typeface="+mj-cs"/>
              <a:sym typeface="Arial" panose="020B0604020202020204" pitchFamily="34" charset="0"/>
            </a:endParaRPr>
          </a:p>
        </p:txBody>
      </p:sp>
      <p:pic>
        <p:nvPicPr>
          <p:cNvPr id="11" name="Picture 2" descr="http://aff-indus.sanofi-aventis.com/uDocuments/industrial_network/0_Strategy/logos/2013_AI_Supply_Chain.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52665" y="6080263"/>
            <a:ext cx="4984091" cy="64720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3"/>
          <p:cNvSpPr>
            <a:spLocks noGrp="1"/>
          </p:cNvSpPr>
          <p:nvPr>
            <p:ph type="body" sz="quarter" idx="11" hasCustomPrompt="1"/>
          </p:nvPr>
        </p:nvSpPr>
        <p:spPr>
          <a:xfrm>
            <a:off x="3569251" y="6052567"/>
            <a:ext cx="8258683" cy="443199"/>
          </a:xfrm>
        </p:spPr>
        <p:txBody>
          <a:bodyPr wrap="square">
            <a:spAutoFit/>
          </a:bodyPr>
          <a:lstStyle>
            <a:lvl1pPr marL="0" indent="0" algn="r">
              <a:buNone/>
              <a:defRPr sz="3200" b="0"/>
            </a:lvl1pPr>
          </a:lstStyle>
          <a:p>
            <a:pPr lvl="0"/>
            <a:r>
              <a:rPr lang="en-US" dirty="0"/>
              <a:t>Sous-</a:t>
            </a:r>
            <a:r>
              <a:rPr lang="en-US" dirty="0" err="1"/>
              <a:t>titre</a:t>
            </a:r>
            <a:r>
              <a:rPr lang="en-US" dirty="0"/>
              <a:t>, corps 24</a:t>
            </a:r>
          </a:p>
        </p:txBody>
      </p:sp>
      <p:sp>
        <p:nvSpPr>
          <p:cNvPr id="8" name="Espace réservé pour une image  7"/>
          <p:cNvSpPr>
            <a:spLocks noGrp="1"/>
          </p:cNvSpPr>
          <p:nvPr>
            <p:ph type="pic" sz="quarter" idx="10" hasCustomPrompt="1"/>
          </p:nvPr>
        </p:nvSpPr>
        <p:spPr>
          <a:xfrm>
            <a:off x="0" y="0"/>
            <a:ext cx="12192000" cy="5174400"/>
          </a:xfrm>
        </p:spPr>
        <p:txBody>
          <a:bodyPr/>
          <a:lstStyle/>
          <a:p>
            <a:r>
              <a:rPr lang="en-US"/>
              <a:t>  </a:t>
            </a:r>
            <a:endParaRPr lang="en-US" dirty="0"/>
          </a:p>
        </p:txBody>
      </p:sp>
      <p:sp>
        <p:nvSpPr>
          <p:cNvPr id="2" name="Title 1"/>
          <p:cNvSpPr>
            <a:spLocks noGrp="1"/>
          </p:cNvSpPr>
          <p:nvPr>
            <p:ph type="ctrTitle" hasCustomPrompt="1"/>
          </p:nvPr>
        </p:nvSpPr>
        <p:spPr>
          <a:xfrm>
            <a:off x="3569251" y="5424000"/>
            <a:ext cx="8253420" cy="590931"/>
          </a:xfrm>
        </p:spPr>
        <p:txBody>
          <a:bodyPr anchor="b"/>
          <a:lstStyle>
            <a:lvl1pPr algn="r">
              <a:defRPr sz="4267">
                <a:solidFill>
                  <a:schemeClr val="tx2"/>
                </a:solidFill>
              </a:defRPr>
            </a:lvl1pPr>
          </a:lstStyle>
          <a:p>
            <a:r>
              <a:rPr lang="en-US" dirty="0" err="1"/>
              <a:t>Titre</a:t>
            </a:r>
            <a:r>
              <a:rPr lang="en-US" dirty="0"/>
              <a:t> de la </a:t>
            </a:r>
            <a:r>
              <a:rPr lang="en-US" dirty="0" err="1"/>
              <a:t>présentation</a:t>
            </a:r>
            <a:r>
              <a:rPr lang="en-US" dirty="0"/>
              <a:t>, corps 32</a:t>
            </a:r>
          </a:p>
        </p:txBody>
      </p:sp>
    </p:spTree>
    <p:extLst>
      <p:ext uri="{BB962C8B-B14F-4D97-AF65-F5344CB8AC3E}">
        <p14:creationId xmlns:p14="http://schemas.microsoft.com/office/powerpoint/2010/main" val="2083012503"/>
      </p:ext>
    </p:extLst>
  </p:cSld>
  <p:clrMapOvr>
    <a:masterClrMapping/>
  </p:clrMapOvr>
  <p:extLst mod="1">
    <p:ext uri="{DCECCB84-F9BA-43D5-87BE-67443E8EF086}">
      <p15:sldGuideLst xmlns:p15="http://schemas.microsoft.com/office/powerpoint/2012/main">
        <p15:guide id="1" orient="horz" pos="2836">
          <p15:clr>
            <a:srgbClr val="FBAE40"/>
          </p15:clr>
        </p15:guide>
        <p15:guide id="2" orient="horz" pos="3072">
          <p15:clr>
            <a:srgbClr val="FBAE40"/>
          </p15:clr>
        </p15:guide>
        <p15:guide id="3" pos="5588">
          <p15:clr>
            <a:srgbClr val="FBAE40"/>
          </p15:clr>
        </p15:guide>
        <p15:guide id="4" pos="185">
          <p15:clr>
            <a:srgbClr val="FBAE40"/>
          </p15:clr>
        </p15:guide>
        <p15:guide id="5" pos="1444">
          <p15:clr>
            <a:srgbClr val="FBAE40"/>
          </p15:clr>
        </p15:guide>
        <p15:guide id="6" orient="horz" pos="2978">
          <p15:clr>
            <a:srgbClr val="FBAE40"/>
          </p15:clr>
        </p15:guide>
        <p15:guide id="7" orient="horz" pos="24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userDrawn="1">
            <p:custDataLst>
              <p:tags r:id="rId2"/>
            </p:custDataLst>
            <p:extLst>
              <p:ext uri="{D42A27DB-BD31-4B8C-83A1-F6EECF244321}">
                <p14:modId xmlns:p14="http://schemas.microsoft.com/office/powerpoint/2010/main" val="1554425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65" name="Diapositive think-cell" r:id="rId5" imgW="270" imgH="270" progId="TCLayout.ActiveDocument.1">
                  <p:embed/>
                </p:oleObj>
              </mc:Choice>
              <mc:Fallback>
                <p:oleObj name="Diapositive think-cell" r:id="rId5" imgW="270" imgH="270" progId="TCLayout.ActiveDocument.1">
                  <p:embed/>
                  <p:pic>
                    <p:nvPicPr>
                      <p:cNvPr id="6" name="Obje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6000" b="0" i="0" baseline="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5551875C-9333-437D-ABD3-3F936F240C5A}"/>
              </a:ext>
            </a:extLst>
          </p:cNvPr>
          <p:cNvSpPr>
            <a:spLocks noGrp="1"/>
          </p:cNvSpPr>
          <p:nvPr>
            <p:ph type="ctrTitle" hasCustomPrompt="1"/>
          </p:nvPr>
        </p:nvSpPr>
        <p:spPr>
          <a:xfrm>
            <a:off x="1524000" y="1847970"/>
            <a:ext cx="9144000" cy="1661993"/>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8C8C296-C6DB-4032-BE39-7CBA31D6AED1}"/>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1799DC9-1A6A-49A5-9B3A-5580D1546B8D}"/>
              </a:ext>
            </a:extLst>
          </p:cNvPr>
          <p:cNvSpPr>
            <a:spLocks noGrp="1"/>
          </p:cNvSpPr>
          <p:nvPr>
            <p:ph type="ftr" sz="quarter" idx="11"/>
          </p:nvPr>
        </p:nvSpPr>
        <p:spPr/>
        <p:txBody>
          <a:bodyPr/>
          <a:lstStyle>
            <a:lvl1pPr eaLnBrk="1">
              <a:defRPr/>
            </a:lvl1pPr>
          </a:lstStyle>
          <a:p>
            <a:endParaRPr lang="en-US" dirty="0"/>
          </a:p>
        </p:txBody>
      </p:sp>
    </p:spTree>
    <p:extLst>
      <p:ext uri="{BB962C8B-B14F-4D97-AF65-F5344CB8AC3E}">
        <p14:creationId xmlns:p14="http://schemas.microsoft.com/office/powerpoint/2010/main" val="3180706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graphicFrame>
        <p:nvGraphicFramePr>
          <p:cNvPr id="3" name="Objet 2" hidden="1"/>
          <p:cNvGraphicFramePr>
            <a:graphicFrameLocks noChangeAspect="1"/>
          </p:cNvGraphicFramePr>
          <p:nvPr>
            <p:custDataLst>
              <p:tags r:id="rId2"/>
            </p:custDataLst>
            <p:extLst>
              <p:ext uri="{D42A27DB-BD31-4B8C-83A1-F6EECF244321}">
                <p14:modId xmlns:p14="http://schemas.microsoft.com/office/powerpoint/2010/main" val="229431371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4689" name="Diapositive think-cell" r:id="rId5" imgW="270" imgH="270" progId="TCLayout.ActiveDocument.1">
                  <p:embed/>
                </p:oleObj>
              </mc:Choice>
              <mc:Fallback>
                <p:oleObj name="Diapositive think-cell" r:id="rId5" imgW="270" imgH="270" progId="TCLayout.ActiveDocument.1">
                  <p:embed/>
                  <p:pic>
                    <p:nvPicPr>
                      <p:cNvPr id="3" name="Objet 2"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379399"/>
            <a:ext cx="11227859" cy="276999"/>
          </a:xfrm>
        </p:spPr>
        <p:txBody>
          <a:bodyPr/>
          <a:lstStyle>
            <a:lvl1pPr>
              <a:defRPr/>
            </a:lvl1pPr>
          </a:lstStyle>
          <a:p>
            <a:r>
              <a:rPr lang="en-US" noProof="0" dirty="0"/>
              <a:t>Text slide – 1 column, 28 pts</a:t>
            </a:r>
          </a:p>
        </p:txBody>
      </p:sp>
      <p:sp>
        <p:nvSpPr>
          <p:cNvPr id="8" name="Content Placeholder 2"/>
          <p:cNvSpPr>
            <a:spLocks noGrp="1"/>
          </p:cNvSpPr>
          <p:nvPr>
            <p:ph idx="13" hasCustomPrompt="1"/>
          </p:nvPr>
        </p:nvSpPr>
        <p:spPr>
          <a:xfrm>
            <a:off x="478368" y="1264709"/>
            <a:ext cx="11226801" cy="4980517"/>
          </a:xfrm>
        </p:spPr>
        <p:txBody>
          <a:bodyPr/>
          <a:lstStyle>
            <a:lvl1pPr>
              <a:defRPr baseline="0"/>
            </a:lvl1pPr>
            <a:lvl2pPr>
              <a:defRPr baseline="0"/>
            </a:lvl2pPr>
            <a:lvl3pPr marL="403225" indent="-133350">
              <a:buFont typeface="Arial" charset="0"/>
              <a:buChar char="•"/>
              <a:tabLst/>
              <a:defRPr baseline="0"/>
            </a:lvl3pPr>
          </a:lstStyle>
          <a:p>
            <a:pPr lvl="0"/>
            <a:r>
              <a:rPr lang="en-US" noProof="0" dirty="0"/>
              <a:t>Text 1st level, 20 pts</a:t>
            </a:r>
          </a:p>
          <a:p>
            <a:pPr lvl="1"/>
            <a:r>
              <a:rPr lang="en-US" noProof="0" dirty="0"/>
              <a:t>Text 2nd level, 18 pts</a:t>
            </a:r>
          </a:p>
          <a:p>
            <a:pPr lvl="2"/>
            <a:r>
              <a:rPr lang="en-US" noProof="0" dirty="0"/>
              <a:t>Text 3tf level, 16 pts</a:t>
            </a:r>
          </a:p>
        </p:txBody>
      </p:sp>
      <p:sp>
        <p:nvSpPr>
          <p:cNvPr id="31" name="Content Placeholder 2"/>
          <p:cNvSpPr>
            <a:spLocks noGrp="1"/>
          </p:cNvSpPr>
          <p:nvPr>
            <p:ph idx="17" hasCustomPrompt="1"/>
          </p:nvPr>
        </p:nvSpPr>
        <p:spPr>
          <a:xfrm>
            <a:off x="478368" y="799200"/>
            <a:ext cx="11226800" cy="465508"/>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Tree>
    <p:extLst>
      <p:ext uri="{BB962C8B-B14F-4D97-AF65-F5344CB8AC3E}">
        <p14:creationId xmlns:p14="http://schemas.microsoft.com/office/powerpoint/2010/main" val="4128909561"/>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3263873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713"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379399"/>
            <a:ext cx="11227859" cy="276999"/>
          </a:xfrm>
        </p:spPr>
        <p:txBody>
          <a:bodyPr/>
          <a:lstStyle>
            <a:lvl1pPr>
              <a:defRPr/>
            </a:lvl1pPr>
          </a:lstStyle>
          <a:p>
            <a:r>
              <a:rPr lang="en-US" noProof="0" dirty="0"/>
              <a:t>Text slide – 1 column, 28 pts</a:t>
            </a:r>
          </a:p>
        </p:txBody>
      </p:sp>
      <p:sp>
        <p:nvSpPr>
          <p:cNvPr id="8" name="Content Placeholder 2"/>
          <p:cNvSpPr>
            <a:spLocks noGrp="1"/>
          </p:cNvSpPr>
          <p:nvPr>
            <p:ph idx="13" hasCustomPrompt="1"/>
          </p:nvPr>
        </p:nvSpPr>
        <p:spPr>
          <a:xfrm>
            <a:off x="478368" y="1264714"/>
            <a:ext cx="11226801" cy="4980517"/>
          </a:xfrm>
        </p:spPr>
        <p:txBody>
          <a:bodyPr/>
          <a:lstStyle>
            <a:lvl1pPr>
              <a:defRPr baseline="0"/>
            </a:lvl1pPr>
            <a:lvl2pPr>
              <a:defRPr baseline="0"/>
            </a:lvl2pPr>
            <a:lvl3pPr marL="403225" indent="-133350">
              <a:buFont typeface="Arial" charset="0"/>
              <a:buChar char="•"/>
              <a:tabLst/>
              <a:defRPr baseline="0"/>
            </a:lvl3pPr>
          </a:lstStyle>
          <a:p>
            <a:pPr lvl="0"/>
            <a:r>
              <a:rPr lang="en-US" noProof="0" dirty="0"/>
              <a:t>Text 1st level, 20 pts</a:t>
            </a:r>
          </a:p>
          <a:p>
            <a:pPr lvl="1"/>
            <a:r>
              <a:rPr lang="en-US" noProof="0" dirty="0"/>
              <a:t>Text 2nd level, 18 pts</a:t>
            </a:r>
          </a:p>
          <a:p>
            <a:pPr lvl="2"/>
            <a:r>
              <a:rPr lang="en-US" noProof="0" dirty="0"/>
              <a:t>Text 3tf level, 16 pts</a:t>
            </a:r>
          </a:p>
        </p:txBody>
      </p:sp>
      <p:sp>
        <p:nvSpPr>
          <p:cNvPr id="31" name="Content Placeholder 2"/>
          <p:cNvSpPr>
            <a:spLocks noGrp="1"/>
          </p:cNvSpPr>
          <p:nvPr>
            <p:ph idx="17" hasCustomPrompt="1"/>
          </p:nvPr>
        </p:nvSpPr>
        <p:spPr>
          <a:xfrm>
            <a:off x="478368" y="799200"/>
            <a:ext cx="11226800" cy="465508"/>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pic>
        <p:nvPicPr>
          <p:cNvPr id="6" name="Picture 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356059" y="6310162"/>
            <a:ext cx="18923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901261"/>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Sommaire">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1245464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737"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484834"/>
            <a:ext cx="11226800" cy="276999"/>
          </a:xfrm>
        </p:spPr>
        <p:txBody>
          <a:bodyPr/>
          <a:lstStyle>
            <a:lvl1pPr>
              <a:defRPr sz="2000"/>
            </a:lvl1pPr>
          </a:lstStyle>
          <a:p>
            <a:r>
              <a:rPr lang="en-US" dirty="0"/>
              <a:t>SLIDE TEXTE - 1 COLONNE, CORPS 20</a:t>
            </a:r>
          </a:p>
        </p:txBody>
      </p:sp>
    </p:spTree>
    <p:extLst>
      <p:ext uri="{BB962C8B-B14F-4D97-AF65-F5344CB8AC3E}">
        <p14:creationId xmlns:p14="http://schemas.microsoft.com/office/powerpoint/2010/main" val="1722949043"/>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slide_courante">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1086FD14-5E6B-47FE-9CC9-DE307C3619CA}"/>
              </a:ext>
            </a:extLst>
          </p:cNvPr>
          <p:cNvGraphicFramePr>
            <a:graphicFrameLocks noChangeAspect="1"/>
          </p:cNvGraphicFramePr>
          <p:nvPr userDrawn="1">
            <p:custDataLst>
              <p:tags r:id="rId2"/>
            </p:custDataLst>
            <p:extLst>
              <p:ext uri="{D42A27DB-BD31-4B8C-83A1-F6EECF244321}">
                <p14:modId xmlns:p14="http://schemas.microsoft.com/office/powerpoint/2010/main" val="3823014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40" name="Diapositive think-cell" r:id="rId5" imgW="270" imgH="270" progId="TCLayout.ActiveDocument.1">
                  <p:embed/>
                </p:oleObj>
              </mc:Choice>
              <mc:Fallback>
                <p:oleObj name="Diapositiv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CF73565-FC1E-4652-9B5C-7B158DEBCF1A}"/>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re 1"/>
          <p:cNvSpPr>
            <a:spLocks noGrp="1"/>
          </p:cNvSpPr>
          <p:nvPr>
            <p:ph type="title" hasCustomPrompt="1"/>
          </p:nvPr>
        </p:nvSpPr>
        <p:spPr>
          <a:xfrm>
            <a:off x="858053" y="566352"/>
            <a:ext cx="10563481" cy="276999"/>
          </a:xfrm>
        </p:spPr>
        <p:txBody>
          <a:bodyPr/>
          <a:lstStyle/>
          <a:p>
            <a:r>
              <a:rPr lang="en-US" noProof="0" dirty="0"/>
              <a:t>Click to edit Master </a:t>
            </a:r>
            <a:r>
              <a:rPr lang="en-US" noProof="0"/>
              <a:t>title style</a:t>
            </a:r>
            <a:endParaRPr lang="en-US" noProof="0" dirty="0"/>
          </a:p>
        </p:txBody>
      </p:sp>
      <p:sp>
        <p:nvSpPr>
          <p:cNvPr id="3" name="Espace réservé du contenu 2"/>
          <p:cNvSpPr>
            <a:spLocks noGrp="1"/>
          </p:cNvSpPr>
          <p:nvPr>
            <p:ph idx="1" hasCustomPrompt="1"/>
          </p:nvPr>
        </p:nvSpPr>
        <p:spPr>
          <a:xfrm>
            <a:off x="858053" y="1390650"/>
            <a:ext cx="10563481" cy="424815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a:t>Fifth level</a:t>
            </a:r>
            <a:endParaRPr lang="en-US" noProof="0" dirty="0"/>
          </a:p>
        </p:txBody>
      </p:sp>
      <p:sp>
        <p:nvSpPr>
          <p:cNvPr id="4" name="Rectangle 28"/>
          <p:cNvSpPr>
            <a:spLocks noGrp="1" noChangeArrowheads="1"/>
          </p:cNvSpPr>
          <p:nvPr>
            <p:ph type="ftr" sz="quarter" idx="10"/>
          </p:nvPr>
        </p:nvSpPr>
        <p:spPr>
          <a:ln/>
        </p:spPr>
        <p:txBody>
          <a:bodyPr/>
          <a:lstStyle>
            <a:lvl1pPr>
              <a:defRPr/>
            </a:lvl1pPr>
          </a:lstStyle>
          <a:p>
            <a:endParaRPr lang="en-US" dirty="0"/>
          </a:p>
        </p:txBody>
      </p:sp>
      <p:sp>
        <p:nvSpPr>
          <p:cNvPr id="5" name="Rectangle 40"/>
          <p:cNvSpPr>
            <a:spLocks noGrp="1" noChangeArrowheads="1"/>
          </p:cNvSpPr>
          <p:nvPr>
            <p:ph type="sldNum" sz="quarter" idx="11"/>
          </p:nvPr>
        </p:nvSpPr>
        <p:spPr>
          <a:ln/>
        </p:spPr>
        <p:txBody>
          <a:bodyPr/>
          <a:lstStyle>
            <a:lvl1pPr>
              <a:defRPr/>
            </a:lvl1pPr>
          </a:lstStyle>
          <a:p>
            <a:fld id="{D8FD22A3-77F6-494B-87BE-496BABE68491}" type="slidenum">
              <a:rPr lang="en-US" smtClean="0"/>
              <a:t>‹N°›</a:t>
            </a:fld>
            <a:endParaRPr lang="en-US" dirty="0"/>
          </a:p>
        </p:txBody>
      </p:sp>
    </p:spTree>
    <p:extLst>
      <p:ext uri="{BB962C8B-B14F-4D97-AF65-F5344CB8AC3E}">
        <p14:creationId xmlns:p14="http://schemas.microsoft.com/office/powerpoint/2010/main" val="1800722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2F127481-AE11-45C0-B3DE-6B9E325BDFDA}"/>
              </a:ext>
            </a:extLst>
          </p:cNvPr>
          <p:cNvGraphicFramePr>
            <a:graphicFrameLocks noChangeAspect="1"/>
          </p:cNvGraphicFramePr>
          <p:nvPr userDrawn="1">
            <p:custDataLst>
              <p:tags r:id="rId2"/>
            </p:custDataLst>
            <p:extLst>
              <p:ext uri="{D42A27DB-BD31-4B8C-83A1-F6EECF244321}">
                <p14:modId xmlns:p14="http://schemas.microsoft.com/office/powerpoint/2010/main" val="32249570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4" name="Diapositive think-cell" r:id="rId5" imgW="270" imgH="270" progId="TCLayout.ActiveDocument.1">
                  <p:embed/>
                </p:oleObj>
              </mc:Choice>
              <mc:Fallback>
                <p:oleObj name="Diapositiv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3CFDE80-11CF-4594-9ACE-1C4A0EE7524A}"/>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bwMode="auto"/>
        <p:txBody>
          <a:bodyPr/>
          <a:lstStyle/>
          <a:p>
            <a:r>
              <a:rPr lang="en-US" dirty="0"/>
              <a:t>Click to edit Master title style</a:t>
            </a:r>
          </a:p>
        </p:txBody>
      </p:sp>
      <p:sp>
        <p:nvSpPr>
          <p:cNvPr id="7" name="Text Placeholder 6"/>
          <p:cNvSpPr>
            <a:spLocks noGrp="1"/>
          </p:cNvSpPr>
          <p:nvPr>
            <p:ph type="body" sz="quarter" idx="10" hasCustomPrompt="1"/>
          </p:nvPr>
        </p:nvSpPr>
        <p:spPr bwMode="gray"/>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552756"/>
      </p:ext>
    </p:extLst>
  </p:cSld>
  <p:clrMapOvr>
    <a:masterClrMapping/>
  </p:clrMapOvr>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5805C53E-3AD7-4EF9-9843-4E239C0773A1}"/>
              </a:ext>
            </a:extLst>
          </p:cNvPr>
          <p:cNvGraphicFramePr>
            <a:graphicFrameLocks noChangeAspect="1"/>
          </p:cNvGraphicFramePr>
          <p:nvPr userDrawn="1">
            <p:custDataLst>
              <p:tags r:id="rId2"/>
            </p:custDataLst>
            <p:extLst>
              <p:ext uri="{D42A27DB-BD31-4B8C-83A1-F6EECF244321}">
                <p14:modId xmlns:p14="http://schemas.microsoft.com/office/powerpoint/2010/main" val="1232827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8" name="Diapositive think-cell" r:id="rId5" imgW="270" imgH="270" progId="TCLayout.ActiveDocument.1">
                  <p:embed/>
                </p:oleObj>
              </mc:Choice>
              <mc:Fallback>
                <p:oleObj name="Diapositiv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4121288-F796-47B5-B67D-42B4237D9BA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0" i="0" baseline="0" dirty="0">
              <a:latin typeface="Arial" panose="020B0604020202020204" pitchFamily="34" charset="0"/>
              <a:ea typeface="+mj-ea"/>
              <a:cs typeface="+mj-cs"/>
              <a:sym typeface="Arial" panose="020B0604020202020204" pitchFamily="34" charset="0"/>
            </a:endParaRPr>
          </a:p>
        </p:txBody>
      </p:sp>
      <p:sp>
        <p:nvSpPr>
          <p:cNvPr id="5" name="Text Placeholder 4"/>
          <p:cNvSpPr>
            <a:spLocks noGrp="1"/>
          </p:cNvSpPr>
          <p:nvPr>
            <p:ph type="body" sz="quarter" idx="11" hasCustomPrompt="1"/>
          </p:nvPr>
        </p:nvSpPr>
        <p:spPr bwMode="gray">
          <a:xfrm>
            <a:off x="304800" y="1325563"/>
            <a:ext cx="5670550" cy="4554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2" hasCustomPrompt="1"/>
          </p:nvPr>
        </p:nvSpPr>
        <p:spPr bwMode="gray">
          <a:xfrm>
            <a:off x="6218238" y="1325563"/>
            <a:ext cx="5662612" cy="4554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bwMode="auto"/>
        <p:txBody>
          <a:bodyPr/>
          <a:lstStyle/>
          <a:p>
            <a:r>
              <a:rPr lang="en-US" dirty="0"/>
              <a:t>Click to edit Master title style</a:t>
            </a:r>
          </a:p>
        </p:txBody>
      </p:sp>
    </p:spTree>
    <p:extLst>
      <p:ext uri="{BB962C8B-B14F-4D97-AF65-F5344CB8AC3E}">
        <p14:creationId xmlns:p14="http://schemas.microsoft.com/office/powerpoint/2010/main" val="38520316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Vision Statemen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Espace réservé du pied de page 2"/>
          <p:cNvSpPr>
            <a:spLocks noGrp="1"/>
          </p:cNvSpPr>
          <p:nvPr>
            <p:ph type="ftr" sz="quarter" idx="10"/>
          </p:nvPr>
        </p:nvSpPr>
        <p:spPr>
          <a:xfrm>
            <a:off x="3695733" y="6435728"/>
            <a:ext cx="3860800" cy="238125"/>
          </a:xfrm>
          <a:prstGeom prst="rect">
            <a:avLst/>
          </a:prstGeom>
        </p:spPr>
        <p:txBody>
          <a:bodyPr/>
          <a:lstStyle/>
          <a:p>
            <a:pPr algn="ctr">
              <a:defRPr/>
            </a:pPr>
            <a:endParaRPr lang="fr-FR"/>
          </a:p>
        </p:txBody>
      </p:sp>
      <p:sp>
        <p:nvSpPr>
          <p:cNvPr id="4" name="Espace réservé du numéro de diapositive 3"/>
          <p:cNvSpPr>
            <a:spLocks noGrp="1"/>
          </p:cNvSpPr>
          <p:nvPr>
            <p:ph type="sldNum" sz="quarter" idx="11"/>
          </p:nvPr>
        </p:nvSpPr>
        <p:spPr>
          <a:xfrm>
            <a:off x="7536160" y="6438907"/>
            <a:ext cx="643467" cy="234951"/>
          </a:xfrm>
          <a:prstGeom prst="rect">
            <a:avLst/>
          </a:prstGeom>
        </p:spPr>
        <p:txBody>
          <a:bodyPr/>
          <a:lstStyle/>
          <a:p>
            <a:pPr>
              <a:defRPr/>
            </a:pPr>
            <a:r>
              <a:rPr lang="fr-FR" noProof="0"/>
              <a:t>|</a:t>
            </a:r>
            <a:r>
              <a:rPr lang="fr-FR" sz="1200" baseline="16000" noProof="0"/>
              <a:t>         </a:t>
            </a:r>
            <a:fld id="{E86A35C8-9D71-4F5C-ACEE-B72BBA825ACE}" type="slidenum">
              <a:rPr lang="fr-FR" noProof="0" smtClean="0"/>
              <a:pPr>
                <a:defRPr/>
              </a:pPr>
              <a:t>‹N°›</a:t>
            </a:fld>
            <a:endParaRPr lang="fr-FR" noProof="0"/>
          </a:p>
        </p:txBody>
      </p:sp>
    </p:spTree>
    <p:custDataLst>
      <p:tags r:id="rId1"/>
    </p:custDataLst>
    <p:extLst>
      <p:ext uri="{BB962C8B-B14F-4D97-AF65-F5344CB8AC3E}">
        <p14:creationId xmlns:p14="http://schemas.microsoft.com/office/powerpoint/2010/main" val="125615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Diapositive de titre">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
            </p:custDataLst>
            <p:extLst>
              <p:ext uri="{D42A27DB-BD31-4B8C-83A1-F6EECF244321}">
                <p14:modId xmlns:p14="http://schemas.microsoft.com/office/powerpoint/2010/main" val="4268636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24" name="Diapositive think-cell" r:id="rId5" imgW="270" imgH="270" progId="TCLayout.ActiveDocument.1">
                  <p:embed/>
                </p:oleObj>
              </mc:Choice>
              <mc:Fallback>
                <p:oleObj name="Diapositive think-cell" r:id="rId5" imgW="270" imgH="270" progId="TCLayout.ActiveDocument.1">
                  <p:embed/>
                  <p:pic>
                    <p:nvPicPr>
                      <p:cNvPr id="5" name="Obje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267" b="0" i="0" baseline="0" dirty="0">
              <a:latin typeface="Arial" panose="020B0604020202020204" pitchFamily="34" charset="0"/>
              <a:ea typeface="+mj-ea"/>
              <a:cs typeface="+mj-cs"/>
              <a:sym typeface="Arial" panose="020B0604020202020204" pitchFamily="34" charset="0"/>
            </a:endParaRPr>
          </a:p>
        </p:txBody>
      </p:sp>
      <p:pic>
        <p:nvPicPr>
          <p:cNvPr id="11" name="Picture 2" descr="http://aff-indus.sanofi-aventis.com/uDocuments/industrial_network/0_Strategy/logos/2013_AI_Supply_Chain.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52665" y="6080263"/>
            <a:ext cx="4984091" cy="64720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3"/>
          <p:cNvSpPr>
            <a:spLocks noGrp="1"/>
          </p:cNvSpPr>
          <p:nvPr>
            <p:ph type="body" sz="quarter" idx="11" hasCustomPrompt="1"/>
          </p:nvPr>
        </p:nvSpPr>
        <p:spPr>
          <a:xfrm>
            <a:off x="3569251" y="6052567"/>
            <a:ext cx="8258683" cy="443199"/>
          </a:xfrm>
        </p:spPr>
        <p:txBody>
          <a:bodyPr wrap="square">
            <a:spAutoFit/>
          </a:bodyPr>
          <a:lstStyle>
            <a:lvl1pPr marL="0" indent="0" algn="r">
              <a:buNone/>
              <a:defRPr sz="3200" b="0"/>
            </a:lvl1pPr>
          </a:lstStyle>
          <a:p>
            <a:pPr lvl="0"/>
            <a:r>
              <a:rPr lang="en-US" dirty="0"/>
              <a:t>Sous-</a:t>
            </a:r>
            <a:r>
              <a:rPr lang="en-US" dirty="0" err="1"/>
              <a:t>titre</a:t>
            </a:r>
            <a:r>
              <a:rPr lang="en-US" dirty="0"/>
              <a:t>, corps 24</a:t>
            </a:r>
          </a:p>
        </p:txBody>
      </p:sp>
      <p:sp>
        <p:nvSpPr>
          <p:cNvPr id="8" name="Espace réservé pour une image  7"/>
          <p:cNvSpPr>
            <a:spLocks noGrp="1"/>
          </p:cNvSpPr>
          <p:nvPr>
            <p:ph type="pic" sz="quarter" idx="10" hasCustomPrompt="1"/>
          </p:nvPr>
        </p:nvSpPr>
        <p:spPr>
          <a:xfrm>
            <a:off x="0" y="0"/>
            <a:ext cx="12192000" cy="5174400"/>
          </a:xfrm>
        </p:spPr>
        <p:txBody>
          <a:bodyPr/>
          <a:lstStyle/>
          <a:p>
            <a:r>
              <a:rPr lang="en-US" dirty="0"/>
              <a:t>  </a:t>
            </a:r>
          </a:p>
        </p:txBody>
      </p:sp>
      <p:sp>
        <p:nvSpPr>
          <p:cNvPr id="2" name="Title 1"/>
          <p:cNvSpPr>
            <a:spLocks noGrp="1"/>
          </p:cNvSpPr>
          <p:nvPr>
            <p:ph type="ctrTitle" hasCustomPrompt="1"/>
          </p:nvPr>
        </p:nvSpPr>
        <p:spPr>
          <a:xfrm>
            <a:off x="3569251" y="5424000"/>
            <a:ext cx="8253420" cy="590931"/>
          </a:xfrm>
        </p:spPr>
        <p:txBody>
          <a:bodyPr anchor="b"/>
          <a:lstStyle>
            <a:lvl1pPr algn="r">
              <a:defRPr sz="4267">
                <a:solidFill>
                  <a:schemeClr val="tx2"/>
                </a:solidFill>
              </a:defRPr>
            </a:lvl1pPr>
          </a:lstStyle>
          <a:p>
            <a:r>
              <a:rPr lang="en-US" dirty="0" err="1"/>
              <a:t>Titre</a:t>
            </a:r>
            <a:r>
              <a:rPr lang="en-US" dirty="0"/>
              <a:t> de la </a:t>
            </a:r>
            <a:r>
              <a:rPr lang="en-US" dirty="0" err="1"/>
              <a:t>présentation</a:t>
            </a:r>
            <a:r>
              <a:rPr lang="en-US" dirty="0"/>
              <a:t>, corps 32</a:t>
            </a:r>
          </a:p>
        </p:txBody>
      </p:sp>
    </p:spTree>
    <p:extLst>
      <p:ext uri="{BB962C8B-B14F-4D97-AF65-F5344CB8AC3E}">
        <p14:creationId xmlns:p14="http://schemas.microsoft.com/office/powerpoint/2010/main" val="2101351326"/>
      </p:ext>
    </p:extLst>
  </p:cSld>
  <p:clrMapOvr>
    <a:masterClrMapping/>
  </p:clrMapOvr>
  <p:extLst mod="1">
    <p:ext uri="{DCECCB84-F9BA-43D5-87BE-67443E8EF086}">
      <p15:sldGuideLst xmlns:p15="http://schemas.microsoft.com/office/powerpoint/2012/main">
        <p15:guide id="1" orient="horz" pos="2836">
          <p15:clr>
            <a:srgbClr val="FBAE40"/>
          </p15:clr>
        </p15:guide>
        <p15:guide id="2" orient="horz" pos="3072">
          <p15:clr>
            <a:srgbClr val="FBAE40"/>
          </p15:clr>
        </p15:guide>
        <p15:guide id="3" pos="5588">
          <p15:clr>
            <a:srgbClr val="FBAE40"/>
          </p15:clr>
        </p15:guide>
        <p15:guide id="4" pos="185">
          <p15:clr>
            <a:srgbClr val="FBAE40"/>
          </p15:clr>
        </p15:guide>
        <p15:guide id="5" pos="1444">
          <p15:clr>
            <a:srgbClr val="FBAE40"/>
          </p15:clr>
        </p15:guide>
        <p15:guide id="6" orient="horz" pos="2978">
          <p15:clr>
            <a:srgbClr val="FBAE40"/>
          </p15:clr>
        </p15:guide>
        <p15:guide id="7" orient="horz" pos="24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Diapositive de titre">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
            </p:custDataLst>
            <p:extLst>
              <p:ext uri="{D42A27DB-BD31-4B8C-83A1-F6EECF244321}">
                <p14:modId xmlns:p14="http://schemas.microsoft.com/office/powerpoint/2010/main" val="29214741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48" name="Diapositive think-cell" r:id="rId5" imgW="270" imgH="270" progId="TCLayout.ActiveDocument.1">
                  <p:embed/>
                </p:oleObj>
              </mc:Choice>
              <mc:Fallback>
                <p:oleObj name="Diapositive think-cell" r:id="rId5" imgW="270" imgH="270" progId="TCLayout.ActiveDocument.1">
                  <p:embed/>
                  <p:pic>
                    <p:nvPicPr>
                      <p:cNvPr id="5" name="Obje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267" b="0" i="0" baseline="0" dirty="0">
              <a:latin typeface="Arial" panose="020B0604020202020204" pitchFamily="34" charset="0"/>
              <a:ea typeface="+mj-ea"/>
              <a:cs typeface="+mj-cs"/>
              <a:sym typeface="Arial" panose="020B0604020202020204" pitchFamily="34" charset="0"/>
            </a:endParaRPr>
          </a:p>
        </p:txBody>
      </p:sp>
      <p:pic>
        <p:nvPicPr>
          <p:cNvPr id="11" name="Picture 2" descr="http://aff-indus.sanofi-aventis.com/uDocuments/industrial_network/0_Strategy/logos/2013_AI_Supply_Chain.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52665" y="6080263"/>
            <a:ext cx="4984091" cy="64720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3"/>
          <p:cNvSpPr>
            <a:spLocks noGrp="1"/>
          </p:cNvSpPr>
          <p:nvPr>
            <p:ph type="body" sz="quarter" idx="11" hasCustomPrompt="1"/>
          </p:nvPr>
        </p:nvSpPr>
        <p:spPr>
          <a:xfrm>
            <a:off x="3569251" y="6052567"/>
            <a:ext cx="8258683" cy="443199"/>
          </a:xfrm>
        </p:spPr>
        <p:txBody>
          <a:bodyPr wrap="square">
            <a:spAutoFit/>
          </a:bodyPr>
          <a:lstStyle>
            <a:lvl1pPr marL="0" indent="0" algn="r">
              <a:buNone/>
              <a:defRPr sz="3200" b="0"/>
            </a:lvl1pPr>
          </a:lstStyle>
          <a:p>
            <a:pPr lvl="0"/>
            <a:r>
              <a:rPr lang="en-US" dirty="0"/>
              <a:t>Sous-</a:t>
            </a:r>
            <a:r>
              <a:rPr lang="en-US" dirty="0" err="1"/>
              <a:t>titre</a:t>
            </a:r>
            <a:r>
              <a:rPr lang="en-US" dirty="0"/>
              <a:t>, corps 24</a:t>
            </a:r>
          </a:p>
        </p:txBody>
      </p:sp>
      <p:sp>
        <p:nvSpPr>
          <p:cNvPr id="8" name="Espace réservé pour une image  7"/>
          <p:cNvSpPr>
            <a:spLocks noGrp="1"/>
          </p:cNvSpPr>
          <p:nvPr>
            <p:ph type="pic" sz="quarter" idx="10" hasCustomPrompt="1"/>
          </p:nvPr>
        </p:nvSpPr>
        <p:spPr>
          <a:xfrm>
            <a:off x="0" y="0"/>
            <a:ext cx="12192000" cy="5174400"/>
          </a:xfrm>
        </p:spPr>
        <p:txBody>
          <a:bodyPr/>
          <a:lstStyle/>
          <a:p>
            <a:r>
              <a:rPr lang="en-US" dirty="0"/>
              <a:t>  </a:t>
            </a:r>
          </a:p>
        </p:txBody>
      </p:sp>
      <p:sp>
        <p:nvSpPr>
          <p:cNvPr id="2" name="Title 1"/>
          <p:cNvSpPr>
            <a:spLocks noGrp="1"/>
          </p:cNvSpPr>
          <p:nvPr>
            <p:ph type="ctrTitle" hasCustomPrompt="1"/>
          </p:nvPr>
        </p:nvSpPr>
        <p:spPr>
          <a:xfrm>
            <a:off x="3569251" y="5424000"/>
            <a:ext cx="8253420" cy="590931"/>
          </a:xfrm>
        </p:spPr>
        <p:txBody>
          <a:bodyPr anchor="b"/>
          <a:lstStyle>
            <a:lvl1pPr algn="r">
              <a:defRPr sz="4267">
                <a:solidFill>
                  <a:schemeClr val="tx2"/>
                </a:solidFill>
              </a:defRPr>
            </a:lvl1pPr>
          </a:lstStyle>
          <a:p>
            <a:r>
              <a:rPr lang="en-US" dirty="0" err="1"/>
              <a:t>Titre</a:t>
            </a:r>
            <a:r>
              <a:rPr lang="en-US" dirty="0"/>
              <a:t> de la </a:t>
            </a:r>
            <a:r>
              <a:rPr lang="en-US" dirty="0" err="1"/>
              <a:t>présentation</a:t>
            </a:r>
            <a:r>
              <a:rPr lang="en-US" dirty="0"/>
              <a:t>, corps 32</a:t>
            </a:r>
          </a:p>
        </p:txBody>
      </p:sp>
    </p:spTree>
    <p:extLst>
      <p:ext uri="{BB962C8B-B14F-4D97-AF65-F5344CB8AC3E}">
        <p14:creationId xmlns:p14="http://schemas.microsoft.com/office/powerpoint/2010/main" val="1400961551"/>
      </p:ext>
    </p:extLst>
  </p:cSld>
  <p:clrMapOvr>
    <a:masterClrMapping/>
  </p:clrMapOvr>
  <p:extLst mod="1">
    <p:ext uri="{DCECCB84-F9BA-43D5-87BE-67443E8EF086}">
      <p15:sldGuideLst xmlns:p15="http://schemas.microsoft.com/office/powerpoint/2012/main">
        <p15:guide id="1" orient="horz" pos="2836">
          <p15:clr>
            <a:srgbClr val="FBAE40"/>
          </p15:clr>
        </p15:guide>
        <p15:guide id="2" orient="horz" pos="3072">
          <p15:clr>
            <a:srgbClr val="FBAE40"/>
          </p15:clr>
        </p15:guide>
        <p15:guide id="3" pos="5588">
          <p15:clr>
            <a:srgbClr val="FBAE40"/>
          </p15:clr>
        </p15:guide>
        <p15:guide id="4" pos="185">
          <p15:clr>
            <a:srgbClr val="FBAE40"/>
          </p15:clr>
        </p15:guide>
        <p15:guide id="5" pos="1444">
          <p15:clr>
            <a:srgbClr val="FBAE40"/>
          </p15:clr>
        </p15:guide>
        <p15:guide id="6" orient="horz" pos="2978">
          <p15:clr>
            <a:srgbClr val="FBAE40"/>
          </p15:clr>
        </p15:guide>
        <p15:guide id="7" orient="horz" pos="24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Diapositive de titre">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
            </p:custDataLst>
            <p:extLst>
              <p:ext uri="{D42A27DB-BD31-4B8C-83A1-F6EECF244321}">
                <p14:modId xmlns:p14="http://schemas.microsoft.com/office/powerpoint/2010/main" val="371021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49" name="Diapositive think-cell" r:id="rId5" imgW="270" imgH="270" progId="TCLayout.ActiveDocument.1">
                  <p:embed/>
                </p:oleObj>
              </mc:Choice>
              <mc:Fallback>
                <p:oleObj name="Diapositive think-cell" r:id="rId5" imgW="270" imgH="270" progId="TCLayout.ActiveDocument.1">
                  <p:embed/>
                  <p:pic>
                    <p:nvPicPr>
                      <p:cNvPr id="5" name="Obje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267" b="0" i="0" baseline="0" dirty="0">
              <a:latin typeface="Arial" panose="020B0604020202020204" pitchFamily="34" charset="0"/>
              <a:ea typeface="+mj-ea"/>
              <a:cs typeface="+mj-cs"/>
              <a:sym typeface="Arial" panose="020B0604020202020204" pitchFamily="34" charset="0"/>
            </a:endParaRPr>
          </a:p>
        </p:txBody>
      </p:sp>
      <p:pic>
        <p:nvPicPr>
          <p:cNvPr id="11" name="Picture 2" descr="http://aff-indus.sanofi-aventis.com/uDocuments/industrial_network/0_Strategy/logos/2013_AI_Supply_Chain.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52665" y="6080263"/>
            <a:ext cx="4984091" cy="64720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3"/>
          <p:cNvSpPr>
            <a:spLocks noGrp="1"/>
          </p:cNvSpPr>
          <p:nvPr>
            <p:ph type="body" sz="quarter" idx="11" hasCustomPrompt="1"/>
          </p:nvPr>
        </p:nvSpPr>
        <p:spPr>
          <a:xfrm>
            <a:off x="3569251" y="6052567"/>
            <a:ext cx="8258683" cy="443199"/>
          </a:xfrm>
        </p:spPr>
        <p:txBody>
          <a:bodyPr wrap="square">
            <a:spAutoFit/>
          </a:bodyPr>
          <a:lstStyle>
            <a:lvl1pPr marL="0" indent="0" algn="r">
              <a:buNone/>
              <a:defRPr sz="3200" b="0"/>
            </a:lvl1pPr>
          </a:lstStyle>
          <a:p>
            <a:pPr lvl="0"/>
            <a:r>
              <a:rPr lang="en-US" dirty="0"/>
              <a:t>Sous-</a:t>
            </a:r>
            <a:r>
              <a:rPr lang="en-US" dirty="0" err="1"/>
              <a:t>titre</a:t>
            </a:r>
            <a:r>
              <a:rPr lang="en-US" dirty="0"/>
              <a:t>, corps 24</a:t>
            </a:r>
          </a:p>
        </p:txBody>
      </p:sp>
      <p:sp>
        <p:nvSpPr>
          <p:cNvPr id="8" name="Espace réservé pour une image  7"/>
          <p:cNvSpPr>
            <a:spLocks noGrp="1"/>
          </p:cNvSpPr>
          <p:nvPr>
            <p:ph type="pic" sz="quarter" idx="10" hasCustomPrompt="1"/>
          </p:nvPr>
        </p:nvSpPr>
        <p:spPr>
          <a:xfrm>
            <a:off x="0" y="0"/>
            <a:ext cx="12192000" cy="5174400"/>
          </a:xfrm>
        </p:spPr>
        <p:txBody>
          <a:bodyPr/>
          <a:lstStyle/>
          <a:p>
            <a:r>
              <a:rPr lang="en-US"/>
              <a:t>  </a:t>
            </a:r>
            <a:endParaRPr lang="en-US" dirty="0"/>
          </a:p>
        </p:txBody>
      </p:sp>
      <p:sp>
        <p:nvSpPr>
          <p:cNvPr id="2" name="Title 1"/>
          <p:cNvSpPr>
            <a:spLocks noGrp="1"/>
          </p:cNvSpPr>
          <p:nvPr>
            <p:ph type="ctrTitle" hasCustomPrompt="1"/>
          </p:nvPr>
        </p:nvSpPr>
        <p:spPr>
          <a:xfrm>
            <a:off x="3569251" y="5424000"/>
            <a:ext cx="8253420" cy="590931"/>
          </a:xfrm>
        </p:spPr>
        <p:txBody>
          <a:bodyPr anchor="b"/>
          <a:lstStyle>
            <a:lvl1pPr algn="r">
              <a:defRPr sz="4267">
                <a:solidFill>
                  <a:schemeClr val="tx2"/>
                </a:solidFill>
              </a:defRPr>
            </a:lvl1pPr>
          </a:lstStyle>
          <a:p>
            <a:r>
              <a:rPr lang="en-US" dirty="0" err="1"/>
              <a:t>Titre</a:t>
            </a:r>
            <a:r>
              <a:rPr lang="en-US" dirty="0"/>
              <a:t> de la </a:t>
            </a:r>
            <a:r>
              <a:rPr lang="en-US" dirty="0" err="1"/>
              <a:t>présentation</a:t>
            </a:r>
            <a:r>
              <a:rPr lang="en-US" dirty="0"/>
              <a:t>, corps 32</a:t>
            </a:r>
          </a:p>
        </p:txBody>
      </p:sp>
    </p:spTree>
    <p:extLst>
      <p:ext uri="{BB962C8B-B14F-4D97-AF65-F5344CB8AC3E}">
        <p14:creationId xmlns:p14="http://schemas.microsoft.com/office/powerpoint/2010/main" val="1265083187"/>
      </p:ext>
    </p:extLst>
  </p:cSld>
  <p:clrMapOvr>
    <a:masterClrMapping/>
  </p:clrMapOvr>
  <p:extLst mod="1">
    <p:ext uri="{DCECCB84-F9BA-43D5-87BE-67443E8EF086}">
      <p15:sldGuideLst xmlns:p15="http://schemas.microsoft.com/office/powerpoint/2012/main">
        <p15:guide id="1" orient="horz" pos="2836">
          <p15:clr>
            <a:srgbClr val="FBAE40"/>
          </p15:clr>
        </p15:guide>
        <p15:guide id="2" orient="horz" pos="3072">
          <p15:clr>
            <a:srgbClr val="FBAE40"/>
          </p15:clr>
        </p15:guide>
        <p15:guide id="3" pos="5588">
          <p15:clr>
            <a:srgbClr val="FBAE40"/>
          </p15:clr>
        </p15:guide>
        <p15:guide id="4" pos="185">
          <p15:clr>
            <a:srgbClr val="FBAE40"/>
          </p15:clr>
        </p15:guide>
        <p15:guide id="5" pos="1444">
          <p15:clr>
            <a:srgbClr val="FBAE40"/>
          </p15:clr>
        </p15:guide>
        <p15:guide id="6" orient="horz" pos="2978">
          <p15:clr>
            <a:srgbClr val="FBAE40"/>
          </p15:clr>
        </p15:guide>
        <p15:guide id="7" orient="horz" pos="24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spTree>
      <p:nvGrpSpPr>
        <p:cNvPr id="1" name=""/>
        <p:cNvGrpSpPr/>
        <p:nvPr/>
      </p:nvGrpSpPr>
      <p:grpSpPr>
        <a:xfrm>
          <a:off x="0" y="0"/>
          <a:ext cx="0" cy="0"/>
          <a:chOff x="0" y="0"/>
          <a:chExt cx="0" cy="0"/>
        </a:xfrm>
      </p:grpSpPr>
      <p:graphicFrame>
        <p:nvGraphicFramePr>
          <p:cNvPr id="3" name="Objet 2" hidden="1"/>
          <p:cNvGraphicFramePr>
            <a:graphicFrameLocks noChangeAspect="1"/>
          </p:cNvGraphicFramePr>
          <p:nvPr userDrawn="1">
            <p:custDataLst>
              <p:tags r:id="rId2"/>
            </p:custDataLst>
            <p:extLst>
              <p:ext uri="{D42A27DB-BD31-4B8C-83A1-F6EECF244321}">
                <p14:modId xmlns:p14="http://schemas.microsoft.com/office/powerpoint/2010/main" val="2868484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72" name="Diapositive think-cell" r:id="rId5" imgW="270" imgH="270" progId="TCLayout.ActiveDocument.1">
                  <p:embed/>
                </p:oleObj>
              </mc:Choice>
              <mc:Fallback>
                <p:oleObj name="Diapositive think-cell" r:id="rId5" imgW="270" imgH="270" progId="TCLayout.ActiveDocument.1">
                  <p:embed/>
                  <p:pic>
                    <p:nvPicPr>
                      <p:cNvPr id="3" name="Obje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267" b="0" i="0" baseline="0" dirty="0">
              <a:latin typeface="Arial" panose="020B0604020202020204" pitchFamily="34" charset="0"/>
              <a:ea typeface="+mj-ea"/>
              <a:cs typeface="+mj-cs"/>
              <a:sym typeface="Arial" panose="020B0604020202020204" pitchFamily="34" charset="0"/>
            </a:endParaRPr>
          </a:p>
        </p:txBody>
      </p:sp>
      <p:sp>
        <p:nvSpPr>
          <p:cNvPr id="7" name="Espace réservé pour une image  7"/>
          <p:cNvSpPr>
            <a:spLocks noGrp="1"/>
          </p:cNvSpPr>
          <p:nvPr>
            <p:ph type="pic" sz="quarter" idx="10"/>
          </p:nvPr>
        </p:nvSpPr>
        <p:spPr>
          <a:xfrm>
            <a:off x="0" y="1"/>
            <a:ext cx="12192000" cy="5174400"/>
          </a:xfrm>
        </p:spPr>
        <p:txBody>
          <a:bodyPr/>
          <a:lstStyle/>
          <a:p>
            <a:endParaRPr lang="fr-FR" dirty="0"/>
          </a:p>
        </p:txBody>
      </p:sp>
      <p:sp>
        <p:nvSpPr>
          <p:cNvPr id="8" name="Title 1"/>
          <p:cNvSpPr>
            <a:spLocks noGrp="1"/>
          </p:cNvSpPr>
          <p:nvPr>
            <p:ph type="ctrTitle" hasCustomPrompt="1"/>
          </p:nvPr>
        </p:nvSpPr>
        <p:spPr>
          <a:xfrm>
            <a:off x="3839571" y="5424000"/>
            <a:ext cx="7983100" cy="590931"/>
          </a:xfrm>
        </p:spPr>
        <p:txBody>
          <a:bodyPr anchor="b"/>
          <a:lstStyle>
            <a:lvl1pPr algn="r">
              <a:defRPr sz="4267">
                <a:solidFill>
                  <a:schemeClr val="accent2"/>
                </a:solidFill>
              </a:defRPr>
            </a:lvl1pPr>
          </a:lstStyle>
          <a:p>
            <a:r>
              <a:rPr lang="en-US" dirty="0" err="1"/>
              <a:t>Ouverture</a:t>
            </a:r>
            <a:r>
              <a:rPr lang="en-US" dirty="0"/>
              <a:t> de </a:t>
            </a:r>
            <a:r>
              <a:rPr lang="en-US" dirty="0" err="1"/>
              <a:t>chapitre</a:t>
            </a:r>
            <a:r>
              <a:rPr lang="en-US" dirty="0"/>
              <a:t>, corps 32</a:t>
            </a:r>
          </a:p>
        </p:txBody>
      </p:sp>
      <p:sp>
        <p:nvSpPr>
          <p:cNvPr id="9" name="Subtitle 2"/>
          <p:cNvSpPr>
            <a:spLocks noGrp="1"/>
          </p:cNvSpPr>
          <p:nvPr>
            <p:ph type="subTitle" idx="1" hasCustomPrompt="1"/>
          </p:nvPr>
        </p:nvSpPr>
        <p:spPr>
          <a:xfrm>
            <a:off x="3848668" y="6057601"/>
            <a:ext cx="7979264" cy="365279"/>
          </a:xfrm>
        </p:spPr>
        <p:txBody>
          <a:bodyPr/>
          <a:lstStyle>
            <a:lvl1pPr marL="0" indent="0" algn="r">
              <a:buNone/>
              <a:defRPr sz="3200" b="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Sous-</a:t>
            </a:r>
            <a:r>
              <a:rPr lang="en-US" dirty="0" err="1"/>
              <a:t>titre</a:t>
            </a:r>
            <a:r>
              <a:rPr lang="en-US" dirty="0"/>
              <a:t>, corps 24</a:t>
            </a:r>
          </a:p>
        </p:txBody>
      </p:sp>
      <p:pic>
        <p:nvPicPr>
          <p:cNvPr id="6" name="Picture 2" descr="http://aff-indus.sanofi-aventis.com/uDocuments/industrial_network/0_Strategy/logos/2013_AI_Supply_Chain.jpg">
            <a:extLst>
              <a:ext uri="{FF2B5EF4-FFF2-40B4-BE49-F238E27FC236}">
                <a16:creationId xmlns:a16="http://schemas.microsoft.com/office/drawing/2014/main" id="{1CCE69F7-2906-45B3-83CE-E5190621CD83}"/>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19728" y="6275253"/>
            <a:ext cx="3137869" cy="4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879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960447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96"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484832"/>
            <a:ext cx="11226800" cy="276999"/>
          </a:xfrm>
        </p:spPr>
        <p:txBody>
          <a:bodyPr/>
          <a:lstStyle>
            <a:lvl1pPr>
              <a:defRPr sz="2000"/>
            </a:lvl1pPr>
          </a:lstStyle>
          <a:p>
            <a:r>
              <a:rPr lang="en-US" dirty="0"/>
              <a:t>Slide </a:t>
            </a:r>
            <a:r>
              <a:rPr lang="en-US" dirty="0" err="1"/>
              <a:t>texte</a:t>
            </a:r>
            <a:r>
              <a:rPr lang="en-US" dirty="0"/>
              <a:t> - 1 </a:t>
            </a:r>
            <a:r>
              <a:rPr lang="en-US" dirty="0" err="1"/>
              <a:t>colonne</a:t>
            </a:r>
            <a:r>
              <a:rPr lang="en-US" dirty="0"/>
              <a:t>, corps 20</a:t>
            </a:r>
          </a:p>
        </p:txBody>
      </p:sp>
      <p:sp>
        <p:nvSpPr>
          <p:cNvPr id="7" name="Content Placeholder 2">
            <a:extLst>
              <a:ext uri="{FF2B5EF4-FFF2-40B4-BE49-F238E27FC236}">
                <a16:creationId xmlns:a16="http://schemas.microsoft.com/office/drawing/2014/main" id="{5FD411EF-873E-4D78-818D-A44E1C1E1480}"/>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en-US" sz="1200" b="1" i="0" u="none" strike="noStrike" kern="1200" cap="none" spc="0" normalizeH="0" baseline="0" noProof="0" dirty="0" err="1">
                <a:ln>
                  <a:noFill/>
                </a:ln>
                <a:solidFill>
                  <a:srgbClr val="525CA3"/>
                </a:solidFill>
                <a:effectLst/>
                <a:uLnTx/>
                <a:uFillTx/>
                <a:latin typeface="+mn-lt"/>
                <a:ea typeface="+mn-ea"/>
                <a:cs typeface="+mn-cs"/>
              </a:rPr>
              <a:t>Texte</a:t>
            </a:r>
            <a:r>
              <a:rPr kumimoji="0" lang="en-US" sz="1200" b="1" i="0" u="none" strike="noStrike" kern="1200" cap="none" spc="0" normalizeH="0" baseline="0" noProof="0" dirty="0">
                <a:ln>
                  <a:noFill/>
                </a:ln>
                <a:solidFill>
                  <a:srgbClr val="525CA3"/>
                </a:solidFill>
                <a:effectLst/>
                <a:uLnTx/>
                <a:uFillTx/>
                <a:latin typeface="+mn-lt"/>
                <a:ea typeface="+mn-ea"/>
                <a:cs typeface="+mn-cs"/>
              </a:rPr>
              <a:t> 1er </a:t>
            </a:r>
            <a:r>
              <a:rPr kumimoji="0" lang="en-US" sz="1200" b="1" i="0" u="none" strike="noStrike" kern="1200" cap="none" spc="0" normalizeH="0" baseline="0" noProof="0" dirty="0" err="1">
                <a:ln>
                  <a:noFill/>
                </a:ln>
                <a:solidFill>
                  <a:srgbClr val="525CA3"/>
                </a:solidFill>
                <a:effectLst/>
                <a:uLnTx/>
                <a:uFillTx/>
                <a:latin typeface="+mn-lt"/>
                <a:ea typeface="+mn-ea"/>
                <a:cs typeface="+mn-cs"/>
              </a:rPr>
              <a:t>niveau</a:t>
            </a:r>
            <a:r>
              <a:rPr kumimoji="0" lang="en-US" sz="1200" b="1" i="0" u="none" strike="noStrike" kern="1200" cap="none" spc="0" normalizeH="0" baseline="0" noProof="0" dirty="0">
                <a:ln>
                  <a:noFill/>
                </a:ln>
                <a:solidFill>
                  <a:srgbClr val="525CA3"/>
                </a:solidFill>
                <a:effectLst/>
                <a:uLnTx/>
                <a:uFillTx/>
                <a:latin typeface="+mn-lt"/>
                <a:ea typeface="+mn-ea"/>
                <a:cs typeface="+mn-cs"/>
              </a:rPr>
              <a:t>,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2e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3e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p:txBody>
      </p:sp>
    </p:spTree>
    <p:extLst>
      <p:ext uri="{BB962C8B-B14F-4D97-AF65-F5344CB8AC3E}">
        <p14:creationId xmlns:p14="http://schemas.microsoft.com/office/powerpoint/2010/main" val="4136331186"/>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ommaire">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12615709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20"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484832"/>
            <a:ext cx="11226800" cy="276999"/>
          </a:xfrm>
        </p:spPr>
        <p:txBody>
          <a:bodyPr/>
          <a:lstStyle>
            <a:lvl1pPr>
              <a:defRPr sz="2000"/>
            </a:lvl1pPr>
          </a:lstStyle>
          <a:p>
            <a:r>
              <a:rPr lang="en-US" dirty="0"/>
              <a:t>Slide </a:t>
            </a:r>
            <a:r>
              <a:rPr lang="en-US" dirty="0" err="1"/>
              <a:t>texte</a:t>
            </a:r>
            <a:r>
              <a:rPr lang="en-US" dirty="0"/>
              <a:t> - 1 </a:t>
            </a:r>
            <a:r>
              <a:rPr lang="en-US" dirty="0" err="1"/>
              <a:t>colonne</a:t>
            </a:r>
            <a:r>
              <a:rPr lang="en-US" dirty="0"/>
              <a:t>, corps 20</a:t>
            </a:r>
          </a:p>
        </p:txBody>
      </p:sp>
      <p:sp>
        <p:nvSpPr>
          <p:cNvPr id="7" name="Content Placeholder 2">
            <a:extLst>
              <a:ext uri="{FF2B5EF4-FFF2-40B4-BE49-F238E27FC236}">
                <a16:creationId xmlns:a16="http://schemas.microsoft.com/office/drawing/2014/main" id="{5FD411EF-873E-4D78-818D-A44E1C1E1480}"/>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en-US" sz="1200" b="1" i="0" u="none" strike="noStrike" kern="1200" cap="none" spc="0" normalizeH="0" baseline="0" noProof="0" dirty="0" err="1">
                <a:ln>
                  <a:noFill/>
                </a:ln>
                <a:solidFill>
                  <a:srgbClr val="525CA3"/>
                </a:solidFill>
                <a:effectLst/>
                <a:uLnTx/>
                <a:uFillTx/>
                <a:latin typeface="+mn-lt"/>
                <a:ea typeface="+mn-ea"/>
                <a:cs typeface="+mn-cs"/>
              </a:rPr>
              <a:t>Texte</a:t>
            </a:r>
            <a:r>
              <a:rPr kumimoji="0" lang="en-US" sz="1200" b="1" i="0" u="none" strike="noStrike" kern="1200" cap="none" spc="0" normalizeH="0" baseline="0" noProof="0" dirty="0">
                <a:ln>
                  <a:noFill/>
                </a:ln>
                <a:solidFill>
                  <a:srgbClr val="525CA3"/>
                </a:solidFill>
                <a:effectLst/>
                <a:uLnTx/>
                <a:uFillTx/>
                <a:latin typeface="+mn-lt"/>
                <a:ea typeface="+mn-ea"/>
                <a:cs typeface="+mn-cs"/>
              </a:rPr>
              <a:t> 1er </a:t>
            </a:r>
            <a:r>
              <a:rPr kumimoji="0" lang="en-US" sz="1200" b="1" i="0" u="none" strike="noStrike" kern="1200" cap="none" spc="0" normalizeH="0" baseline="0" noProof="0" dirty="0" err="1">
                <a:ln>
                  <a:noFill/>
                </a:ln>
                <a:solidFill>
                  <a:srgbClr val="525CA3"/>
                </a:solidFill>
                <a:effectLst/>
                <a:uLnTx/>
                <a:uFillTx/>
                <a:latin typeface="+mn-lt"/>
                <a:ea typeface="+mn-ea"/>
                <a:cs typeface="+mn-cs"/>
              </a:rPr>
              <a:t>niveau</a:t>
            </a:r>
            <a:r>
              <a:rPr kumimoji="0" lang="en-US" sz="1200" b="1" i="0" u="none" strike="noStrike" kern="1200" cap="none" spc="0" normalizeH="0" baseline="0" noProof="0" dirty="0">
                <a:ln>
                  <a:noFill/>
                </a:ln>
                <a:solidFill>
                  <a:srgbClr val="525CA3"/>
                </a:solidFill>
                <a:effectLst/>
                <a:uLnTx/>
                <a:uFillTx/>
                <a:latin typeface="+mn-lt"/>
                <a:ea typeface="+mn-ea"/>
                <a:cs typeface="+mn-cs"/>
              </a:rPr>
              <a:t>,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2e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3e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p:txBody>
      </p:sp>
    </p:spTree>
    <p:extLst>
      <p:ext uri="{BB962C8B-B14F-4D97-AF65-F5344CB8AC3E}">
        <p14:creationId xmlns:p14="http://schemas.microsoft.com/office/powerpoint/2010/main" val="1718443279"/>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ommaire">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13059577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4"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484832"/>
            <a:ext cx="11226800" cy="276999"/>
          </a:xfrm>
        </p:spPr>
        <p:txBody>
          <a:bodyPr/>
          <a:lstStyle>
            <a:lvl1pPr>
              <a:defRPr sz="2000"/>
            </a:lvl1pPr>
          </a:lstStyle>
          <a:p>
            <a:r>
              <a:rPr lang="en-US" dirty="0"/>
              <a:t>Slide </a:t>
            </a:r>
            <a:r>
              <a:rPr lang="en-US" dirty="0" err="1"/>
              <a:t>texte</a:t>
            </a:r>
            <a:r>
              <a:rPr lang="en-US" dirty="0"/>
              <a:t> - 1 </a:t>
            </a:r>
            <a:r>
              <a:rPr lang="en-US" dirty="0" err="1"/>
              <a:t>colonne</a:t>
            </a:r>
            <a:r>
              <a:rPr lang="en-US" dirty="0"/>
              <a:t>, corps 20</a:t>
            </a:r>
          </a:p>
        </p:txBody>
      </p:sp>
      <p:sp>
        <p:nvSpPr>
          <p:cNvPr id="8" name="Content Placeholder 2">
            <a:extLst>
              <a:ext uri="{FF2B5EF4-FFF2-40B4-BE49-F238E27FC236}">
                <a16:creationId xmlns:a16="http://schemas.microsoft.com/office/drawing/2014/main" id="{A35123EB-83F8-4DBF-B93E-2ECA8F15971F}"/>
              </a:ext>
            </a:extLst>
          </p:cNvPr>
          <p:cNvSpPr>
            <a:spLocks noGrp="1"/>
          </p:cNvSpPr>
          <p:nvPr>
            <p:ph idx="17" hasCustomPrompt="1"/>
          </p:nvPr>
        </p:nvSpPr>
        <p:spPr>
          <a:xfrm>
            <a:off x="478366" y="950401"/>
            <a:ext cx="11226801" cy="465508"/>
          </a:xfrm>
        </p:spPr>
        <p:txBody>
          <a:bodyPr/>
          <a:lstStyle>
            <a:lvl1pPr marL="0" indent="0">
              <a:buNone/>
              <a:defRPr sz="1600"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en-US" dirty="0"/>
              <a:t>Sous-</a:t>
            </a:r>
            <a:r>
              <a:rPr lang="en-US" dirty="0" err="1"/>
              <a:t>titre</a:t>
            </a:r>
            <a:r>
              <a:rPr lang="en-US" dirty="0"/>
              <a:t>, corps 16</a:t>
            </a:r>
          </a:p>
        </p:txBody>
      </p:sp>
      <p:sp>
        <p:nvSpPr>
          <p:cNvPr id="11" name="Content Placeholder 2">
            <a:extLst>
              <a:ext uri="{FF2B5EF4-FFF2-40B4-BE49-F238E27FC236}">
                <a16:creationId xmlns:a16="http://schemas.microsoft.com/office/drawing/2014/main" id="{C1652962-423E-4586-A976-CB3CFF218B17}"/>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en-US" sz="1200" b="1" i="0" u="none" strike="noStrike" kern="1200" cap="none" spc="0" normalizeH="0" baseline="0" noProof="0" dirty="0" err="1">
                <a:ln>
                  <a:noFill/>
                </a:ln>
                <a:solidFill>
                  <a:srgbClr val="525CA3"/>
                </a:solidFill>
                <a:effectLst/>
                <a:uLnTx/>
                <a:uFillTx/>
                <a:latin typeface="+mn-lt"/>
                <a:ea typeface="+mn-ea"/>
                <a:cs typeface="+mn-cs"/>
              </a:rPr>
              <a:t>Texte</a:t>
            </a:r>
            <a:r>
              <a:rPr kumimoji="0" lang="en-US" sz="1200" b="1" i="0" u="none" strike="noStrike" kern="1200" cap="none" spc="0" normalizeH="0" baseline="0" noProof="0" dirty="0">
                <a:ln>
                  <a:noFill/>
                </a:ln>
                <a:solidFill>
                  <a:srgbClr val="525CA3"/>
                </a:solidFill>
                <a:effectLst/>
                <a:uLnTx/>
                <a:uFillTx/>
                <a:latin typeface="+mn-lt"/>
                <a:ea typeface="+mn-ea"/>
                <a:cs typeface="+mn-cs"/>
              </a:rPr>
              <a:t> 1er </a:t>
            </a:r>
            <a:r>
              <a:rPr kumimoji="0" lang="en-US" sz="1200" b="1" i="0" u="none" strike="noStrike" kern="1200" cap="none" spc="0" normalizeH="0" baseline="0" noProof="0" dirty="0" err="1">
                <a:ln>
                  <a:noFill/>
                </a:ln>
                <a:solidFill>
                  <a:srgbClr val="525CA3"/>
                </a:solidFill>
                <a:effectLst/>
                <a:uLnTx/>
                <a:uFillTx/>
                <a:latin typeface="+mn-lt"/>
                <a:ea typeface="+mn-ea"/>
                <a:cs typeface="+mn-cs"/>
              </a:rPr>
              <a:t>niveau</a:t>
            </a:r>
            <a:r>
              <a:rPr kumimoji="0" lang="en-US" sz="1200" b="1" i="0" u="none" strike="noStrike" kern="1200" cap="none" spc="0" normalizeH="0" baseline="0" noProof="0" dirty="0">
                <a:ln>
                  <a:noFill/>
                </a:ln>
                <a:solidFill>
                  <a:srgbClr val="525CA3"/>
                </a:solidFill>
                <a:effectLst/>
                <a:uLnTx/>
                <a:uFillTx/>
                <a:latin typeface="+mn-lt"/>
                <a:ea typeface="+mn-ea"/>
                <a:cs typeface="+mn-cs"/>
              </a:rPr>
              <a:t>,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2e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3e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p:txBody>
      </p:sp>
    </p:spTree>
    <p:extLst>
      <p:ext uri="{BB962C8B-B14F-4D97-AF65-F5344CB8AC3E}">
        <p14:creationId xmlns:p14="http://schemas.microsoft.com/office/powerpoint/2010/main" val="2373988735"/>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lide de fin">
    <p:spTree>
      <p:nvGrpSpPr>
        <p:cNvPr id="1" name=""/>
        <p:cNvGrpSpPr/>
        <p:nvPr/>
      </p:nvGrpSpPr>
      <p:grpSpPr>
        <a:xfrm>
          <a:off x="0" y="0"/>
          <a:ext cx="0" cy="0"/>
          <a:chOff x="0" y="0"/>
          <a:chExt cx="0" cy="0"/>
        </a:xfrm>
      </p:grpSpPr>
      <p:graphicFrame>
        <p:nvGraphicFramePr>
          <p:cNvPr id="2" name="Objet 1" hidden="1"/>
          <p:cNvGraphicFramePr>
            <a:graphicFrameLocks noChangeAspect="1"/>
          </p:cNvGraphicFramePr>
          <p:nvPr userDrawn="1">
            <p:custDataLst>
              <p:tags r:id="rId2"/>
            </p:custDataLst>
            <p:extLst>
              <p:ext uri="{D42A27DB-BD31-4B8C-83A1-F6EECF244321}">
                <p14:modId xmlns:p14="http://schemas.microsoft.com/office/powerpoint/2010/main" val="19940906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68" name="Diapositive think-cell" r:id="rId4" imgW="270" imgH="270" progId="TCLayout.ActiveDocument.1">
                  <p:embed/>
                </p:oleObj>
              </mc:Choice>
              <mc:Fallback>
                <p:oleObj name="Diapositive think-cell" r:id="rId4" imgW="270" imgH="270" progId="TCLayout.ActiveDocument.1">
                  <p:embed/>
                  <p:pic>
                    <p:nvPicPr>
                      <p:cNvPr id="2" name="Objet 1"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Image 10"/>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91585" y="5832906"/>
            <a:ext cx="2687999" cy="575105"/>
          </a:xfrm>
          <a:prstGeom prst="rect">
            <a:avLst/>
          </a:prstGeom>
        </p:spPr>
      </p:pic>
      <p:sp>
        <p:nvSpPr>
          <p:cNvPr id="12" name="Rectangle 11"/>
          <p:cNvSpPr/>
          <p:nvPr userDrawn="1"/>
        </p:nvSpPr>
        <p:spPr>
          <a:xfrm>
            <a:off x="0" y="0"/>
            <a:ext cx="12192000" cy="53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baseline="30000" dirty="0">
              <a:solidFill>
                <a:schemeClr val="bg1"/>
              </a:solidFill>
            </a:endParaRPr>
          </a:p>
        </p:txBody>
      </p:sp>
      <p:sp>
        <p:nvSpPr>
          <p:cNvPr id="8" name="Title 1"/>
          <p:cNvSpPr>
            <a:spLocks noGrp="1"/>
          </p:cNvSpPr>
          <p:nvPr>
            <p:ph type="ctrTitle" hasCustomPrompt="1"/>
          </p:nvPr>
        </p:nvSpPr>
        <p:spPr>
          <a:xfrm>
            <a:off x="0" y="1997536"/>
            <a:ext cx="12192000" cy="1366528"/>
          </a:xfrm>
        </p:spPr>
        <p:txBody>
          <a:bodyPr anchor="b"/>
          <a:lstStyle>
            <a:lvl1pPr algn="ctr">
              <a:defRPr sz="9866" cap="all" baseline="0">
                <a:solidFill>
                  <a:schemeClr val="bg1"/>
                </a:solidFill>
              </a:defRPr>
            </a:lvl1pPr>
          </a:lstStyle>
          <a:p>
            <a:r>
              <a:rPr lang="en-US" dirty="0"/>
              <a:t>merci</a:t>
            </a:r>
          </a:p>
        </p:txBody>
      </p:sp>
    </p:spTree>
    <p:extLst>
      <p:ext uri="{BB962C8B-B14F-4D97-AF65-F5344CB8AC3E}">
        <p14:creationId xmlns:p14="http://schemas.microsoft.com/office/powerpoint/2010/main" val="31284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lide de fin">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C9554382-DEF3-46BE-A73C-F5A5185FBF10}"/>
              </a:ext>
            </a:extLst>
          </p:cNvPr>
          <p:cNvGraphicFramePr>
            <a:graphicFrameLocks noChangeAspect="1"/>
          </p:cNvGraphicFramePr>
          <p:nvPr userDrawn="1">
            <p:custDataLst>
              <p:tags r:id="rId2"/>
            </p:custDataLst>
            <p:extLst>
              <p:ext uri="{D42A27DB-BD31-4B8C-83A1-F6EECF244321}">
                <p14:modId xmlns:p14="http://schemas.microsoft.com/office/powerpoint/2010/main" val="3770445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92" name="Diapositive think-cell" r:id="rId4" imgW="270" imgH="270" progId="TCLayout.ActiveDocument.1">
                  <p:embed/>
                </p:oleObj>
              </mc:Choice>
              <mc:Fallback>
                <p:oleObj name="Diapositive think-cell" r:id="rId4" imgW="270" imgH="270" progId="TCLayout.ActiveDocument.1">
                  <p:embed/>
                  <p:pic>
                    <p:nvPicPr>
                      <p:cNvPr id="2" name="Objet 1" hidden="1">
                        <a:extLst>
                          <a:ext uri="{FF2B5EF4-FFF2-40B4-BE49-F238E27FC236}">
                            <a16:creationId xmlns:a16="http://schemas.microsoft.com/office/drawing/2014/main" id="{C9554382-DEF3-46BE-A73C-F5A5185FBF1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Image 10"/>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91585" y="5832906"/>
            <a:ext cx="2687999" cy="575105"/>
          </a:xfrm>
          <a:prstGeom prst="rect">
            <a:avLst/>
          </a:prstGeom>
        </p:spPr>
      </p:pic>
      <p:sp>
        <p:nvSpPr>
          <p:cNvPr id="12" name="Rectangle 11"/>
          <p:cNvSpPr/>
          <p:nvPr userDrawn="1"/>
        </p:nvSpPr>
        <p:spPr>
          <a:xfrm>
            <a:off x="0" y="0"/>
            <a:ext cx="12192000" cy="53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baseline="30000" dirty="0">
              <a:solidFill>
                <a:schemeClr val="bg1"/>
              </a:solidFill>
            </a:endParaRPr>
          </a:p>
        </p:txBody>
      </p:sp>
    </p:spTree>
    <p:extLst>
      <p:ext uri="{BB962C8B-B14F-4D97-AF65-F5344CB8AC3E}">
        <p14:creationId xmlns:p14="http://schemas.microsoft.com/office/powerpoint/2010/main" val="2783316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Slid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585" y="5832906"/>
            <a:ext cx="2687999" cy="575105"/>
          </a:xfrm>
          <a:prstGeom prst="rect">
            <a:avLst/>
          </a:prstGeom>
        </p:spPr>
      </p:pic>
    </p:spTree>
    <p:extLst>
      <p:ext uri="{BB962C8B-B14F-4D97-AF65-F5344CB8AC3E}">
        <p14:creationId xmlns:p14="http://schemas.microsoft.com/office/powerpoint/2010/main" val="331253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userDrawn="1">
            <p:custDataLst>
              <p:tags r:id="rId2"/>
            </p:custDataLst>
            <p:extLst>
              <p:ext uri="{D42A27DB-BD31-4B8C-83A1-F6EECF244321}">
                <p14:modId xmlns:p14="http://schemas.microsoft.com/office/powerpoint/2010/main" val="36661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16" name="Diapositive think-cell" r:id="rId5" imgW="270" imgH="270" progId="TCLayout.ActiveDocument.1">
                  <p:embed/>
                </p:oleObj>
              </mc:Choice>
              <mc:Fallback>
                <p:oleObj name="Diapositive think-cell" r:id="rId5" imgW="270" imgH="270" progId="TCLayout.ActiveDocument.1">
                  <p:embed/>
                  <p:pic>
                    <p:nvPicPr>
                      <p:cNvPr id="6" name="Obje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6000" b="0" i="0" baseline="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5551875C-9333-437D-ABD3-3F936F240C5A}"/>
              </a:ext>
            </a:extLst>
          </p:cNvPr>
          <p:cNvSpPr>
            <a:spLocks noGrp="1"/>
          </p:cNvSpPr>
          <p:nvPr>
            <p:ph type="ctrTitle" hasCustomPrompt="1"/>
          </p:nvPr>
        </p:nvSpPr>
        <p:spPr>
          <a:xfrm>
            <a:off x="1524000" y="1847970"/>
            <a:ext cx="9144000" cy="1661993"/>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8C8C296-C6DB-4032-BE39-7CBA31D6AED1}"/>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1799DC9-1A6A-49A5-9B3A-5580D1546B8D}"/>
              </a:ext>
            </a:extLst>
          </p:cNvPr>
          <p:cNvSpPr>
            <a:spLocks noGrp="1"/>
          </p:cNvSpPr>
          <p:nvPr>
            <p:ph type="ftr" sz="quarter" idx="11"/>
          </p:nvPr>
        </p:nvSpPr>
        <p:spPr/>
        <p:txBody>
          <a:bodyPr/>
          <a:lstStyle>
            <a:lvl1pPr eaLnBrk="1">
              <a:defRPr/>
            </a:lvl1pPr>
          </a:lstStyle>
          <a:p>
            <a:endParaRPr lang="en-US" dirty="0"/>
          </a:p>
        </p:txBody>
      </p:sp>
    </p:spTree>
    <p:extLst>
      <p:ext uri="{BB962C8B-B14F-4D97-AF65-F5344CB8AC3E}">
        <p14:creationId xmlns:p14="http://schemas.microsoft.com/office/powerpoint/2010/main" val="3250379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graphicFrame>
        <p:nvGraphicFramePr>
          <p:cNvPr id="3" name="Objet 2" hidden="1"/>
          <p:cNvGraphicFramePr>
            <a:graphicFrameLocks noChangeAspect="1"/>
          </p:cNvGraphicFramePr>
          <p:nvPr>
            <p:custDataLst>
              <p:tags r:id="rId2"/>
            </p:custDataLst>
            <p:extLst>
              <p:ext uri="{D42A27DB-BD31-4B8C-83A1-F6EECF244321}">
                <p14:modId xmlns:p14="http://schemas.microsoft.com/office/powerpoint/2010/main" val="356388164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840" name="Diapositive think-cell" r:id="rId5" imgW="270" imgH="270" progId="TCLayout.ActiveDocument.1">
                  <p:embed/>
                </p:oleObj>
              </mc:Choice>
              <mc:Fallback>
                <p:oleObj name="Diapositive think-cell" r:id="rId5" imgW="270" imgH="270" progId="TCLayout.ActiveDocument.1">
                  <p:embed/>
                  <p:pic>
                    <p:nvPicPr>
                      <p:cNvPr id="3" name="Objet 2"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379399"/>
            <a:ext cx="11227859" cy="276999"/>
          </a:xfrm>
        </p:spPr>
        <p:txBody>
          <a:bodyPr/>
          <a:lstStyle>
            <a:lvl1pPr>
              <a:defRPr/>
            </a:lvl1pPr>
          </a:lstStyle>
          <a:p>
            <a:r>
              <a:rPr lang="en-US" noProof="0" dirty="0"/>
              <a:t>Text slide – 1 column, 28 pts</a:t>
            </a:r>
          </a:p>
        </p:txBody>
      </p:sp>
      <p:sp>
        <p:nvSpPr>
          <p:cNvPr id="8" name="Content Placeholder 2"/>
          <p:cNvSpPr>
            <a:spLocks noGrp="1"/>
          </p:cNvSpPr>
          <p:nvPr>
            <p:ph idx="13" hasCustomPrompt="1"/>
          </p:nvPr>
        </p:nvSpPr>
        <p:spPr>
          <a:xfrm>
            <a:off x="478368" y="1264709"/>
            <a:ext cx="11226801" cy="4980517"/>
          </a:xfrm>
        </p:spPr>
        <p:txBody>
          <a:bodyPr/>
          <a:lstStyle>
            <a:lvl1pPr>
              <a:defRPr baseline="0"/>
            </a:lvl1pPr>
            <a:lvl2pPr>
              <a:defRPr baseline="0"/>
            </a:lvl2pPr>
            <a:lvl3pPr marL="403225" indent="-133350">
              <a:buFont typeface="Arial" charset="0"/>
              <a:buChar char="•"/>
              <a:tabLst/>
              <a:defRPr baseline="0"/>
            </a:lvl3pPr>
          </a:lstStyle>
          <a:p>
            <a:pPr lvl="0"/>
            <a:r>
              <a:rPr lang="en-US" noProof="0" dirty="0"/>
              <a:t>Text 1st level, 20 pts</a:t>
            </a:r>
          </a:p>
          <a:p>
            <a:pPr lvl="1"/>
            <a:r>
              <a:rPr lang="en-US" noProof="0" dirty="0"/>
              <a:t>Text 2nd level, 18 pts</a:t>
            </a:r>
          </a:p>
          <a:p>
            <a:pPr lvl="2"/>
            <a:r>
              <a:rPr lang="en-US" noProof="0" dirty="0"/>
              <a:t>Text 3tf level, 16 pts</a:t>
            </a:r>
          </a:p>
        </p:txBody>
      </p:sp>
      <p:sp>
        <p:nvSpPr>
          <p:cNvPr id="31" name="Content Placeholder 2"/>
          <p:cNvSpPr>
            <a:spLocks noGrp="1"/>
          </p:cNvSpPr>
          <p:nvPr>
            <p:ph idx="17" hasCustomPrompt="1"/>
          </p:nvPr>
        </p:nvSpPr>
        <p:spPr>
          <a:xfrm>
            <a:off x="478368" y="799200"/>
            <a:ext cx="11226800" cy="465508"/>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Tree>
    <p:extLst>
      <p:ext uri="{BB962C8B-B14F-4D97-AF65-F5344CB8AC3E}">
        <p14:creationId xmlns:p14="http://schemas.microsoft.com/office/powerpoint/2010/main" val="215414371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4240744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64"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379399"/>
            <a:ext cx="11227859" cy="276999"/>
          </a:xfrm>
        </p:spPr>
        <p:txBody>
          <a:bodyPr/>
          <a:lstStyle>
            <a:lvl1pPr>
              <a:defRPr/>
            </a:lvl1pPr>
          </a:lstStyle>
          <a:p>
            <a:r>
              <a:rPr lang="en-US" noProof="0" dirty="0"/>
              <a:t>Text slide – 1 column, 28 pts</a:t>
            </a:r>
          </a:p>
        </p:txBody>
      </p:sp>
      <p:sp>
        <p:nvSpPr>
          <p:cNvPr id="8" name="Content Placeholder 2"/>
          <p:cNvSpPr>
            <a:spLocks noGrp="1"/>
          </p:cNvSpPr>
          <p:nvPr>
            <p:ph idx="13" hasCustomPrompt="1"/>
          </p:nvPr>
        </p:nvSpPr>
        <p:spPr>
          <a:xfrm>
            <a:off x="478368" y="1264714"/>
            <a:ext cx="11226801" cy="4980517"/>
          </a:xfrm>
        </p:spPr>
        <p:txBody>
          <a:bodyPr/>
          <a:lstStyle>
            <a:lvl1pPr>
              <a:defRPr baseline="0"/>
            </a:lvl1pPr>
            <a:lvl2pPr>
              <a:defRPr baseline="0"/>
            </a:lvl2pPr>
            <a:lvl3pPr marL="403225" indent="-133350">
              <a:buFont typeface="Arial" charset="0"/>
              <a:buChar char="•"/>
              <a:tabLst/>
              <a:defRPr baseline="0"/>
            </a:lvl3pPr>
          </a:lstStyle>
          <a:p>
            <a:pPr lvl="0"/>
            <a:r>
              <a:rPr lang="en-US" noProof="0" dirty="0"/>
              <a:t>Text 1st level, 20 pts</a:t>
            </a:r>
          </a:p>
          <a:p>
            <a:pPr lvl="1"/>
            <a:r>
              <a:rPr lang="en-US" noProof="0" dirty="0"/>
              <a:t>Text 2nd level, 18 pts</a:t>
            </a:r>
          </a:p>
          <a:p>
            <a:pPr lvl="2"/>
            <a:r>
              <a:rPr lang="en-US" noProof="0" dirty="0"/>
              <a:t>Text 3tf level, 16 pts</a:t>
            </a:r>
          </a:p>
        </p:txBody>
      </p:sp>
      <p:sp>
        <p:nvSpPr>
          <p:cNvPr id="31" name="Content Placeholder 2"/>
          <p:cNvSpPr>
            <a:spLocks noGrp="1"/>
          </p:cNvSpPr>
          <p:nvPr>
            <p:ph idx="17" hasCustomPrompt="1"/>
          </p:nvPr>
        </p:nvSpPr>
        <p:spPr>
          <a:xfrm>
            <a:off x="478368" y="799200"/>
            <a:ext cx="11226800" cy="465508"/>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pic>
        <p:nvPicPr>
          <p:cNvPr id="6" name="Picture 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356059" y="6310162"/>
            <a:ext cx="18923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802502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spTree>
      <p:nvGrpSpPr>
        <p:cNvPr id="1" name=""/>
        <p:cNvGrpSpPr/>
        <p:nvPr/>
      </p:nvGrpSpPr>
      <p:grpSpPr>
        <a:xfrm>
          <a:off x="0" y="0"/>
          <a:ext cx="0" cy="0"/>
          <a:chOff x="0" y="0"/>
          <a:chExt cx="0" cy="0"/>
        </a:xfrm>
      </p:grpSpPr>
      <p:graphicFrame>
        <p:nvGraphicFramePr>
          <p:cNvPr id="3" name="Objet 2" hidden="1"/>
          <p:cNvGraphicFramePr>
            <a:graphicFrameLocks noChangeAspect="1"/>
          </p:cNvGraphicFramePr>
          <p:nvPr userDrawn="1">
            <p:custDataLst>
              <p:tags r:id="rId2"/>
            </p:custDataLst>
            <p:extLst>
              <p:ext uri="{D42A27DB-BD31-4B8C-83A1-F6EECF244321}">
                <p14:modId xmlns:p14="http://schemas.microsoft.com/office/powerpoint/2010/main" val="2394199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73" name="Diapositive think-cell" r:id="rId5" imgW="270" imgH="270" progId="TCLayout.ActiveDocument.1">
                  <p:embed/>
                </p:oleObj>
              </mc:Choice>
              <mc:Fallback>
                <p:oleObj name="Diapositive think-cell" r:id="rId5" imgW="270" imgH="270" progId="TCLayout.ActiveDocument.1">
                  <p:embed/>
                  <p:pic>
                    <p:nvPicPr>
                      <p:cNvPr id="3" name="Obje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267" b="0" i="0" baseline="0" dirty="0">
              <a:latin typeface="Arial" panose="020B0604020202020204" pitchFamily="34" charset="0"/>
              <a:ea typeface="+mj-ea"/>
              <a:cs typeface="+mj-cs"/>
              <a:sym typeface="Arial" panose="020B0604020202020204" pitchFamily="34" charset="0"/>
            </a:endParaRPr>
          </a:p>
        </p:txBody>
      </p:sp>
      <p:sp>
        <p:nvSpPr>
          <p:cNvPr id="7" name="Espace réservé pour une image  7"/>
          <p:cNvSpPr>
            <a:spLocks noGrp="1"/>
          </p:cNvSpPr>
          <p:nvPr>
            <p:ph type="pic" sz="quarter" idx="10"/>
          </p:nvPr>
        </p:nvSpPr>
        <p:spPr>
          <a:xfrm>
            <a:off x="0" y="1"/>
            <a:ext cx="12192000" cy="5174400"/>
          </a:xfrm>
        </p:spPr>
        <p:txBody>
          <a:bodyPr/>
          <a:lstStyle/>
          <a:p>
            <a:endParaRPr lang="fr-FR" dirty="0"/>
          </a:p>
        </p:txBody>
      </p:sp>
      <p:sp>
        <p:nvSpPr>
          <p:cNvPr id="8" name="Title 1"/>
          <p:cNvSpPr>
            <a:spLocks noGrp="1"/>
          </p:cNvSpPr>
          <p:nvPr>
            <p:ph type="ctrTitle" hasCustomPrompt="1"/>
          </p:nvPr>
        </p:nvSpPr>
        <p:spPr>
          <a:xfrm>
            <a:off x="3839571" y="5424000"/>
            <a:ext cx="7983100" cy="590931"/>
          </a:xfrm>
        </p:spPr>
        <p:txBody>
          <a:bodyPr anchor="b"/>
          <a:lstStyle>
            <a:lvl1pPr algn="r">
              <a:defRPr sz="4267">
                <a:solidFill>
                  <a:schemeClr val="accent2"/>
                </a:solidFill>
              </a:defRPr>
            </a:lvl1pPr>
          </a:lstStyle>
          <a:p>
            <a:r>
              <a:rPr lang="en-US" dirty="0" err="1"/>
              <a:t>Ouverture</a:t>
            </a:r>
            <a:r>
              <a:rPr lang="en-US" dirty="0"/>
              <a:t> de </a:t>
            </a:r>
            <a:r>
              <a:rPr lang="en-US" dirty="0" err="1"/>
              <a:t>chapitre</a:t>
            </a:r>
            <a:r>
              <a:rPr lang="en-US" dirty="0"/>
              <a:t>, corps 32</a:t>
            </a:r>
          </a:p>
        </p:txBody>
      </p:sp>
      <p:sp>
        <p:nvSpPr>
          <p:cNvPr id="9" name="Subtitle 2"/>
          <p:cNvSpPr>
            <a:spLocks noGrp="1"/>
          </p:cNvSpPr>
          <p:nvPr>
            <p:ph type="subTitle" idx="1" hasCustomPrompt="1"/>
          </p:nvPr>
        </p:nvSpPr>
        <p:spPr>
          <a:xfrm>
            <a:off x="3848668" y="6057601"/>
            <a:ext cx="7979264" cy="365279"/>
          </a:xfrm>
        </p:spPr>
        <p:txBody>
          <a:bodyPr/>
          <a:lstStyle>
            <a:lvl1pPr marL="0" indent="0" algn="r">
              <a:buNone/>
              <a:defRPr sz="3200" b="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Sous-</a:t>
            </a:r>
            <a:r>
              <a:rPr lang="en-US" dirty="0" err="1"/>
              <a:t>titre</a:t>
            </a:r>
            <a:r>
              <a:rPr lang="en-US" dirty="0"/>
              <a:t>, corps 24</a:t>
            </a:r>
          </a:p>
        </p:txBody>
      </p:sp>
      <p:pic>
        <p:nvPicPr>
          <p:cNvPr id="6" name="Picture 2" descr="http://aff-indus.sanofi-aventis.com/uDocuments/industrial_network/0_Strategy/logos/2013_AI_Supply_Chain.jpg">
            <a:extLst>
              <a:ext uri="{FF2B5EF4-FFF2-40B4-BE49-F238E27FC236}">
                <a16:creationId xmlns:a16="http://schemas.microsoft.com/office/drawing/2014/main" id="{1CCE69F7-2906-45B3-83CE-E5190621CD83}"/>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19728" y="6275253"/>
            <a:ext cx="3137869" cy="4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26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Sommaire">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711250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88"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484834"/>
            <a:ext cx="11226800" cy="276999"/>
          </a:xfrm>
        </p:spPr>
        <p:txBody>
          <a:bodyPr/>
          <a:lstStyle>
            <a:lvl1pPr>
              <a:defRPr sz="2000"/>
            </a:lvl1pPr>
          </a:lstStyle>
          <a:p>
            <a:r>
              <a:rPr lang="en-US" dirty="0"/>
              <a:t>SLIDE TEXTE - 1 COLONNE, CORPS 20</a:t>
            </a:r>
          </a:p>
        </p:txBody>
      </p:sp>
    </p:spTree>
    <p:extLst>
      <p:ext uri="{BB962C8B-B14F-4D97-AF65-F5344CB8AC3E}">
        <p14:creationId xmlns:p14="http://schemas.microsoft.com/office/powerpoint/2010/main" val="1070637204"/>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CCore Almost Blank">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298E0390-4979-4428-AC23-C81DFFF41FD6}"/>
              </a:ext>
            </a:extLst>
          </p:cNvPr>
          <p:cNvGraphicFramePr>
            <a:graphicFrameLocks noChangeAspect="1"/>
          </p:cNvGraphicFramePr>
          <p:nvPr userDrawn="1">
            <p:custDataLst>
              <p:tags r:id="rId2"/>
            </p:custDataLst>
            <p:extLst>
              <p:ext uri="{D42A27DB-BD31-4B8C-83A1-F6EECF244321}">
                <p14:modId xmlns:p14="http://schemas.microsoft.com/office/powerpoint/2010/main" val="4083571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12" name="Diapositive think-cell" r:id="rId5" imgW="270" imgH="270" progId="TCLayout.ActiveDocument.1">
                  <p:embed/>
                </p:oleObj>
              </mc:Choice>
              <mc:Fallback>
                <p:oleObj name="Diapositive think-cell" r:id="rId5" imgW="270" imgH="270" progId="TCLayout.ActiveDocument.1">
                  <p:embed/>
                  <p:pic>
                    <p:nvPicPr>
                      <p:cNvPr id="4" name="Objet 3" hidden="1">
                        <a:extLst>
                          <a:ext uri="{FF2B5EF4-FFF2-40B4-BE49-F238E27FC236}">
                            <a16:creationId xmlns:a16="http://schemas.microsoft.com/office/drawing/2014/main" id="{298E0390-4979-4428-AC23-C81DFFF41FD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1D853D6-CC4A-4DFE-A95E-976401591223}"/>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8" y="379401"/>
            <a:ext cx="11227859" cy="276999"/>
          </a:xfrm>
        </p:spPr>
        <p:txBody>
          <a:bodyPr/>
          <a:lstStyle>
            <a:lvl1pPr>
              <a:defRPr/>
            </a:lvl1pPr>
          </a:lstStyle>
          <a:p>
            <a:r>
              <a:rPr lang="en-US" noProof="0" dirty="0"/>
              <a:t>Text slide – 1 column, 28 pts</a:t>
            </a:r>
          </a:p>
        </p:txBody>
      </p:sp>
    </p:spTree>
    <p:extLst>
      <p:ext uri="{BB962C8B-B14F-4D97-AF65-F5344CB8AC3E}">
        <p14:creationId xmlns:p14="http://schemas.microsoft.com/office/powerpoint/2010/main" val="2240337605"/>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slide_courante">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67975CE3-9C44-4118-8C1C-834BA1AC09E8}"/>
              </a:ext>
            </a:extLst>
          </p:cNvPr>
          <p:cNvGraphicFramePr>
            <a:graphicFrameLocks noChangeAspect="1"/>
          </p:cNvGraphicFramePr>
          <p:nvPr userDrawn="1">
            <p:custDataLst>
              <p:tags r:id="rId2"/>
            </p:custDataLst>
            <p:extLst>
              <p:ext uri="{D42A27DB-BD31-4B8C-83A1-F6EECF244321}">
                <p14:modId xmlns:p14="http://schemas.microsoft.com/office/powerpoint/2010/main" val="661002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36" name="Diapositive think-cell" r:id="rId5" imgW="270" imgH="270" progId="TCLayout.ActiveDocument.1">
                  <p:embed/>
                </p:oleObj>
              </mc:Choice>
              <mc:Fallback>
                <p:oleObj name="Diapositive think-cell" r:id="rId5" imgW="270" imgH="270" progId="TCLayout.ActiveDocument.1">
                  <p:embed/>
                  <p:pic>
                    <p:nvPicPr>
                      <p:cNvPr id="7" name="Objet 6" hidden="1">
                        <a:extLst>
                          <a:ext uri="{FF2B5EF4-FFF2-40B4-BE49-F238E27FC236}">
                            <a16:creationId xmlns:a16="http://schemas.microsoft.com/office/drawing/2014/main" id="{67975CE3-9C44-4118-8C1C-834BA1AC09E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5064E4B-3B22-424A-8610-9C8411ACABD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re 1"/>
          <p:cNvSpPr>
            <a:spLocks noGrp="1"/>
          </p:cNvSpPr>
          <p:nvPr>
            <p:ph type="title" hasCustomPrompt="1"/>
          </p:nvPr>
        </p:nvSpPr>
        <p:spPr>
          <a:xfrm>
            <a:off x="858053" y="566352"/>
            <a:ext cx="10563481" cy="276999"/>
          </a:xfrm>
        </p:spPr>
        <p:txBody>
          <a:bodyPr/>
          <a:lstStyle/>
          <a:p>
            <a:r>
              <a:rPr lang="en-US" noProof="0" dirty="0"/>
              <a:t>Click to edit Master title style</a:t>
            </a:r>
          </a:p>
        </p:txBody>
      </p:sp>
      <p:sp>
        <p:nvSpPr>
          <p:cNvPr id="3" name="Espace réservé du contenu 2"/>
          <p:cNvSpPr>
            <a:spLocks noGrp="1"/>
          </p:cNvSpPr>
          <p:nvPr>
            <p:ph idx="1" hasCustomPrompt="1"/>
          </p:nvPr>
        </p:nvSpPr>
        <p:spPr>
          <a:xfrm>
            <a:off x="858053" y="1390650"/>
            <a:ext cx="10563481" cy="424815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Rectangle 28"/>
          <p:cNvSpPr>
            <a:spLocks noGrp="1" noChangeArrowheads="1"/>
          </p:cNvSpPr>
          <p:nvPr>
            <p:ph type="ftr" sz="quarter" idx="10"/>
          </p:nvPr>
        </p:nvSpPr>
        <p:spPr>
          <a:ln/>
        </p:spPr>
        <p:txBody>
          <a:bodyPr/>
          <a:lstStyle>
            <a:lvl1pPr>
              <a:defRPr/>
            </a:lvl1pPr>
          </a:lstStyle>
          <a:p>
            <a:endParaRPr lang="en-US" dirty="0"/>
          </a:p>
        </p:txBody>
      </p:sp>
      <p:sp>
        <p:nvSpPr>
          <p:cNvPr id="5" name="Rectangle 40"/>
          <p:cNvSpPr>
            <a:spLocks noGrp="1" noChangeArrowheads="1"/>
          </p:cNvSpPr>
          <p:nvPr>
            <p:ph type="sldNum" sz="quarter" idx="11"/>
          </p:nvPr>
        </p:nvSpPr>
        <p:spPr>
          <a:ln/>
        </p:spPr>
        <p:txBody>
          <a:bodyPr/>
          <a:lstStyle>
            <a:lvl1pPr>
              <a:defRPr/>
            </a:lvl1pPr>
          </a:lstStyle>
          <a:p>
            <a:fld id="{D8FD22A3-77F6-494B-87BE-496BABE68491}" type="slidenum">
              <a:rPr lang="en-US" smtClean="0"/>
              <a:t>‹N°›</a:t>
            </a:fld>
            <a:endParaRPr lang="en-US" dirty="0"/>
          </a:p>
        </p:txBody>
      </p:sp>
    </p:spTree>
    <p:extLst>
      <p:ext uri="{BB962C8B-B14F-4D97-AF65-F5344CB8AC3E}">
        <p14:creationId xmlns:p14="http://schemas.microsoft.com/office/powerpoint/2010/main" val="28828217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D8F674BD-BDE8-496E-A106-EB3B471E6F3F}"/>
              </a:ext>
            </a:extLst>
          </p:cNvPr>
          <p:cNvGraphicFramePr>
            <a:graphicFrameLocks noChangeAspect="1"/>
          </p:cNvGraphicFramePr>
          <p:nvPr userDrawn="1">
            <p:custDataLst>
              <p:tags r:id="rId2"/>
            </p:custDataLst>
            <p:extLst>
              <p:ext uri="{D42A27DB-BD31-4B8C-83A1-F6EECF244321}">
                <p14:modId xmlns:p14="http://schemas.microsoft.com/office/powerpoint/2010/main" val="4053122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60" name="Diapositive think-cell" r:id="rId5" imgW="270" imgH="270" progId="TCLayout.ActiveDocument.1">
                  <p:embed/>
                </p:oleObj>
              </mc:Choice>
              <mc:Fallback>
                <p:oleObj name="Diapositive think-cell" r:id="rId5" imgW="270" imgH="270" progId="TCLayout.ActiveDocument.1">
                  <p:embed/>
                  <p:pic>
                    <p:nvPicPr>
                      <p:cNvPr id="4" name="Objet 3" hidden="1">
                        <a:extLst>
                          <a:ext uri="{FF2B5EF4-FFF2-40B4-BE49-F238E27FC236}">
                            <a16:creationId xmlns:a16="http://schemas.microsoft.com/office/drawing/2014/main" id="{D8F674BD-BDE8-496E-A106-EB3B471E6F3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1FF4487-EE98-44AF-9D99-BD140208F40E}"/>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bwMode="auto"/>
        <p:txBody>
          <a:bodyPr/>
          <a:lstStyle/>
          <a:p>
            <a:r>
              <a:rPr lang="en-US" dirty="0"/>
              <a:t>Click to edit Master title style</a:t>
            </a:r>
          </a:p>
        </p:txBody>
      </p:sp>
      <p:sp>
        <p:nvSpPr>
          <p:cNvPr id="7" name="Text Placeholder 6"/>
          <p:cNvSpPr>
            <a:spLocks noGrp="1"/>
          </p:cNvSpPr>
          <p:nvPr>
            <p:ph type="body" sz="quarter" idx="10" hasCustomPrompt="1"/>
          </p:nvPr>
        </p:nvSpPr>
        <p:spPr bwMode="gray"/>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262050"/>
      </p:ext>
    </p:extLst>
  </p:cSld>
  <p:clrMapOvr>
    <a:masterClrMapping/>
  </p:clrMapOvr>
  <p:transition/>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1A3C6795-26D2-4E91-A651-DAA67283E16B}"/>
              </a:ext>
            </a:extLst>
          </p:cNvPr>
          <p:cNvGraphicFramePr>
            <a:graphicFrameLocks noChangeAspect="1"/>
          </p:cNvGraphicFramePr>
          <p:nvPr userDrawn="1">
            <p:custDataLst>
              <p:tags r:id="rId2"/>
            </p:custDataLst>
            <p:extLst>
              <p:ext uri="{D42A27DB-BD31-4B8C-83A1-F6EECF244321}">
                <p14:modId xmlns:p14="http://schemas.microsoft.com/office/powerpoint/2010/main" val="566727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4" name="Diapositive think-cell" r:id="rId5" imgW="270" imgH="270" progId="TCLayout.ActiveDocument.1">
                  <p:embed/>
                </p:oleObj>
              </mc:Choice>
              <mc:Fallback>
                <p:oleObj name="Diapositive think-cell" r:id="rId5" imgW="270" imgH="270" progId="TCLayout.ActiveDocument.1">
                  <p:embed/>
                  <p:pic>
                    <p:nvPicPr>
                      <p:cNvPr id="4" name="Objet 3" hidden="1">
                        <a:extLst>
                          <a:ext uri="{FF2B5EF4-FFF2-40B4-BE49-F238E27FC236}">
                            <a16:creationId xmlns:a16="http://schemas.microsoft.com/office/drawing/2014/main" id="{1A3C6795-26D2-4E91-A651-DAA67283E16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DF83A43-B1E4-45BC-9CA9-821884F17780}"/>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0" i="0" baseline="0" dirty="0">
              <a:latin typeface="Arial" panose="020B0604020202020204" pitchFamily="34" charset="0"/>
              <a:ea typeface="+mj-ea"/>
              <a:cs typeface="+mj-cs"/>
              <a:sym typeface="Arial" panose="020B0604020202020204" pitchFamily="34" charset="0"/>
            </a:endParaRPr>
          </a:p>
        </p:txBody>
      </p:sp>
      <p:sp>
        <p:nvSpPr>
          <p:cNvPr id="5" name="Text Placeholder 4"/>
          <p:cNvSpPr>
            <a:spLocks noGrp="1"/>
          </p:cNvSpPr>
          <p:nvPr>
            <p:ph type="body" sz="quarter" idx="11" hasCustomPrompt="1"/>
          </p:nvPr>
        </p:nvSpPr>
        <p:spPr bwMode="gray">
          <a:xfrm>
            <a:off x="304800" y="1325563"/>
            <a:ext cx="5670550" cy="4554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2" hasCustomPrompt="1"/>
          </p:nvPr>
        </p:nvSpPr>
        <p:spPr bwMode="gray">
          <a:xfrm>
            <a:off x="6218238" y="1325563"/>
            <a:ext cx="5662612" cy="4554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bwMode="auto"/>
        <p:txBody>
          <a:bodyPr/>
          <a:lstStyle/>
          <a:p>
            <a:r>
              <a:rPr lang="en-US" dirty="0"/>
              <a:t>Click to edit Master title style</a:t>
            </a:r>
          </a:p>
        </p:txBody>
      </p:sp>
    </p:spTree>
    <p:extLst>
      <p:ext uri="{BB962C8B-B14F-4D97-AF65-F5344CB8AC3E}">
        <p14:creationId xmlns:p14="http://schemas.microsoft.com/office/powerpoint/2010/main" val="314274345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Diapositive de titre">
    <p:spTree>
      <p:nvGrpSpPr>
        <p:cNvPr id="1" name=""/>
        <p:cNvGrpSpPr/>
        <p:nvPr/>
      </p:nvGrpSpPr>
      <p:grpSpPr>
        <a:xfrm>
          <a:off x="0" y="0"/>
          <a:ext cx="0" cy="0"/>
          <a:chOff x="0" y="0"/>
          <a:chExt cx="0" cy="0"/>
        </a:xfrm>
      </p:grpSpPr>
      <p:pic>
        <p:nvPicPr>
          <p:cNvPr id="11" name="Picture 2" descr="http://aff-indus.sanofi-aventis.com/uDocuments/industrial_network/0_Strategy/logos/2013_AI_Supply_Chain.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0175" r="834" b="-50505"/>
          <a:stretch/>
        </p:blipFill>
        <p:spPr bwMode="auto">
          <a:xfrm>
            <a:off x="252665" y="5848888"/>
            <a:ext cx="3802099" cy="84976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3"/>
          <p:cNvSpPr>
            <a:spLocks noGrp="1"/>
          </p:cNvSpPr>
          <p:nvPr>
            <p:ph type="body" sz="quarter" idx="11" hasCustomPrompt="1"/>
          </p:nvPr>
        </p:nvSpPr>
        <p:spPr>
          <a:xfrm>
            <a:off x="3569255" y="6052572"/>
            <a:ext cx="8258683" cy="443199"/>
          </a:xfrm>
        </p:spPr>
        <p:txBody>
          <a:bodyPr wrap="square">
            <a:spAutoFit/>
          </a:bodyPr>
          <a:lstStyle>
            <a:lvl1pPr marL="0" indent="0" algn="r">
              <a:buNone/>
              <a:defRPr sz="3200" b="0"/>
            </a:lvl1pPr>
          </a:lstStyle>
          <a:p>
            <a:pPr lvl="0"/>
            <a:r>
              <a:rPr lang="fr-FR"/>
              <a:t>Sous-titre, corps 24</a:t>
            </a:r>
          </a:p>
        </p:txBody>
      </p:sp>
      <p:sp>
        <p:nvSpPr>
          <p:cNvPr id="8" name="Espace réservé pour une image  7"/>
          <p:cNvSpPr>
            <a:spLocks noGrp="1"/>
          </p:cNvSpPr>
          <p:nvPr>
            <p:ph type="pic" sz="quarter" idx="10" hasCustomPrompt="1"/>
          </p:nvPr>
        </p:nvSpPr>
        <p:spPr>
          <a:xfrm>
            <a:off x="3" y="-9236"/>
            <a:ext cx="12192000" cy="5174400"/>
          </a:xfrm>
        </p:spPr>
        <p:txBody>
          <a:bodyPr/>
          <a:lstStyle/>
          <a:p>
            <a:r>
              <a:rPr lang="fr-FR" dirty="0"/>
              <a:t>  </a:t>
            </a:r>
          </a:p>
        </p:txBody>
      </p:sp>
      <p:sp>
        <p:nvSpPr>
          <p:cNvPr id="2" name="Title 1"/>
          <p:cNvSpPr>
            <a:spLocks noGrp="1"/>
          </p:cNvSpPr>
          <p:nvPr>
            <p:ph type="ctrTitle" hasCustomPrompt="1"/>
          </p:nvPr>
        </p:nvSpPr>
        <p:spPr>
          <a:xfrm>
            <a:off x="3569251" y="5423936"/>
            <a:ext cx="8253420" cy="590996"/>
          </a:xfrm>
        </p:spPr>
        <p:txBody>
          <a:bodyPr anchor="b"/>
          <a:lstStyle>
            <a:lvl1pPr algn="r">
              <a:defRPr sz="4267">
                <a:solidFill>
                  <a:schemeClr val="tx2"/>
                </a:solidFill>
              </a:defRPr>
            </a:lvl1pPr>
          </a:lstStyle>
          <a:p>
            <a:r>
              <a:rPr lang="fr-FR" dirty="0"/>
              <a:t>Titre de la présentation, corps 32</a:t>
            </a:r>
            <a:endParaRPr lang="en-US" dirty="0"/>
          </a:p>
        </p:txBody>
      </p:sp>
      <p:pic>
        <p:nvPicPr>
          <p:cNvPr id="6" name="Espace réservé pour une image  3">
            <a:extLst>
              <a:ext uri="{FF2B5EF4-FFF2-40B4-BE49-F238E27FC236}">
                <a16:creationId xmlns:a16="http://schemas.microsoft.com/office/drawing/2014/main" id="{0832489A-79C2-42EE-BAC0-54B7586B820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19507"/>
            <a:ext cx="12192000" cy="5174400"/>
          </a:xfrm>
          <a:prstGeom prst="rect">
            <a:avLst/>
          </a:prstGeom>
        </p:spPr>
      </p:pic>
      <p:pic>
        <p:nvPicPr>
          <p:cNvPr id="3" name="Picture 2">
            <a:extLst>
              <a:ext uri="{FF2B5EF4-FFF2-40B4-BE49-F238E27FC236}">
                <a16:creationId xmlns:a16="http://schemas.microsoft.com/office/drawing/2014/main" id="{B3E2CD8A-620D-4104-B4CF-8BDCC908EDC1}"/>
              </a:ext>
            </a:extLst>
          </p:cNvPr>
          <p:cNvPicPr>
            <a:picLocks noChangeAspect="1"/>
          </p:cNvPicPr>
          <p:nvPr userDrawn="1"/>
        </p:nvPicPr>
        <p:blipFill>
          <a:blip r:embed="rId4"/>
          <a:stretch>
            <a:fillRect/>
          </a:stretch>
        </p:blipFill>
        <p:spPr>
          <a:xfrm>
            <a:off x="252670" y="5289127"/>
            <a:ext cx="1391407" cy="559761"/>
          </a:xfrm>
          <a:prstGeom prst="rect">
            <a:avLst/>
          </a:prstGeom>
        </p:spPr>
      </p:pic>
    </p:spTree>
    <p:extLst>
      <p:ext uri="{BB962C8B-B14F-4D97-AF65-F5344CB8AC3E}">
        <p14:creationId xmlns:p14="http://schemas.microsoft.com/office/powerpoint/2010/main" val="2658751232"/>
      </p:ext>
    </p:extLst>
  </p:cSld>
  <p:clrMapOvr>
    <a:masterClrMapping/>
  </p:clrMapOvr>
  <p:extLst mod="1">
    <p:ext uri="{DCECCB84-F9BA-43D5-87BE-67443E8EF086}">
      <p15:sldGuideLst xmlns:p15="http://schemas.microsoft.com/office/powerpoint/2012/main">
        <p15:guide id="1" orient="horz" pos="2836">
          <p15:clr>
            <a:srgbClr val="FBAE40"/>
          </p15:clr>
        </p15:guide>
        <p15:guide id="2" orient="horz" pos="3072">
          <p15:clr>
            <a:srgbClr val="FBAE40"/>
          </p15:clr>
        </p15:guide>
        <p15:guide id="3" pos="5588">
          <p15:clr>
            <a:srgbClr val="FBAE40"/>
          </p15:clr>
        </p15:guide>
        <p15:guide id="4" pos="185">
          <p15:clr>
            <a:srgbClr val="FBAE40"/>
          </p15:clr>
        </p15:guide>
        <p15:guide id="5" pos="1444">
          <p15:clr>
            <a:srgbClr val="FBAE40"/>
          </p15:clr>
        </p15:guide>
        <p15:guide id="6" orient="horz" pos="2978">
          <p15:clr>
            <a:srgbClr val="FBAE40"/>
          </p15:clr>
        </p15:guide>
        <p15:guide id="7" orient="horz" pos="24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spTree>
      <p:nvGrpSpPr>
        <p:cNvPr id="1" name=""/>
        <p:cNvGrpSpPr/>
        <p:nvPr/>
      </p:nvGrpSpPr>
      <p:grpSpPr>
        <a:xfrm>
          <a:off x="0" y="0"/>
          <a:ext cx="0" cy="0"/>
          <a:chOff x="0" y="0"/>
          <a:chExt cx="0" cy="0"/>
        </a:xfrm>
      </p:grpSpPr>
      <p:sp>
        <p:nvSpPr>
          <p:cNvPr id="7" name="Espace réservé pour une image  7"/>
          <p:cNvSpPr>
            <a:spLocks noGrp="1"/>
          </p:cNvSpPr>
          <p:nvPr>
            <p:ph type="pic" sz="quarter" idx="10"/>
          </p:nvPr>
        </p:nvSpPr>
        <p:spPr>
          <a:xfrm>
            <a:off x="3" y="1"/>
            <a:ext cx="12192000" cy="5174400"/>
          </a:xfrm>
        </p:spPr>
        <p:txBody>
          <a:bodyPr/>
          <a:lstStyle/>
          <a:p>
            <a:endParaRPr lang="fr-FR" dirty="0"/>
          </a:p>
        </p:txBody>
      </p:sp>
      <p:sp>
        <p:nvSpPr>
          <p:cNvPr id="8" name="Title 1"/>
          <p:cNvSpPr>
            <a:spLocks noGrp="1"/>
          </p:cNvSpPr>
          <p:nvPr>
            <p:ph type="ctrTitle" hasCustomPrompt="1"/>
          </p:nvPr>
        </p:nvSpPr>
        <p:spPr>
          <a:xfrm>
            <a:off x="3839571" y="5423936"/>
            <a:ext cx="7983100" cy="590996"/>
          </a:xfrm>
        </p:spPr>
        <p:txBody>
          <a:bodyPr anchor="b"/>
          <a:lstStyle>
            <a:lvl1pPr algn="r">
              <a:defRPr sz="4267">
                <a:solidFill>
                  <a:schemeClr val="accent2"/>
                </a:solidFill>
              </a:defRPr>
            </a:lvl1pPr>
          </a:lstStyle>
          <a:p>
            <a:r>
              <a:rPr lang="fr-FR" dirty="0"/>
              <a:t>Ouverture de chapitre, corps 32</a:t>
            </a:r>
            <a:endParaRPr lang="en-US" dirty="0"/>
          </a:p>
        </p:txBody>
      </p:sp>
      <p:sp>
        <p:nvSpPr>
          <p:cNvPr id="9" name="Subtitle 2"/>
          <p:cNvSpPr>
            <a:spLocks noGrp="1"/>
          </p:cNvSpPr>
          <p:nvPr>
            <p:ph type="subTitle" idx="1" hasCustomPrompt="1"/>
          </p:nvPr>
        </p:nvSpPr>
        <p:spPr>
          <a:xfrm>
            <a:off x="3848668" y="6057606"/>
            <a:ext cx="7979264" cy="365279"/>
          </a:xfrm>
        </p:spPr>
        <p:txBody>
          <a:bodyPr/>
          <a:lstStyle>
            <a:lvl1pPr marL="0" indent="0" algn="r">
              <a:buNone/>
              <a:defRPr sz="3200" b="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Sous-titre, corps 24</a:t>
            </a:r>
            <a:endParaRPr lang="en-US" dirty="0"/>
          </a:p>
        </p:txBody>
      </p:sp>
      <p:pic>
        <p:nvPicPr>
          <p:cNvPr id="6" name="Picture 2" descr="http://aff-indus.sanofi-aventis.com/uDocuments/industrial_network/0_Strategy/logos/2013_AI_Supply_Chain.jpg">
            <a:extLst>
              <a:ext uri="{FF2B5EF4-FFF2-40B4-BE49-F238E27FC236}">
                <a16:creationId xmlns:a16="http://schemas.microsoft.com/office/drawing/2014/main" id="{1CCE69F7-2906-45B3-83CE-E5190621CD8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19731" y="6275258"/>
            <a:ext cx="3137869" cy="4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593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71" y="484837"/>
            <a:ext cx="11226800" cy="276999"/>
          </a:xfrm>
        </p:spPr>
        <p:txBody>
          <a:bodyPr/>
          <a:lstStyle>
            <a:lvl1pPr>
              <a:defRPr sz="2000"/>
            </a:lvl1pPr>
          </a:lstStyle>
          <a:p>
            <a:r>
              <a:rPr lang="fr-FR" dirty="0"/>
              <a:t>Slide texte - 1 colonne, corps 20</a:t>
            </a:r>
            <a:endParaRPr lang="en-US" dirty="0"/>
          </a:p>
        </p:txBody>
      </p:sp>
      <p:sp>
        <p:nvSpPr>
          <p:cNvPr id="7" name="Content Placeholder 2">
            <a:extLst>
              <a:ext uri="{FF2B5EF4-FFF2-40B4-BE49-F238E27FC236}">
                <a16:creationId xmlns:a16="http://schemas.microsoft.com/office/drawing/2014/main" id="{5FD411EF-873E-4D78-818D-A44E1C1E1480}"/>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fr-FR" sz="1200" b="1" i="0" u="none" strike="noStrike" kern="1200" cap="none" spc="0" normalizeH="0" baseline="0" noProof="0" dirty="0">
                <a:ln>
                  <a:noFill/>
                </a:ln>
                <a:solidFill>
                  <a:srgbClr val="525CA3"/>
                </a:solidFill>
                <a:effectLst/>
                <a:uLnTx/>
                <a:uFillTx/>
                <a:latin typeface="+mn-lt"/>
                <a:ea typeface="+mn-ea"/>
                <a:cs typeface="+mn-cs"/>
              </a:rPr>
              <a:t>Texte 1er niveau,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2e niveau,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3e niveau, corps 11</a:t>
            </a:r>
          </a:p>
        </p:txBody>
      </p:sp>
    </p:spTree>
    <p:extLst>
      <p:ext uri="{BB962C8B-B14F-4D97-AF65-F5344CB8AC3E}">
        <p14:creationId xmlns:p14="http://schemas.microsoft.com/office/powerpoint/2010/main" val="1181014413"/>
      </p:ext>
    </p:extLst>
  </p:cSld>
  <p:clrMapOvr>
    <a:masterClrMapping/>
  </p:clrMapOvr>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71" y="484837"/>
            <a:ext cx="11226800" cy="276999"/>
          </a:xfrm>
        </p:spPr>
        <p:txBody>
          <a:bodyPr/>
          <a:lstStyle>
            <a:lvl1pPr>
              <a:defRPr sz="2000"/>
            </a:lvl1pPr>
          </a:lstStyle>
          <a:p>
            <a:r>
              <a:rPr lang="fr-FR" dirty="0"/>
              <a:t>Slide texte - 1 colonne, corps 20</a:t>
            </a:r>
            <a:endParaRPr lang="en-US" dirty="0"/>
          </a:p>
        </p:txBody>
      </p:sp>
      <p:sp>
        <p:nvSpPr>
          <p:cNvPr id="7" name="Content Placeholder 2">
            <a:extLst>
              <a:ext uri="{FF2B5EF4-FFF2-40B4-BE49-F238E27FC236}">
                <a16:creationId xmlns:a16="http://schemas.microsoft.com/office/drawing/2014/main" id="{5FD411EF-873E-4D78-818D-A44E1C1E1480}"/>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fr-FR" sz="1200" b="1" i="0" u="none" strike="noStrike" kern="1200" cap="none" spc="0" normalizeH="0" baseline="0" noProof="0" dirty="0">
                <a:ln>
                  <a:noFill/>
                </a:ln>
                <a:solidFill>
                  <a:srgbClr val="525CA3"/>
                </a:solidFill>
                <a:effectLst/>
                <a:uLnTx/>
                <a:uFillTx/>
                <a:latin typeface="+mn-lt"/>
                <a:ea typeface="+mn-ea"/>
                <a:cs typeface="+mn-cs"/>
              </a:rPr>
              <a:t>Texte 1er niveau,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2e niveau,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3e niveau, corps 11</a:t>
            </a:r>
          </a:p>
        </p:txBody>
      </p:sp>
      <p:sp>
        <p:nvSpPr>
          <p:cNvPr id="8" name="Rectangle 7">
            <a:extLst>
              <a:ext uri="{FF2B5EF4-FFF2-40B4-BE49-F238E27FC236}">
                <a16:creationId xmlns:a16="http://schemas.microsoft.com/office/drawing/2014/main" id="{4D49B9A9-F169-493A-96F9-FF413E00B99E}"/>
              </a:ext>
            </a:extLst>
          </p:cNvPr>
          <p:cNvSpPr/>
          <p:nvPr userDrawn="1"/>
        </p:nvSpPr>
        <p:spPr>
          <a:xfrm rot="1053486">
            <a:off x="10158437" y="524728"/>
            <a:ext cx="1330559" cy="35300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First Draft</a:t>
            </a:r>
          </a:p>
        </p:txBody>
      </p:sp>
      <p:pic>
        <p:nvPicPr>
          <p:cNvPr id="5" name="Picture 174">
            <a:extLst>
              <a:ext uri="{FF2B5EF4-FFF2-40B4-BE49-F238E27FC236}">
                <a16:creationId xmlns:a16="http://schemas.microsoft.com/office/drawing/2014/main" id="{DA869D45-E83A-4201-B89B-1D5B3E8812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50776" y="6327561"/>
            <a:ext cx="501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7417395"/>
      </p:ext>
    </p:extLst>
  </p:cSld>
  <p:clrMapOvr>
    <a:masterClrMapping/>
  </p:clrMapOvr>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71" y="484837"/>
            <a:ext cx="11226800" cy="276999"/>
          </a:xfrm>
        </p:spPr>
        <p:txBody>
          <a:bodyPr/>
          <a:lstStyle>
            <a:lvl1pPr>
              <a:defRPr sz="2000"/>
            </a:lvl1pPr>
          </a:lstStyle>
          <a:p>
            <a:r>
              <a:rPr lang="fr-FR" dirty="0"/>
              <a:t>Slide texte - 1 colonne, corps 20</a:t>
            </a:r>
            <a:endParaRPr lang="en-US" dirty="0"/>
          </a:p>
        </p:txBody>
      </p:sp>
      <p:sp>
        <p:nvSpPr>
          <p:cNvPr id="7" name="Content Placeholder 2">
            <a:extLst>
              <a:ext uri="{FF2B5EF4-FFF2-40B4-BE49-F238E27FC236}">
                <a16:creationId xmlns:a16="http://schemas.microsoft.com/office/drawing/2014/main" id="{5FD411EF-873E-4D78-818D-A44E1C1E1480}"/>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fr-FR" sz="1200" b="1" i="0" u="none" strike="noStrike" kern="1200" cap="none" spc="0" normalizeH="0" baseline="0" noProof="0" dirty="0">
                <a:ln>
                  <a:noFill/>
                </a:ln>
                <a:solidFill>
                  <a:srgbClr val="525CA3"/>
                </a:solidFill>
                <a:effectLst/>
                <a:uLnTx/>
                <a:uFillTx/>
                <a:latin typeface="+mn-lt"/>
                <a:ea typeface="+mn-ea"/>
                <a:cs typeface="+mn-cs"/>
              </a:rPr>
              <a:t>Texte 1er niveau,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2e niveau,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3e niveau, corps 11</a:t>
            </a:r>
          </a:p>
        </p:txBody>
      </p:sp>
      <p:pic>
        <p:nvPicPr>
          <p:cNvPr id="8" name="Picture 7">
            <a:extLst>
              <a:ext uri="{FF2B5EF4-FFF2-40B4-BE49-F238E27FC236}">
                <a16:creationId xmlns:a16="http://schemas.microsoft.com/office/drawing/2014/main" id="{5E62F078-15F3-4E12-90D0-367FE90596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6961" y="6291094"/>
            <a:ext cx="1406675" cy="370341"/>
          </a:xfrm>
          <a:prstGeom prst="rect">
            <a:avLst/>
          </a:prstGeom>
        </p:spPr>
      </p:pic>
    </p:spTree>
    <p:extLst>
      <p:ext uri="{BB962C8B-B14F-4D97-AF65-F5344CB8AC3E}">
        <p14:creationId xmlns:p14="http://schemas.microsoft.com/office/powerpoint/2010/main" val="22702610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4237472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97"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484832"/>
            <a:ext cx="11226800" cy="276999"/>
          </a:xfrm>
        </p:spPr>
        <p:txBody>
          <a:bodyPr/>
          <a:lstStyle>
            <a:lvl1pPr>
              <a:defRPr sz="2000"/>
            </a:lvl1pPr>
          </a:lstStyle>
          <a:p>
            <a:r>
              <a:rPr lang="en-US" dirty="0"/>
              <a:t>Slide </a:t>
            </a:r>
            <a:r>
              <a:rPr lang="en-US" dirty="0" err="1"/>
              <a:t>texte</a:t>
            </a:r>
            <a:r>
              <a:rPr lang="en-US" dirty="0"/>
              <a:t> - 1 </a:t>
            </a:r>
            <a:r>
              <a:rPr lang="en-US" dirty="0" err="1"/>
              <a:t>colonne</a:t>
            </a:r>
            <a:r>
              <a:rPr lang="en-US" dirty="0"/>
              <a:t>, corps 20</a:t>
            </a:r>
          </a:p>
        </p:txBody>
      </p:sp>
      <p:sp>
        <p:nvSpPr>
          <p:cNvPr id="7" name="Content Placeholder 2">
            <a:extLst>
              <a:ext uri="{FF2B5EF4-FFF2-40B4-BE49-F238E27FC236}">
                <a16:creationId xmlns:a16="http://schemas.microsoft.com/office/drawing/2014/main" id="{5FD411EF-873E-4D78-818D-A44E1C1E1480}"/>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en-US" sz="1200" b="1" i="0" u="none" strike="noStrike" kern="1200" cap="none" spc="0" normalizeH="0" baseline="0" noProof="0" dirty="0" err="1">
                <a:ln>
                  <a:noFill/>
                </a:ln>
                <a:solidFill>
                  <a:srgbClr val="525CA3"/>
                </a:solidFill>
                <a:effectLst/>
                <a:uLnTx/>
                <a:uFillTx/>
                <a:latin typeface="+mn-lt"/>
                <a:ea typeface="+mn-ea"/>
                <a:cs typeface="+mn-cs"/>
              </a:rPr>
              <a:t>Texte</a:t>
            </a:r>
            <a:r>
              <a:rPr kumimoji="0" lang="en-US" sz="1200" b="1" i="0" u="none" strike="noStrike" kern="1200" cap="none" spc="0" normalizeH="0" baseline="0" noProof="0" dirty="0">
                <a:ln>
                  <a:noFill/>
                </a:ln>
                <a:solidFill>
                  <a:srgbClr val="525CA3"/>
                </a:solidFill>
                <a:effectLst/>
                <a:uLnTx/>
                <a:uFillTx/>
                <a:latin typeface="+mn-lt"/>
                <a:ea typeface="+mn-ea"/>
                <a:cs typeface="+mn-cs"/>
              </a:rPr>
              <a:t> 1er </a:t>
            </a:r>
            <a:r>
              <a:rPr kumimoji="0" lang="en-US" sz="1200" b="1" i="0" u="none" strike="noStrike" kern="1200" cap="none" spc="0" normalizeH="0" baseline="0" noProof="0" dirty="0" err="1">
                <a:ln>
                  <a:noFill/>
                </a:ln>
                <a:solidFill>
                  <a:srgbClr val="525CA3"/>
                </a:solidFill>
                <a:effectLst/>
                <a:uLnTx/>
                <a:uFillTx/>
                <a:latin typeface="+mn-lt"/>
                <a:ea typeface="+mn-ea"/>
                <a:cs typeface="+mn-cs"/>
              </a:rPr>
              <a:t>niveau</a:t>
            </a:r>
            <a:r>
              <a:rPr kumimoji="0" lang="en-US" sz="1200" b="1" i="0" u="none" strike="noStrike" kern="1200" cap="none" spc="0" normalizeH="0" baseline="0" noProof="0" dirty="0">
                <a:ln>
                  <a:noFill/>
                </a:ln>
                <a:solidFill>
                  <a:srgbClr val="525CA3"/>
                </a:solidFill>
                <a:effectLst/>
                <a:uLnTx/>
                <a:uFillTx/>
                <a:latin typeface="+mn-lt"/>
                <a:ea typeface="+mn-ea"/>
                <a:cs typeface="+mn-cs"/>
              </a:rPr>
              <a:t>,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2e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3e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p:txBody>
      </p:sp>
    </p:spTree>
    <p:extLst>
      <p:ext uri="{BB962C8B-B14F-4D97-AF65-F5344CB8AC3E}">
        <p14:creationId xmlns:p14="http://schemas.microsoft.com/office/powerpoint/2010/main" val="2933058135"/>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71" y="484837"/>
            <a:ext cx="11226800" cy="276999"/>
          </a:xfrm>
        </p:spPr>
        <p:txBody>
          <a:bodyPr/>
          <a:lstStyle>
            <a:lvl1pPr>
              <a:defRPr sz="2000"/>
            </a:lvl1pPr>
          </a:lstStyle>
          <a:p>
            <a:r>
              <a:rPr lang="fr-FR" dirty="0"/>
              <a:t>Slide texte - 1 colonne, corps 20</a:t>
            </a:r>
            <a:endParaRPr lang="en-US" dirty="0"/>
          </a:p>
        </p:txBody>
      </p:sp>
      <p:sp>
        <p:nvSpPr>
          <p:cNvPr id="7" name="Content Placeholder 2">
            <a:extLst>
              <a:ext uri="{FF2B5EF4-FFF2-40B4-BE49-F238E27FC236}">
                <a16:creationId xmlns:a16="http://schemas.microsoft.com/office/drawing/2014/main" id="{5FD411EF-873E-4D78-818D-A44E1C1E1480}"/>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fr-FR" sz="1200" b="1" i="0" u="none" strike="noStrike" kern="1200" cap="none" spc="0" normalizeH="0" baseline="0" noProof="0" dirty="0">
                <a:ln>
                  <a:noFill/>
                </a:ln>
                <a:solidFill>
                  <a:srgbClr val="525CA3"/>
                </a:solidFill>
                <a:effectLst/>
                <a:uLnTx/>
                <a:uFillTx/>
                <a:latin typeface="+mn-lt"/>
                <a:ea typeface="+mn-ea"/>
                <a:cs typeface="+mn-cs"/>
              </a:rPr>
              <a:t>Texte 1er niveau,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2e niveau,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3e niveau, corps 11</a:t>
            </a:r>
          </a:p>
        </p:txBody>
      </p:sp>
      <p:sp>
        <p:nvSpPr>
          <p:cNvPr id="5" name="Rectangle 4">
            <a:extLst>
              <a:ext uri="{FF2B5EF4-FFF2-40B4-BE49-F238E27FC236}">
                <a16:creationId xmlns:a16="http://schemas.microsoft.com/office/drawing/2014/main" id="{0042C663-D0A2-43D6-B09F-E79AE1B47C4A}"/>
              </a:ext>
            </a:extLst>
          </p:cNvPr>
          <p:cNvSpPr/>
          <p:nvPr userDrawn="1"/>
        </p:nvSpPr>
        <p:spPr>
          <a:xfrm rot="1053486">
            <a:off x="10158437" y="524728"/>
            <a:ext cx="1330559" cy="35300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First Draft</a:t>
            </a:r>
          </a:p>
        </p:txBody>
      </p:sp>
      <p:pic>
        <p:nvPicPr>
          <p:cNvPr id="6" name="Picture 5">
            <a:extLst>
              <a:ext uri="{FF2B5EF4-FFF2-40B4-BE49-F238E27FC236}">
                <a16:creationId xmlns:a16="http://schemas.microsoft.com/office/drawing/2014/main" id="{BC012EBF-0221-4526-AEDE-DF22B55EE2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6961" y="6291094"/>
            <a:ext cx="1406675" cy="370341"/>
          </a:xfrm>
          <a:prstGeom prst="rect">
            <a:avLst/>
          </a:prstGeom>
        </p:spPr>
      </p:pic>
    </p:spTree>
    <p:extLst>
      <p:ext uri="{BB962C8B-B14F-4D97-AF65-F5344CB8AC3E}">
        <p14:creationId xmlns:p14="http://schemas.microsoft.com/office/powerpoint/2010/main" val="2687625366"/>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71" y="484837"/>
            <a:ext cx="11226800" cy="276999"/>
          </a:xfrm>
        </p:spPr>
        <p:txBody>
          <a:bodyPr/>
          <a:lstStyle>
            <a:lvl1pPr>
              <a:defRPr sz="2000"/>
            </a:lvl1pPr>
          </a:lstStyle>
          <a:p>
            <a:r>
              <a:rPr lang="fr-FR" dirty="0"/>
              <a:t>Slide texte - 1 colonne, corps 20</a:t>
            </a:r>
            <a:endParaRPr lang="en-US" dirty="0"/>
          </a:p>
        </p:txBody>
      </p:sp>
      <p:sp>
        <p:nvSpPr>
          <p:cNvPr id="8" name="Content Placeholder 2">
            <a:extLst>
              <a:ext uri="{FF2B5EF4-FFF2-40B4-BE49-F238E27FC236}">
                <a16:creationId xmlns:a16="http://schemas.microsoft.com/office/drawing/2014/main" id="{A35123EB-83F8-4DBF-B93E-2ECA8F15971F}"/>
              </a:ext>
            </a:extLst>
          </p:cNvPr>
          <p:cNvSpPr>
            <a:spLocks noGrp="1"/>
          </p:cNvSpPr>
          <p:nvPr>
            <p:ph idx="17" hasCustomPrompt="1"/>
          </p:nvPr>
        </p:nvSpPr>
        <p:spPr>
          <a:xfrm>
            <a:off x="478367" y="950401"/>
            <a:ext cx="11226801" cy="465508"/>
          </a:xfrm>
        </p:spPr>
        <p:txBody>
          <a:bodyPr/>
          <a:lstStyle>
            <a:lvl1pPr marL="0" indent="0">
              <a:buNone/>
              <a:defRPr sz="1600"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fr-FR" dirty="0"/>
              <a:t>Sous-titre, corps 16</a:t>
            </a:r>
          </a:p>
        </p:txBody>
      </p:sp>
      <p:sp>
        <p:nvSpPr>
          <p:cNvPr id="11" name="Content Placeholder 2">
            <a:extLst>
              <a:ext uri="{FF2B5EF4-FFF2-40B4-BE49-F238E27FC236}">
                <a16:creationId xmlns:a16="http://schemas.microsoft.com/office/drawing/2014/main" id="{C1652962-423E-4586-A976-CB3CFF218B17}"/>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fr-FR" sz="1200" b="1" i="0" u="none" strike="noStrike" kern="1200" cap="none" spc="0" normalizeH="0" baseline="0" noProof="0" dirty="0">
                <a:ln>
                  <a:noFill/>
                </a:ln>
                <a:solidFill>
                  <a:srgbClr val="525CA3"/>
                </a:solidFill>
                <a:effectLst/>
                <a:uLnTx/>
                <a:uFillTx/>
                <a:latin typeface="+mn-lt"/>
                <a:ea typeface="+mn-ea"/>
                <a:cs typeface="+mn-cs"/>
              </a:rPr>
              <a:t>Texte 1er niveau,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2e niveau,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3e niveau, corps 11</a:t>
            </a:r>
          </a:p>
        </p:txBody>
      </p:sp>
    </p:spTree>
    <p:extLst>
      <p:ext uri="{BB962C8B-B14F-4D97-AF65-F5344CB8AC3E}">
        <p14:creationId xmlns:p14="http://schemas.microsoft.com/office/powerpoint/2010/main" val="1358895017"/>
      </p:ext>
    </p:extLst>
  </p:cSld>
  <p:clrMapOvr>
    <a:masterClrMapping/>
  </p:clrMapOvr>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71" y="484837"/>
            <a:ext cx="11226800" cy="276999"/>
          </a:xfrm>
        </p:spPr>
        <p:txBody>
          <a:bodyPr/>
          <a:lstStyle>
            <a:lvl1pPr>
              <a:defRPr sz="2000"/>
            </a:lvl1pPr>
          </a:lstStyle>
          <a:p>
            <a:r>
              <a:rPr lang="fr-FR" dirty="0"/>
              <a:t>Slide texte - 1 colonne, corps 20</a:t>
            </a:r>
            <a:endParaRPr lang="en-US" dirty="0"/>
          </a:p>
        </p:txBody>
      </p:sp>
      <p:sp>
        <p:nvSpPr>
          <p:cNvPr id="8" name="Content Placeholder 2">
            <a:extLst>
              <a:ext uri="{FF2B5EF4-FFF2-40B4-BE49-F238E27FC236}">
                <a16:creationId xmlns:a16="http://schemas.microsoft.com/office/drawing/2014/main" id="{A35123EB-83F8-4DBF-B93E-2ECA8F15971F}"/>
              </a:ext>
            </a:extLst>
          </p:cNvPr>
          <p:cNvSpPr>
            <a:spLocks noGrp="1"/>
          </p:cNvSpPr>
          <p:nvPr>
            <p:ph idx="17" hasCustomPrompt="1"/>
          </p:nvPr>
        </p:nvSpPr>
        <p:spPr>
          <a:xfrm>
            <a:off x="478367" y="950401"/>
            <a:ext cx="11226801" cy="465508"/>
          </a:xfrm>
        </p:spPr>
        <p:txBody>
          <a:bodyPr/>
          <a:lstStyle>
            <a:lvl1pPr marL="0" indent="0">
              <a:buNone/>
              <a:defRPr sz="1600"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fr-FR" dirty="0"/>
              <a:t>Sous-titre, corps 16</a:t>
            </a:r>
          </a:p>
        </p:txBody>
      </p:sp>
      <p:sp>
        <p:nvSpPr>
          <p:cNvPr id="11" name="Content Placeholder 2">
            <a:extLst>
              <a:ext uri="{FF2B5EF4-FFF2-40B4-BE49-F238E27FC236}">
                <a16:creationId xmlns:a16="http://schemas.microsoft.com/office/drawing/2014/main" id="{C1652962-423E-4586-A976-CB3CFF218B17}"/>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fr-FR" sz="1200" b="1" i="0" u="none" strike="noStrike" kern="1200" cap="none" spc="0" normalizeH="0" baseline="0" noProof="0" dirty="0">
                <a:ln>
                  <a:noFill/>
                </a:ln>
                <a:solidFill>
                  <a:srgbClr val="525CA3"/>
                </a:solidFill>
                <a:effectLst/>
                <a:uLnTx/>
                <a:uFillTx/>
                <a:latin typeface="+mn-lt"/>
                <a:ea typeface="+mn-ea"/>
                <a:cs typeface="+mn-cs"/>
              </a:rPr>
              <a:t>Texte 1er niveau,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2e niveau,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fr-FR" sz="1100" b="0" i="0" u="none" strike="noStrike" kern="1200" cap="none" spc="0" normalizeH="0" baseline="0" noProof="0" dirty="0">
                <a:ln>
                  <a:noFill/>
                </a:ln>
                <a:solidFill>
                  <a:srgbClr val="6B747B"/>
                </a:solidFill>
                <a:effectLst/>
                <a:uLnTx/>
                <a:uFillTx/>
                <a:latin typeface="+mn-lt"/>
                <a:ea typeface="+mn-ea"/>
                <a:cs typeface="+mn-cs"/>
              </a:rPr>
              <a:t>Texte 3e niveau, corps 11</a:t>
            </a:r>
          </a:p>
        </p:txBody>
      </p:sp>
      <p:sp>
        <p:nvSpPr>
          <p:cNvPr id="9" name="Rectangle 8">
            <a:extLst>
              <a:ext uri="{FF2B5EF4-FFF2-40B4-BE49-F238E27FC236}">
                <a16:creationId xmlns:a16="http://schemas.microsoft.com/office/drawing/2014/main" id="{B63B3AEB-6C5B-48EF-BC9F-02E05D8D18B0}"/>
              </a:ext>
            </a:extLst>
          </p:cNvPr>
          <p:cNvSpPr/>
          <p:nvPr userDrawn="1"/>
        </p:nvSpPr>
        <p:spPr>
          <a:xfrm rot="1053486">
            <a:off x="10158437" y="524728"/>
            <a:ext cx="1330559" cy="35300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First Draft</a:t>
            </a:r>
          </a:p>
        </p:txBody>
      </p:sp>
    </p:spTree>
    <p:extLst>
      <p:ext uri="{BB962C8B-B14F-4D97-AF65-F5344CB8AC3E}">
        <p14:creationId xmlns:p14="http://schemas.microsoft.com/office/powerpoint/2010/main" val="1493053731"/>
      </p:ext>
    </p:extLst>
  </p:cSld>
  <p:clrMapOvr>
    <a:masterClrMapping/>
  </p:clrMapOvr>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lid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588" y="5832908"/>
            <a:ext cx="2687999" cy="575105"/>
          </a:xfrm>
          <a:prstGeom prst="rect">
            <a:avLst/>
          </a:prstGeom>
        </p:spPr>
      </p:pic>
      <p:sp>
        <p:nvSpPr>
          <p:cNvPr id="12" name="Rectangle 11"/>
          <p:cNvSpPr/>
          <p:nvPr userDrawn="1"/>
        </p:nvSpPr>
        <p:spPr>
          <a:xfrm>
            <a:off x="3" y="0"/>
            <a:ext cx="12192000" cy="53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baseline="30000" dirty="0">
              <a:solidFill>
                <a:schemeClr val="bg1"/>
              </a:solidFill>
            </a:endParaRPr>
          </a:p>
        </p:txBody>
      </p:sp>
      <p:sp>
        <p:nvSpPr>
          <p:cNvPr id="8" name="Title 1"/>
          <p:cNvSpPr>
            <a:spLocks noGrp="1"/>
          </p:cNvSpPr>
          <p:nvPr>
            <p:ph type="ctrTitle" hasCustomPrompt="1"/>
          </p:nvPr>
        </p:nvSpPr>
        <p:spPr>
          <a:xfrm>
            <a:off x="3" y="1997536"/>
            <a:ext cx="12192000" cy="1366528"/>
          </a:xfrm>
        </p:spPr>
        <p:txBody>
          <a:bodyPr anchor="b"/>
          <a:lstStyle>
            <a:lvl1pPr algn="ctr">
              <a:defRPr sz="9866" cap="all" baseline="0">
                <a:solidFill>
                  <a:schemeClr val="bg1"/>
                </a:solidFill>
              </a:defRPr>
            </a:lvl1pPr>
          </a:lstStyle>
          <a:p>
            <a:r>
              <a:rPr lang="fr-FR" dirty="0"/>
              <a:t>merci</a:t>
            </a:r>
            <a:endParaRPr lang="en-US" dirty="0"/>
          </a:p>
        </p:txBody>
      </p:sp>
    </p:spTree>
    <p:extLst>
      <p:ext uri="{BB962C8B-B14F-4D97-AF65-F5344CB8AC3E}">
        <p14:creationId xmlns:p14="http://schemas.microsoft.com/office/powerpoint/2010/main" val="156391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Slid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588" y="5832908"/>
            <a:ext cx="2687999" cy="575105"/>
          </a:xfrm>
          <a:prstGeom prst="rect">
            <a:avLst/>
          </a:prstGeom>
        </p:spPr>
      </p:pic>
      <p:sp>
        <p:nvSpPr>
          <p:cNvPr id="12" name="Rectangle 11"/>
          <p:cNvSpPr/>
          <p:nvPr userDrawn="1"/>
        </p:nvSpPr>
        <p:spPr>
          <a:xfrm>
            <a:off x="3" y="0"/>
            <a:ext cx="12192000" cy="53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baseline="30000" dirty="0">
              <a:solidFill>
                <a:schemeClr val="bg1"/>
              </a:solidFill>
            </a:endParaRPr>
          </a:p>
        </p:txBody>
      </p:sp>
    </p:spTree>
    <p:extLst>
      <p:ext uri="{BB962C8B-B14F-4D97-AF65-F5344CB8AC3E}">
        <p14:creationId xmlns:p14="http://schemas.microsoft.com/office/powerpoint/2010/main" val="2452328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Slid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587" y="6192434"/>
            <a:ext cx="2185416" cy="467576"/>
          </a:xfrm>
          <a:prstGeom prst="rect">
            <a:avLst/>
          </a:prstGeom>
        </p:spPr>
      </p:pic>
      <p:sp>
        <p:nvSpPr>
          <p:cNvPr id="12" name="Rectangle 11"/>
          <p:cNvSpPr/>
          <p:nvPr userDrawn="1"/>
        </p:nvSpPr>
        <p:spPr>
          <a:xfrm>
            <a:off x="3" y="0"/>
            <a:ext cx="12192000" cy="53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baseline="30000" dirty="0">
              <a:solidFill>
                <a:schemeClr val="bg1"/>
              </a:solidFill>
            </a:endParaRPr>
          </a:p>
        </p:txBody>
      </p:sp>
      <p:grpSp>
        <p:nvGrpSpPr>
          <p:cNvPr id="4" name="Group 3">
            <a:extLst>
              <a:ext uri="{FF2B5EF4-FFF2-40B4-BE49-F238E27FC236}">
                <a16:creationId xmlns:a16="http://schemas.microsoft.com/office/drawing/2014/main" id="{AA66DDEE-FCBB-470E-ACDD-A4B756B73DE1}"/>
              </a:ext>
            </a:extLst>
          </p:cNvPr>
          <p:cNvGrpSpPr>
            <a:grpSpLocks noChangeAspect="1"/>
          </p:cNvGrpSpPr>
          <p:nvPr userDrawn="1"/>
        </p:nvGrpSpPr>
        <p:grpSpPr>
          <a:xfrm>
            <a:off x="378885" y="5444623"/>
            <a:ext cx="2185416" cy="586592"/>
            <a:chOff x="9563100" y="1673029"/>
            <a:chExt cx="1389888" cy="373063"/>
          </a:xfrm>
        </p:grpSpPr>
        <p:pic>
          <p:nvPicPr>
            <p:cNvPr id="5" name="Picture 4">
              <a:extLst>
                <a:ext uri="{FF2B5EF4-FFF2-40B4-BE49-F238E27FC236}">
                  <a16:creationId xmlns:a16="http://schemas.microsoft.com/office/drawing/2014/main" id="{D38623D1-48A2-42E1-BC07-E64B31A9D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6" name="Freeform 5">
              <a:extLst>
                <a:ext uri="{FF2B5EF4-FFF2-40B4-BE49-F238E27FC236}">
                  <a16:creationId xmlns:a16="http://schemas.microsoft.com/office/drawing/2014/main" id="{C20429B6-8B45-405F-A020-7AA503FF83EF}"/>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E76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336589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Slid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588" y="5832908"/>
            <a:ext cx="2687999" cy="575105"/>
          </a:xfrm>
          <a:prstGeom prst="rect">
            <a:avLst/>
          </a:prstGeom>
        </p:spPr>
      </p:pic>
    </p:spTree>
    <p:extLst>
      <p:ext uri="{BB962C8B-B14F-4D97-AF65-F5344CB8AC3E}">
        <p14:creationId xmlns:p14="http://schemas.microsoft.com/office/powerpoint/2010/main" val="3184732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875C-9333-437D-ABD3-3F936F240C5A}"/>
              </a:ext>
            </a:extLst>
          </p:cNvPr>
          <p:cNvSpPr>
            <a:spLocks noGrp="1"/>
          </p:cNvSpPr>
          <p:nvPr>
            <p:ph type="ctrTitle"/>
          </p:nvPr>
        </p:nvSpPr>
        <p:spPr>
          <a:xfrm>
            <a:off x="1524001" y="1848358"/>
            <a:ext cx="9144000" cy="1661608"/>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E8C8C296-C6DB-4032-BE39-7CBA31D6AED1}"/>
              </a:ext>
            </a:extLst>
          </p:cNvPr>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5" name="Footer Placeholder 4">
            <a:extLst>
              <a:ext uri="{FF2B5EF4-FFF2-40B4-BE49-F238E27FC236}">
                <a16:creationId xmlns:a16="http://schemas.microsoft.com/office/drawing/2014/main" id="{01799DC9-1A6A-49A5-9B3A-5580D1546B8D}"/>
              </a:ext>
            </a:extLst>
          </p:cNvPr>
          <p:cNvSpPr>
            <a:spLocks noGrp="1"/>
          </p:cNvSpPr>
          <p:nvPr>
            <p:ph type="ftr" sz="quarter" idx="11"/>
          </p:nvPr>
        </p:nvSpPr>
        <p:spPr/>
        <p:txBody>
          <a:bodyPr/>
          <a:lstStyle/>
          <a:p>
            <a:endParaRPr lang="es-ES_tradnl"/>
          </a:p>
        </p:txBody>
      </p:sp>
    </p:spTree>
    <p:extLst>
      <p:ext uri="{BB962C8B-B14F-4D97-AF65-F5344CB8AC3E}">
        <p14:creationId xmlns:p14="http://schemas.microsoft.com/office/powerpoint/2010/main" val="42061064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71" y="379436"/>
            <a:ext cx="11227859" cy="276935"/>
          </a:xfrm>
        </p:spPr>
        <p:txBody>
          <a:bodyPr/>
          <a:lstStyle>
            <a:lvl1pPr>
              <a:defRPr/>
            </a:lvl1pPr>
          </a:lstStyle>
          <a:p>
            <a:r>
              <a:rPr lang="en-GB" noProof="0" dirty="0"/>
              <a:t>Text slide – 1 column, 28 pts</a:t>
            </a:r>
          </a:p>
        </p:txBody>
      </p:sp>
      <p:sp>
        <p:nvSpPr>
          <p:cNvPr id="8" name="Content Placeholder 2"/>
          <p:cNvSpPr>
            <a:spLocks noGrp="1"/>
          </p:cNvSpPr>
          <p:nvPr>
            <p:ph idx="13" hasCustomPrompt="1"/>
          </p:nvPr>
        </p:nvSpPr>
        <p:spPr>
          <a:xfrm>
            <a:off x="478369" y="1264714"/>
            <a:ext cx="11226801" cy="4980517"/>
          </a:xfrm>
        </p:spPr>
        <p:txBody>
          <a:bodyPr/>
          <a:lstStyle>
            <a:lvl1pPr>
              <a:defRPr baseline="0"/>
            </a:lvl1pPr>
            <a:lvl2pPr>
              <a:defRPr baseline="0"/>
            </a:lvl2pPr>
            <a:lvl3pPr marL="403225" indent="-133350">
              <a:buFont typeface="Arial" charset="0"/>
              <a:buChar char="•"/>
              <a:tabLst/>
              <a:defRPr baseline="0"/>
            </a:lvl3pPr>
          </a:lstStyle>
          <a:p>
            <a:pPr lvl="0"/>
            <a:r>
              <a:rPr lang="en-GB" noProof="0" dirty="0"/>
              <a:t>Text 1st level, 20 pts</a:t>
            </a:r>
          </a:p>
          <a:p>
            <a:pPr lvl="1"/>
            <a:r>
              <a:rPr lang="en-GB" noProof="0" dirty="0"/>
              <a:t>Text 2nd level, 18 pts</a:t>
            </a:r>
          </a:p>
          <a:p>
            <a:pPr lvl="2"/>
            <a:r>
              <a:rPr lang="en-GB" noProof="0" dirty="0"/>
              <a:t>Text 3tf level, 16 pts</a:t>
            </a:r>
          </a:p>
        </p:txBody>
      </p:sp>
      <p:sp>
        <p:nvSpPr>
          <p:cNvPr id="31" name="Content Placeholder 2"/>
          <p:cNvSpPr>
            <a:spLocks noGrp="1"/>
          </p:cNvSpPr>
          <p:nvPr>
            <p:ph idx="17" hasCustomPrompt="1"/>
          </p:nvPr>
        </p:nvSpPr>
        <p:spPr>
          <a:xfrm>
            <a:off x="478371" y="799200"/>
            <a:ext cx="11226800" cy="465508"/>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GB" noProof="0" dirty="0"/>
              <a:t>Subtitle, 22 pts</a:t>
            </a:r>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6059" y="6310167"/>
            <a:ext cx="18923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8957739"/>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71" y="484839"/>
            <a:ext cx="11226800" cy="276999"/>
          </a:xfrm>
        </p:spPr>
        <p:txBody>
          <a:bodyPr/>
          <a:lstStyle>
            <a:lvl1pPr>
              <a:defRPr sz="2000"/>
            </a:lvl1pPr>
          </a:lstStyle>
          <a:p>
            <a:r>
              <a:rPr lang="fr-FR" dirty="0"/>
              <a:t>SLIDE TEXTE - 1 COLONNE, CORPS 20</a:t>
            </a:r>
            <a:endParaRPr lang="en-US" dirty="0"/>
          </a:p>
        </p:txBody>
      </p:sp>
    </p:spTree>
    <p:extLst>
      <p:ext uri="{BB962C8B-B14F-4D97-AF65-F5344CB8AC3E}">
        <p14:creationId xmlns:p14="http://schemas.microsoft.com/office/powerpoint/2010/main" val="3676600554"/>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ommaire">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732119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45"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484832"/>
            <a:ext cx="11226800" cy="276999"/>
          </a:xfrm>
        </p:spPr>
        <p:txBody>
          <a:bodyPr/>
          <a:lstStyle>
            <a:lvl1pPr>
              <a:defRPr sz="2000"/>
            </a:lvl1pPr>
          </a:lstStyle>
          <a:p>
            <a:r>
              <a:rPr lang="en-US" dirty="0"/>
              <a:t>Slide </a:t>
            </a:r>
            <a:r>
              <a:rPr lang="en-US" dirty="0" err="1"/>
              <a:t>texte</a:t>
            </a:r>
            <a:r>
              <a:rPr lang="en-US" dirty="0"/>
              <a:t> - 1 </a:t>
            </a:r>
            <a:r>
              <a:rPr lang="en-US" dirty="0" err="1"/>
              <a:t>colonne</a:t>
            </a:r>
            <a:r>
              <a:rPr lang="en-US" dirty="0"/>
              <a:t>, corps 20</a:t>
            </a:r>
          </a:p>
        </p:txBody>
      </p:sp>
      <p:sp>
        <p:nvSpPr>
          <p:cNvPr id="7" name="Content Placeholder 2">
            <a:extLst>
              <a:ext uri="{FF2B5EF4-FFF2-40B4-BE49-F238E27FC236}">
                <a16:creationId xmlns:a16="http://schemas.microsoft.com/office/drawing/2014/main" id="{5FD411EF-873E-4D78-818D-A44E1C1E1480}"/>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en-US" sz="1200" b="1" i="0" u="none" strike="noStrike" kern="1200" cap="none" spc="0" normalizeH="0" baseline="0" noProof="0" dirty="0" err="1">
                <a:ln>
                  <a:noFill/>
                </a:ln>
                <a:solidFill>
                  <a:srgbClr val="525CA3"/>
                </a:solidFill>
                <a:effectLst/>
                <a:uLnTx/>
                <a:uFillTx/>
                <a:latin typeface="+mn-lt"/>
                <a:ea typeface="+mn-ea"/>
                <a:cs typeface="+mn-cs"/>
              </a:rPr>
              <a:t>Texte</a:t>
            </a:r>
            <a:r>
              <a:rPr kumimoji="0" lang="en-US" sz="1200" b="1" i="0" u="none" strike="noStrike" kern="1200" cap="none" spc="0" normalizeH="0" baseline="0" noProof="0" dirty="0">
                <a:ln>
                  <a:noFill/>
                </a:ln>
                <a:solidFill>
                  <a:srgbClr val="525CA3"/>
                </a:solidFill>
                <a:effectLst/>
                <a:uLnTx/>
                <a:uFillTx/>
                <a:latin typeface="+mn-lt"/>
                <a:ea typeface="+mn-ea"/>
                <a:cs typeface="+mn-cs"/>
              </a:rPr>
              <a:t> 1er </a:t>
            </a:r>
            <a:r>
              <a:rPr kumimoji="0" lang="en-US" sz="1200" b="1" i="0" u="none" strike="noStrike" kern="1200" cap="none" spc="0" normalizeH="0" baseline="0" noProof="0" dirty="0" err="1">
                <a:ln>
                  <a:noFill/>
                </a:ln>
                <a:solidFill>
                  <a:srgbClr val="525CA3"/>
                </a:solidFill>
                <a:effectLst/>
                <a:uLnTx/>
                <a:uFillTx/>
                <a:latin typeface="+mn-lt"/>
                <a:ea typeface="+mn-ea"/>
                <a:cs typeface="+mn-cs"/>
              </a:rPr>
              <a:t>niveau</a:t>
            </a:r>
            <a:r>
              <a:rPr kumimoji="0" lang="en-US" sz="1200" b="1" i="0" u="none" strike="noStrike" kern="1200" cap="none" spc="0" normalizeH="0" baseline="0" noProof="0" dirty="0">
                <a:ln>
                  <a:noFill/>
                </a:ln>
                <a:solidFill>
                  <a:srgbClr val="525CA3"/>
                </a:solidFill>
                <a:effectLst/>
                <a:uLnTx/>
                <a:uFillTx/>
                <a:latin typeface="+mn-lt"/>
                <a:ea typeface="+mn-ea"/>
                <a:cs typeface="+mn-cs"/>
              </a:rPr>
              <a:t>,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2e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3e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p:txBody>
      </p:sp>
    </p:spTree>
    <p:extLst>
      <p:ext uri="{BB962C8B-B14F-4D97-AF65-F5344CB8AC3E}">
        <p14:creationId xmlns:p14="http://schemas.microsoft.com/office/powerpoint/2010/main" val="235099284"/>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ommaire">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ext uri="{D42A27DB-BD31-4B8C-83A1-F6EECF244321}">
                <p14:modId xmlns:p14="http://schemas.microsoft.com/office/powerpoint/2010/main" val="3196394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93" name="Diapositive think-cell" r:id="rId5" imgW="270" imgH="270" progId="TCLayout.ActiveDocument.1">
                  <p:embed/>
                </p:oleObj>
              </mc:Choice>
              <mc:Fallback>
                <p:oleObj name="Diapositive think-cell" r:id="rId5" imgW="270" imgH="270"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a:xfrm>
            <a:off x="478367" y="484832"/>
            <a:ext cx="11226800" cy="276999"/>
          </a:xfrm>
        </p:spPr>
        <p:txBody>
          <a:bodyPr/>
          <a:lstStyle>
            <a:lvl1pPr>
              <a:defRPr sz="2000"/>
            </a:lvl1pPr>
          </a:lstStyle>
          <a:p>
            <a:r>
              <a:rPr lang="en-US" dirty="0"/>
              <a:t>Slide </a:t>
            </a:r>
            <a:r>
              <a:rPr lang="en-US" dirty="0" err="1"/>
              <a:t>texte</a:t>
            </a:r>
            <a:r>
              <a:rPr lang="en-US" dirty="0"/>
              <a:t> - 1 </a:t>
            </a:r>
            <a:r>
              <a:rPr lang="en-US" dirty="0" err="1"/>
              <a:t>colonne</a:t>
            </a:r>
            <a:r>
              <a:rPr lang="en-US" dirty="0"/>
              <a:t>, corps 20</a:t>
            </a:r>
          </a:p>
        </p:txBody>
      </p:sp>
      <p:sp>
        <p:nvSpPr>
          <p:cNvPr id="8" name="Content Placeholder 2">
            <a:extLst>
              <a:ext uri="{FF2B5EF4-FFF2-40B4-BE49-F238E27FC236}">
                <a16:creationId xmlns:a16="http://schemas.microsoft.com/office/drawing/2014/main" id="{A35123EB-83F8-4DBF-B93E-2ECA8F15971F}"/>
              </a:ext>
            </a:extLst>
          </p:cNvPr>
          <p:cNvSpPr>
            <a:spLocks noGrp="1"/>
          </p:cNvSpPr>
          <p:nvPr>
            <p:ph idx="17" hasCustomPrompt="1"/>
          </p:nvPr>
        </p:nvSpPr>
        <p:spPr>
          <a:xfrm>
            <a:off x="478366" y="950401"/>
            <a:ext cx="11226801" cy="465508"/>
          </a:xfrm>
        </p:spPr>
        <p:txBody>
          <a:bodyPr/>
          <a:lstStyle>
            <a:lvl1pPr marL="0" indent="0">
              <a:buNone/>
              <a:defRPr sz="1600"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en-US" dirty="0"/>
              <a:t>Sous-</a:t>
            </a:r>
            <a:r>
              <a:rPr lang="en-US" dirty="0" err="1"/>
              <a:t>titre</a:t>
            </a:r>
            <a:r>
              <a:rPr lang="en-US" dirty="0"/>
              <a:t>, corps 16</a:t>
            </a:r>
          </a:p>
        </p:txBody>
      </p:sp>
      <p:sp>
        <p:nvSpPr>
          <p:cNvPr id="11" name="Content Placeholder 2">
            <a:extLst>
              <a:ext uri="{FF2B5EF4-FFF2-40B4-BE49-F238E27FC236}">
                <a16:creationId xmlns:a16="http://schemas.microsoft.com/office/drawing/2014/main" id="{C1652962-423E-4586-A976-CB3CFF218B17}"/>
              </a:ext>
            </a:extLst>
          </p:cNvPr>
          <p:cNvSpPr>
            <a:spLocks noGrp="1"/>
          </p:cNvSpPr>
          <p:nvPr>
            <p:ph idx="13" hasCustomPrompt="1"/>
          </p:nvPr>
        </p:nvSpPr>
        <p:spPr>
          <a:xfrm>
            <a:off x="486835" y="1415908"/>
            <a:ext cx="11226800" cy="4845192"/>
          </a:xfrm>
        </p:spPr>
        <p:txBody>
          <a:bodyPr/>
          <a:lstStyle>
            <a:lvl1pPr marL="186262" marR="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sz="1100" b="0" baseline="0">
                <a:solidFill>
                  <a:srgbClr val="000000"/>
                </a:solidFill>
              </a:defRPr>
            </a:lvl1pPr>
            <a:lvl2pPr marL="179913" marR="0" indent="0" algn="l" defTabSz="914377" rtl="0" eaLnBrk="1" fontAlgn="auto" latinLnBrk="0" hangingPunct="1">
              <a:lnSpc>
                <a:spcPct val="90000"/>
              </a:lnSpc>
              <a:spcBef>
                <a:spcPts val="500"/>
              </a:spcBef>
              <a:spcAft>
                <a:spcPts val="0"/>
              </a:spcAft>
              <a:buClr>
                <a:srgbClr val="BCBC1C"/>
              </a:buClr>
              <a:buSzTx/>
              <a:buFont typeface="Arial" charset="0"/>
              <a:buNone/>
              <a:tabLst/>
              <a:defRPr sz="1100"/>
            </a:lvl2pPr>
            <a:lvl3pPr marL="541853" marR="0"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lvl3pPr>
          </a:lstStyle>
          <a:p>
            <a:pPr marL="186262" marR="0" lvl="0" indent="-186262" algn="l" defTabSz="914377" rtl="0" eaLnBrk="1" fontAlgn="auto" latinLnBrk="0" hangingPunct="1">
              <a:lnSpc>
                <a:spcPct val="90000"/>
              </a:lnSpc>
              <a:spcBef>
                <a:spcPts val="2400"/>
              </a:spcBef>
              <a:spcAft>
                <a:spcPts val="0"/>
              </a:spcAft>
              <a:buClr>
                <a:srgbClr val="CAAE7A"/>
              </a:buClr>
              <a:buSzTx/>
              <a:buFont typeface="Arial" charset="0"/>
              <a:buChar char="•"/>
              <a:tabLst/>
              <a:defRPr/>
            </a:pPr>
            <a:r>
              <a:rPr kumimoji="0" lang="en-US" sz="1200" b="1" i="0" u="none" strike="noStrike" kern="1200" cap="none" spc="0" normalizeH="0" baseline="0" noProof="0" dirty="0" err="1">
                <a:ln>
                  <a:noFill/>
                </a:ln>
                <a:solidFill>
                  <a:srgbClr val="525CA3"/>
                </a:solidFill>
                <a:effectLst/>
                <a:uLnTx/>
                <a:uFillTx/>
                <a:latin typeface="+mn-lt"/>
                <a:ea typeface="+mn-ea"/>
                <a:cs typeface="+mn-cs"/>
              </a:rPr>
              <a:t>Texte</a:t>
            </a:r>
            <a:r>
              <a:rPr kumimoji="0" lang="en-US" sz="1200" b="1" i="0" u="none" strike="noStrike" kern="1200" cap="none" spc="0" normalizeH="0" baseline="0" noProof="0" dirty="0">
                <a:ln>
                  <a:noFill/>
                </a:ln>
                <a:solidFill>
                  <a:srgbClr val="525CA3"/>
                </a:solidFill>
                <a:effectLst/>
                <a:uLnTx/>
                <a:uFillTx/>
                <a:latin typeface="+mn-lt"/>
                <a:ea typeface="+mn-ea"/>
                <a:cs typeface="+mn-cs"/>
              </a:rPr>
              <a:t> 1er </a:t>
            </a:r>
            <a:r>
              <a:rPr kumimoji="0" lang="en-US" sz="1200" b="1" i="0" u="none" strike="noStrike" kern="1200" cap="none" spc="0" normalizeH="0" baseline="0" noProof="0" dirty="0" err="1">
                <a:ln>
                  <a:noFill/>
                </a:ln>
                <a:solidFill>
                  <a:srgbClr val="525CA3"/>
                </a:solidFill>
                <a:effectLst/>
                <a:uLnTx/>
                <a:uFillTx/>
                <a:latin typeface="+mn-lt"/>
                <a:ea typeface="+mn-ea"/>
                <a:cs typeface="+mn-cs"/>
              </a:rPr>
              <a:t>niveau</a:t>
            </a:r>
            <a:r>
              <a:rPr kumimoji="0" lang="en-US" sz="1200" b="1" i="0" u="none" strike="noStrike" kern="1200" cap="none" spc="0" normalizeH="0" baseline="0" noProof="0" dirty="0">
                <a:ln>
                  <a:noFill/>
                </a:ln>
                <a:solidFill>
                  <a:srgbClr val="525CA3"/>
                </a:solidFill>
                <a:effectLst/>
                <a:uLnTx/>
                <a:uFillTx/>
                <a:latin typeface="+mn-lt"/>
                <a:ea typeface="+mn-ea"/>
                <a:cs typeface="+mn-cs"/>
              </a:rPr>
              <a:t>, corps 12</a:t>
            </a:r>
          </a:p>
          <a:p>
            <a:pPr marL="361942" marR="0" lvl="1" indent="-182029"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2e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a:p>
            <a:pPr marL="541853" marR="0" lvl="2" indent="-179913" algn="l" defTabSz="914377" rtl="0" eaLnBrk="1" fontAlgn="auto" latinLnBrk="0" hangingPunct="1">
              <a:lnSpc>
                <a:spcPct val="90000"/>
              </a:lnSpc>
              <a:spcBef>
                <a:spcPts val="500"/>
              </a:spcBef>
              <a:spcAft>
                <a:spcPts val="0"/>
              </a:spcAft>
              <a:buClr>
                <a:srgbClr val="BCBC1C"/>
              </a:buClr>
              <a:buSzTx/>
              <a:buFont typeface="Arial" charset="0"/>
              <a:buChar char="•"/>
              <a:tabLst/>
              <a:defRPr/>
            </a:pPr>
            <a:r>
              <a:rPr kumimoji="0" lang="en-US" sz="1100" b="0" i="0" u="none" strike="noStrike" kern="1200" cap="none" spc="0" normalizeH="0" baseline="0" noProof="0" dirty="0" err="1">
                <a:ln>
                  <a:noFill/>
                </a:ln>
                <a:solidFill>
                  <a:srgbClr val="6B747B"/>
                </a:solidFill>
                <a:effectLst/>
                <a:uLnTx/>
                <a:uFillTx/>
                <a:latin typeface="+mn-lt"/>
                <a:ea typeface="+mn-ea"/>
                <a:cs typeface="+mn-cs"/>
              </a:rPr>
              <a:t>Texte</a:t>
            </a:r>
            <a:r>
              <a:rPr kumimoji="0" lang="en-US" sz="1100" b="0" i="0" u="none" strike="noStrike" kern="1200" cap="none" spc="0" normalizeH="0" baseline="0" noProof="0" dirty="0">
                <a:ln>
                  <a:noFill/>
                </a:ln>
                <a:solidFill>
                  <a:srgbClr val="6B747B"/>
                </a:solidFill>
                <a:effectLst/>
                <a:uLnTx/>
                <a:uFillTx/>
                <a:latin typeface="+mn-lt"/>
                <a:ea typeface="+mn-ea"/>
                <a:cs typeface="+mn-cs"/>
              </a:rPr>
              <a:t> 3e </a:t>
            </a:r>
            <a:r>
              <a:rPr kumimoji="0" lang="en-US" sz="1100" b="0" i="0" u="none" strike="noStrike" kern="1200" cap="none" spc="0" normalizeH="0" baseline="0" noProof="0" dirty="0" err="1">
                <a:ln>
                  <a:noFill/>
                </a:ln>
                <a:solidFill>
                  <a:srgbClr val="6B747B"/>
                </a:solidFill>
                <a:effectLst/>
                <a:uLnTx/>
                <a:uFillTx/>
                <a:latin typeface="+mn-lt"/>
                <a:ea typeface="+mn-ea"/>
                <a:cs typeface="+mn-cs"/>
              </a:rPr>
              <a:t>niveau</a:t>
            </a:r>
            <a:r>
              <a:rPr kumimoji="0" lang="en-US" sz="1100" b="0" i="0" u="none" strike="noStrike" kern="1200" cap="none" spc="0" normalizeH="0" baseline="0" noProof="0" dirty="0">
                <a:ln>
                  <a:noFill/>
                </a:ln>
                <a:solidFill>
                  <a:srgbClr val="6B747B"/>
                </a:solidFill>
                <a:effectLst/>
                <a:uLnTx/>
                <a:uFillTx/>
                <a:latin typeface="+mn-lt"/>
                <a:ea typeface="+mn-ea"/>
                <a:cs typeface="+mn-cs"/>
              </a:rPr>
              <a:t>, corps 11</a:t>
            </a:r>
          </a:p>
        </p:txBody>
      </p:sp>
    </p:spTree>
    <p:extLst>
      <p:ext uri="{BB962C8B-B14F-4D97-AF65-F5344CB8AC3E}">
        <p14:creationId xmlns:p14="http://schemas.microsoft.com/office/powerpoint/2010/main" val="3946105495"/>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lide de fin">
    <p:spTree>
      <p:nvGrpSpPr>
        <p:cNvPr id="1" name=""/>
        <p:cNvGrpSpPr/>
        <p:nvPr/>
      </p:nvGrpSpPr>
      <p:grpSpPr>
        <a:xfrm>
          <a:off x="0" y="0"/>
          <a:ext cx="0" cy="0"/>
          <a:chOff x="0" y="0"/>
          <a:chExt cx="0" cy="0"/>
        </a:xfrm>
      </p:grpSpPr>
      <p:graphicFrame>
        <p:nvGraphicFramePr>
          <p:cNvPr id="2" name="Objet 1" hidden="1"/>
          <p:cNvGraphicFramePr>
            <a:graphicFrameLocks noChangeAspect="1"/>
          </p:cNvGraphicFramePr>
          <p:nvPr userDrawn="1">
            <p:custDataLst>
              <p:tags r:id="rId2"/>
            </p:custDataLst>
            <p:extLst>
              <p:ext uri="{D42A27DB-BD31-4B8C-83A1-F6EECF244321}">
                <p14:modId xmlns:p14="http://schemas.microsoft.com/office/powerpoint/2010/main" val="336896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41" name="Diapositive think-cell" r:id="rId4" imgW="270" imgH="270" progId="TCLayout.ActiveDocument.1">
                  <p:embed/>
                </p:oleObj>
              </mc:Choice>
              <mc:Fallback>
                <p:oleObj name="Diapositive think-cell" r:id="rId4" imgW="270" imgH="270" progId="TCLayout.ActiveDocument.1">
                  <p:embed/>
                  <p:pic>
                    <p:nvPicPr>
                      <p:cNvPr id="2" name="Objet 1"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Image 10"/>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91585" y="5832906"/>
            <a:ext cx="2687999" cy="575105"/>
          </a:xfrm>
          <a:prstGeom prst="rect">
            <a:avLst/>
          </a:prstGeom>
        </p:spPr>
      </p:pic>
      <p:sp>
        <p:nvSpPr>
          <p:cNvPr id="12" name="Rectangle 11"/>
          <p:cNvSpPr/>
          <p:nvPr userDrawn="1"/>
        </p:nvSpPr>
        <p:spPr>
          <a:xfrm>
            <a:off x="0" y="0"/>
            <a:ext cx="12192000" cy="53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baseline="30000" dirty="0">
              <a:solidFill>
                <a:schemeClr val="bg1"/>
              </a:solidFill>
            </a:endParaRPr>
          </a:p>
        </p:txBody>
      </p:sp>
      <p:sp>
        <p:nvSpPr>
          <p:cNvPr id="8" name="Title 1"/>
          <p:cNvSpPr>
            <a:spLocks noGrp="1"/>
          </p:cNvSpPr>
          <p:nvPr>
            <p:ph type="ctrTitle" hasCustomPrompt="1"/>
          </p:nvPr>
        </p:nvSpPr>
        <p:spPr>
          <a:xfrm>
            <a:off x="0" y="1997536"/>
            <a:ext cx="12192000" cy="1366528"/>
          </a:xfrm>
        </p:spPr>
        <p:txBody>
          <a:bodyPr anchor="b"/>
          <a:lstStyle>
            <a:lvl1pPr algn="ctr">
              <a:defRPr sz="9866" cap="all" baseline="0">
                <a:solidFill>
                  <a:schemeClr val="bg1"/>
                </a:solidFill>
              </a:defRPr>
            </a:lvl1pPr>
          </a:lstStyle>
          <a:p>
            <a:r>
              <a:rPr lang="en-US" dirty="0"/>
              <a:t>merci</a:t>
            </a:r>
          </a:p>
        </p:txBody>
      </p:sp>
    </p:spTree>
    <p:extLst>
      <p:ext uri="{BB962C8B-B14F-4D97-AF65-F5344CB8AC3E}">
        <p14:creationId xmlns:p14="http://schemas.microsoft.com/office/powerpoint/2010/main" val="4196337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lide de fin">
    <p:spTree>
      <p:nvGrpSpPr>
        <p:cNvPr id="1" name=""/>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336CB83F-0F79-48FA-9BA9-31EFEEF567BB}"/>
              </a:ext>
            </a:extLst>
          </p:cNvPr>
          <p:cNvGraphicFramePr>
            <a:graphicFrameLocks noChangeAspect="1"/>
          </p:cNvGraphicFramePr>
          <p:nvPr userDrawn="1">
            <p:custDataLst>
              <p:tags r:id="rId2"/>
            </p:custDataLst>
            <p:extLst>
              <p:ext uri="{D42A27DB-BD31-4B8C-83A1-F6EECF244321}">
                <p14:modId xmlns:p14="http://schemas.microsoft.com/office/powerpoint/2010/main" val="23390066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6" name="Diapositive think-cell" r:id="rId4" imgW="270" imgH="270" progId="TCLayout.ActiveDocument.1">
                  <p:embed/>
                </p:oleObj>
              </mc:Choice>
              <mc:Fallback>
                <p:oleObj name="Diapositive think-cell" r:id="rId4" imgW="270" imgH="27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Image 10"/>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91585" y="5832906"/>
            <a:ext cx="2687999" cy="575105"/>
          </a:xfrm>
          <a:prstGeom prst="rect">
            <a:avLst/>
          </a:prstGeom>
        </p:spPr>
      </p:pic>
      <p:sp>
        <p:nvSpPr>
          <p:cNvPr id="12" name="Rectangle 11"/>
          <p:cNvSpPr/>
          <p:nvPr userDrawn="1"/>
        </p:nvSpPr>
        <p:spPr>
          <a:xfrm>
            <a:off x="0" y="0"/>
            <a:ext cx="12192000" cy="53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2400" baseline="30000" dirty="0">
              <a:solidFill>
                <a:schemeClr val="bg1"/>
              </a:solidFill>
            </a:endParaRPr>
          </a:p>
        </p:txBody>
      </p:sp>
    </p:spTree>
    <p:extLst>
      <p:ext uri="{BB962C8B-B14F-4D97-AF65-F5344CB8AC3E}">
        <p14:creationId xmlns:p14="http://schemas.microsoft.com/office/powerpoint/2010/main" val="2444261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Slid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585" y="5832906"/>
            <a:ext cx="2687999" cy="575105"/>
          </a:xfrm>
          <a:prstGeom prst="rect">
            <a:avLst/>
          </a:prstGeom>
        </p:spPr>
      </p:pic>
    </p:spTree>
    <p:extLst>
      <p:ext uri="{BB962C8B-B14F-4D97-AF65-F5344CB8AC3E}">
        <p14:creationId xmlns:p14="http://schemas.microsoft.com/office/powerpoint/2010/main" val="4070726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tags" Target="../tags/tag34.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ags" Target="../tags/tag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2.jpe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1.emf"/><Relationship Id="rId10" Type="http://schemas.openxmlformats.org/officeDocument/2006/relationships/slideLayout" Target="../slideLayouts/slideLayout27.xml"/><Relationship Id="rId19" Type="http://schemas.openxmlformats.org/officeDocument/2006/relationships/vmlDrawing" Target="../drawings/vmlDrawing17.v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oleObject" Target="../embeddings/oleObject17.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image" Target="../media/image6.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2.jpeg"/><Relationship Id="rId2" Type="http://schemas.openxmlformats.org/officeDocument/2006/relationships/slideLayout" Target="../slideLayouts/slideLayout36.xml"/><Relationship Id="rId16"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0"/>
            </p:custDataLst>
            <p:extLst>
              <p:ext uri="{D42A27DB-BD31-4B8C-83A1-F6EECF244321}">
                <p14:modId xmlns:p14="http://schemas.microsoft.com/office/powerpoint/2010/main" val="2191366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79" name="Diapositive think-cell" r:id="rId22" imgW="270" imgH="270" progId="TCLayout.ActiveDocument.1">
                  <p:embed/>
                </p:oleObj>
              </mc:Choice>
              <mc:Fallback>
                <p:oleObj name="Diapositive think-cell" r:id="rId22" imgW="270" imgH="270" progId="TCLayout.ActiveDocument.1">
                  <p:embed/>
                  <p:pic>
                    <p:nvPicPr>
                      <p:cNvPr id="5" name="Objet 4" hidden="1"/>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478366" y="485059"/>
            <a:ext cx="11226801" cy="276999"/>
          </a:xfrm>
          <a:prstGeom prst="rect">
            <a:avLst/>
          </a:prstGeom>
        </p:spPr>
        <p:txBody>
          <a:bodyPr vert="horz" wrap="square" lIns="0" tIns="0" rIns="0" bIns="0" rtlCol="0" anchor="ctr">
            <a:spAutoFit/>
          </a:bodyPr>
          <a:lstStyle/>
          <a:p>
            <a:r>
              <a:rPr lang="en-US" dirty="0"/>
              <a:t>Slide </a:t>
            </a:r>
            <a:r>
              <a:rPr lang="en-US" dirty="0" err="1"/>
              <a:t>texte</a:t>
            </a:r>
            <a:r>
              <a:rPr lang="en-US" dirty="0"/>
              <a:t> - 1 </a:t>
            </a:r>
            <a:r>
              <a:rPr lang="en-US" dirty="0" err="1"/>
              <a:t>colonne</a:t>
            </a:r>
            <a:r>
              <a:rPr lang="en-US" dirty="0"/>
              <a:t>, corps 20</a:t>
            </a:r>
          </a:p>
        </p:txBody>
      </p:sp>
      <p:sp>
        <p:nvSpPr>
          <p:cNvPr id="3" name="Text Placeholder 2"/>
          <p:cNvSpPr>
            <a:spLocks noGrp="1"/>
          </p:cNvSpPr>
          <p:nvPr>
            <p:ph type="body" idx="1"/>
          </p:nvPr>
        </p:nvSpPr>
        <p:spPr>
          <a:xfrm>
            <a:off x="478367" y="1782508"/>
            <a:ext cx="11226800" cy="4478592"/>
          </a:xfrm>
          <a:prstGeom prst="rect">
            <a:avLst/>
          </a:prstGeom>
        </p:spPr>
        <p:txBody>
          <a:bodyPr vert="horz" lIns="0" tIns="0" rIns="0" bIns="0" rtlCol="0">
            <a:noAutofit/>
          </a:bodyPr>
          <a:lstStyle/>
          <a:p>
            <a:pPr lvl="0"/>
            <a:r>
              <a:rPr lang="en-US" dirty="0" err="1"/>
              <a:t>Texte</a:t>
            </a:r>
            <a:r>
              <a:rPr lang="en-US" dirty="0"/>
              <a:t> 1er </a:t>
            </a:r>
            <a:r>
              <a:rPr lang="en-US" dirty="0" err="1"/>
              <a:t>niveau</a:t>
            </a:r>
            <a:r>
              <a:rPr lang="en-US" dirty="0"/>
              <a:t>, corps 12</a:t>
            </a:r>
          </a:p>
          <a:p>
            <a:pPr lvl="1"/>
            <a:r>
              <a:rPr lang="en-US" dirty="0" err="1"/>
              <a:t>Texte</a:t>
            </a:r>
            <a:r>
              <a:rPr lang="en-US" dirty="0"/>
              <a:t> 2e </a:t>
            </a:r>
            <a:r>
              <a:rPr lang="en-US" dirty="0" err="1"/>
              <a:t>niveau</a:t>
            </a:r>
            <a:r>
              <a:rPr lang="en-US" dirty="0"/>
              <a:t>, corps 11</a:t>
            </a:r>
          </a:p>
          <a:p>
            <a:pPr lvl="2"/>
            <a:r>
              <a:rPr lang="en-US" dirty="0" err="1"/>
              <a:t>Texte</a:t>
            </a:r>
            <a:r>
              <a:rPr lang="en-US" dirty="0"/>
              <a:t> 3e </a:t>
            </a:r>
            <a:r>
              <a:rPr lang="en-US" dirty="0" err="1"/>
              <a:t>niveau</a:t>
            </a:r>
            <a:r>
              <a:rPr lang="en-US" dirty="0"/>
              <a:t>, corps 11</a:t>
            </a:r>
          </a:p>
        </p:txBody>
      </p:sp>
      <p:cxnSp>
        <p:nvCxnSpPr>
          <p:cNvPr id="8" name="Connecteur droit 7"/>
          <p:cNvCxnSpPr/>
          <p:nvPr userDrawn="1"/>
        </p:nvCxnSpPr>
        <p:spPr>
          <a:xfrm>
            <a:off x="478367" y="919976"/>
            <a:ext cx="11226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2" descr="http://aff-indus.sanofi-aventis.com/uDocuments/industrial_network/0_Strategy/logos/2013_AI_Supply_Chain.jpg"/>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519728" y="6275253"/>
            <a:ext cx="3137869" cy="40746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A2978BCF-DE3D-41C5-A7BB-5D3BC5C5F56A}"/>
              </a:ext>
            </a:extLst>
          </p:cNvPr>
          <p:cNvSpPr>
            <a:spLocks noGrp="1"/>
          </p:cNvSpPr>
          <p:nvPr>
            <p:ph type="sldNum" sz="quarter" idx="4"/>
          </p:nvPr>
        </p:nvSpPr>
        <p:spPr>
          <a:xfrm>
            <a:off x="11767458" y="6497237"/>
            <a:ext cx="304799" cy="206375"/>
          </a:xfrm>
          <a:prstGeom prst="rect">
            <a:avLst/>
          </a:prstGeom>
        </p:spPr>
        <p:txBody>
          <a:bodyPr vert="horz" lIns="0" tIns="0" rIns="0" bIns="0" rtlCol="0" anchor="b" anchorCtr="0"/>
          <a:lstStyle>
            <a:lvl1pPr algn="r">
              <a:lnSpc>
                <a:spcPts val="1100"/>
              </a:lnSpc>
              <a:defRPr sz="700">
                <a:solidFill>
                  <a:schemeClr val="bg1">
                    <a:lumMod val="65000"/>
                  </a:schemeClr>
                </a:solidFill>
                <a:latin typeface="+mn-lt"/>
              </a:defRPr>
            </a:lvl1pPr>
          </a:lstStyle>
          <a:p>
            <a:fld id="{FF177F97-0A7B-4032-9285-2F884E512DCA}" type="slidenum">
              <a:rPr lang="en-US" smtClean="0"/>
              <a:pPr/>
              <a:t>‹N°›</a:t>
            </a:fld>
            <a:endParaRPr lang="en-US" dirty="0"/>
          </a:p>
        </p:txBody>
      </p:sp>
    </p:spTree>
    <p:extLst>
      <p:ext uri="{BB962C8B-B14F-4D97-AF65-F5344CB8AC3E}">
        <p14:creationId xmlns:p14="http://schemas.microsoft.com/office/powerpoint/2010/main" val="136657384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 id="2147483669" r:id="rId6"/>
    <p:sldLayoutId id="2147483671" r:id="rId7"/>
    <p:sldLayoutId id="2147483672" r:id="rId8"/>
    <p:sldLayoutId id="2147483674" r:id="rId9"/>
    <p:sldLayoutId id="2147483675" r:id="rId10"/>
    <p:sldLayoutId id="2147483676" r:id="rId11"/>
    <p:sldLayoutId id="2147483677" r:id="rId12"/>
    <p:sldLayoutId id="2147483678" r:id="rId13"/>
    <p:sldLayoutId id="2147483680" r:id="rId14"/>
    <p:sldLayoutId id="2147483681" r:id="rId15"/>
    <p:sldLayoutId id="2147483682" r:id="rId16"/>
    <p:sldLayoutId id="2147483701" r:id="rId17"/>
  </p:sldLayoutIdLst>
  <p:hf hdr="0" ftr="0" dt="0"/>
  <p:txStyles>
    <p:titleStyle>
      <a:lvl1pPr algn="l" defTabSz="914377" rtl="0" eaLnBrk="1" latinLnBrk="0" hangingPunct="1">
        <a:lnSpc>
          <a:spcPct val="90000"/>
        </a:lnSpc>
        <a:spcBef>
          <a:spcPct val="0"/>
        </a:spcBef>
        <a:buNone/>
        <a:defRPr sz="2000" kern="1200" baseline="0">
          <a:solidFill>
            <a:schemeClr val="tx2"/>
          </a:solidFill>
          <a:latin typeface="+mj-lt"/>
          <a:ea typeface="+mj-ea"/>
          <a:cs typeface="+mj-cs"/>
        </a:defRPr>
      </a:lvl1pPr>
    </p:titleStyle>
    <p:bodyStyle>
      <a:lvl1pPr marL="186262" indent="-186262" algn="l" defTabSz="914377" rtl="0" eaLnBrk="1" latinLnBrk="0" hangingPunct="1">
        <a:lnSpc>
          <a:spcPct val="90000"/>
        </a:lnSpc>
        <a:spcBef>
          <a:spcPts val="2400"/>
        </a:spcBef>
        <a:buClr>
          <a:schemeClr val="accent1"/>
        </a:buClr>
        <a:buFont typeface="Arial" charset="0"/>
        <a:buChar char="•"/>
        <a:tabLst/>
        <a:defRPr sz="1200" b="1" strike="noStrike" kern="1200" baseline="0">
          <a:solidFill>
            <a:schemeClr val="tx2"/>
          </a:solidFill>
          <a:latin typeface="+mn-lt"/>
          <a:ea typeface="+mn-ea"/>
          <a:cs typeface="+mn-cs"/>
        </a:defRPr>
      </a:lvl1pPr>
      <a:lvl2pPr marL="361942" indent="-182029"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2pPr>
      <a:lvl3pPr marL="541853" indent="-179913"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6">
          <p15:clr>
            <a:srgbClr val="F26B43"/>
          </p15:clr>
        </p15:guide>
        <p15:guide id="2" pos="226">
          <p15:clr>
            <a:srgbClr val="F26B43"/>
          </p15:clr>
        </p15:guide>
        <p15:guide id="3" orient="horz" pos="622">
          <p15:clr>
            <a:srgbClr val="F26B43"/>
          </p15:clr>
        </p15:guide>
        <p15:guide id="5" pos="5530">
          <p15:clr>
            <a:srgbClr val="F26B43"/>
          </p15:clr>
        </p15:guide>
        <p15:guide id="6" pos="2880">
          <p15:clr>
            <a:srgbClr val="F26B43"/>
          </p15:clr>
        </p15:guide>
        <p15:guide id="7" orient="horz" pos="860">
          <p15:clr>
            <a:srgbClr val="F26B43"/>
          </p15:clr>
        </p15:guide>
        <p15:guide id="8" orient="horz" pos="781">
          <p15:clr>
            <a:srgbClr val="F26B43"/>
          </p15:clr>
        </p15:guide>
        <p15:guide id="9" orient="horz" pos="295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0"/>
            </p:custDataLst>
            <p:extLst>
              <p:ext uri="{D42A27DB-BD31-4B8C-83A1-F6EECF244321}">
                <p14:modId xmlns:p14="http://schemas.microsoft.com/office/powerpoint/2010/main" val="4146475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00" name="Diapositive think-cell" r:id="rId22" imgW="270" imgH="270" progId="TCLayout.ActiveDocument.1">
                  <p:embed/>
                </p:oleObj>
              </mc:Choice>
              <mc:Fallback>
                <p:oleObj name="Diapositive think-cell" r:id="rId22" imgW="270" imgH="270" progId="TCLayout.ActiveDocument.1">
                  <p:embed/>
                  <p:pic>
                    <p:nvPicPr>
                      <p:cNvPr id="5" name="Objet 4" hidden="1"/>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000" b="0"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478366" y="485059"/>
            <a:ext cx="11226801" cy="276999"/>
          </a:xfrm>
          <a:prstGeom prst="rect">
            <a:avLst/>
          </a:prstGeom>
        </p:spPr>
        <p:txBody>
          <a:bodyPr vert="horz" wrap="square" lIns="0" tIns="0" rIns="0" bIns="0" rtlCol="0" anchor="ctr">
            <a:spAutoFit/>
          </a:bodyPr>
          <a:lstStyle/>
          <a:p>
            <a:r>
              <a:rPr lang="en-US" dirty="0"/>
              <a:t>Slide </a:t>
            </a:r>
            <a:r>
              <a:rPr lang="en-US" dirty="0" err="1"/>
              <a:t>texte</a:t>
            </a:r>
            <a:r>
              <a:rPr lang="en-US" dirty="0"/>
              <a:t> - 1 </a:t>
            </a:r>
            <a:r>
              <a:rPr lang="en-US" dirty="0" err="1"/>
              <a:t>colonne</a:t>
            </a:r>
            <a:r>
              <a:rPr lang="en-US" dirty="0"/>
              <a:t>, corps 20</a:t>
            </a:r>
          </a:p>
        </p:txBody>
      </p:sp>
      <p:sp>
        <p:nvSpPr>
          <p:cNvPr id="3" name="Text Placeholder 2"/>
          <p:cNvSpPr>
            <a:spLocks noGrp="1"/>
          </p:cNvSpPr>
          <p:nvPr>
            <p:ph type="body" idx="1"/>
          </p:nvPr>
        </p:nvSpPr>
        <p:spPr>
          <a:xfrm>
            <a:off x="478367" y="1782508"/>
            <a:ext cx="11226800" cy="4478592"/>
          </a:xfrm>
          <a:prstGeom prst="rect">
            <a:avLst/>
          </a:prstGeom>
        </p:spPr>
        <p:txBody>
          <a:bodyPr vert="horz" lIns="0" tIns="0" rIns="0" bIns="0" rtlCol="0">
            <a:noAutofit/>
          </a:bodyPr>
          <a:lstStyle/>
          <a:p>
            <a:pPr lvl="0"/>
            <a:r>
              <a:rPr lang="en-US" dirty="0" err="1"/>
              <a:t>Texte</a:t>
            </a:r>
            <a:r>
              <a:rPr lang="en-US" dirty="0"/>
              <a:t> 1er </a:t>
            </a:r>
            <a:r>
              <a:rPr lang="en-US" dirty="0" err="1"/>
              <a:t>niveau</a:t>
            </a:r>
            <a:r>
              <a:rPr lang="en-US" dirty="0"/>
              <a:t>, corps 12</a:t>
            </a:r>
          </a:p>
          <a:p>
            <a:pPr lvl="1"/>
            <a:r>
              <a:rPr lang="en-US" dirty="0" err="1"/>
              <a:t>Texte</a:t>
            </a:r>
            <a:r>
              <a:rPr lang="en-US" dirty="0"/>
              <a:t> 2e </a:t>
            </a:r>
            <a:r>
              <a:rPr lang="en-US" dirty="0" err="1"/>
              <a:t>niveau</a:t>
            </a:r>
            <a:r>
              <a:rPr lang="en-US" dirty="0"/>
              <a:t>, corps 11</a:t>
            </a:r>
          </a:p>
          <a:p>
            <a:pPr lvl="2"/>
            <a:r>
              <a:rPr lang="en-US" dirty="0" err="1"/>
              <a:t>Texte</a:t>
            </a:r>
            <a:r>
              <a:rPr lang="en-US" dirty="0"/>
              <a:t> 3e </a:t>
            </a:r>
            <a:r>
              <a:rPr lang="en-US" dirty="0" err="1"/>
              <a:t>niveau</a:t>
            </a:r>
            <a:r>
              <a:rPr lang="en-US" dirty="0"/>
              <a:t>, corps 11</a:t>
            </a:r>
          </a:p>
        </p:txBody>
      </p:sp>
      <p:cxnSp>
        <p:nvCxnSpPr>
          <p:cNvPr id="8" name="Connecteur droit 7"/>
          <p:cNvCxnSpPr/>
          <p:nvPr userDrawn="1"/>
        </p:nvCxnSpPr>
        <p:spPr>
          <a:xfrm>
            <a:off x="478367" y="919976"/>
            <a:ext cx="11226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2" descr="http://aff-indus.sanofi-aventis.com/uDocuments/industrial_network/0_Strategy/logos/2013_AI_Supply_Chain.jpg"/>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519728" y="6275253"/>
            <a:ext cx="3137869" cy="40746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A2978BCF-DE3D-41C5-A7BB-5D3BC5C5F56A}"/>
              </a:ext>
            </a:extLst>
          </p:cNvPr>
          <p:cNvSpPr>
            <a:spLocks noGrp="1"/>
          </p:cNvSpPr>
          <p:nvPr>
            <p:ph type="sldNum" sz="quarter" idx="4"/>
          </p:nvPr>
        </p:nvSpPr>
        <p:spPr>
          <a:xfrm>
            <a:off x="11767458" y="6497237"/>
            <a:ext cx="304799" cy="206375"/>
          </a:xfrm>
          <a:prstGeom prst="rect">
            <a:avLst/>
          </a:prstGeom>
        </p:spPr>
        <p:txBody>
          <a:bodyPr vert="horz" lIns="0" tIns="0" rIns="0" bIns="0" rtlCol="0" anchor="b" anchorCtr="0"/>
          <a:lstStyle>
            <a:lvl1pPr algn="r">
              <a:lnSpc>
                <a:spcPts val="1100"/>
              </a:lnSpc>
              <a:defRPr sz="700">
                <a:solidFill>
                  <a:schemeClr val="bg1">
                    <a:lumMod val="65000"/>
                  </a:schemeClr>
                </a:solidFill>
                <a:latin typeface="+mn-lt"/>
              </a:defRPr>
            </a:lvl1pPr>
          </a:lstStyle>
          <a:p>
            <a:fld id="{FF177F97-0A7B-4032-9285-2F884E512DCA}" type="slidenum">
              <a:rPr lang="en-US" smtClean="0"/>
              <a:pPr/>
              <a:t>‹N°›</a:t>
            </a:fld>
            <a:endParaRPr lang="en-US" dirty="0"/>
          </a:p>
        </p:txBody>
      </p:sp>
    </p:spTree>
    <p:extLst>
      <p:ext uri="{BB962C8B-B14F-4D97-AF65-F5344CB8AC3E}">
        <p14:creationId xmlns:p14="http://schemas.microsoft.com/office/powerpoint/2010/main" val="135062281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hdr="0" ftr="0" dt="0"/>
  <p:txStyles>
    <p:titleStyle>
      <a:lvl1pPr algn="l" defTabSz="914377" rtl="0" eaLnBrk="1" latinLnBrk="0" hangingPunct="1">
        <a:lnSpc>
          <a:spcPct val="90000"/>
        </a:lnSpc>
        <a:spcBef>
          <a:spcPct val="0"/>
        </a:spcBef>
        <a:buNone/>
        <a:defRPr sz="2000" kern="1200" baseline="0">
          <a:solidFill>
            <a:schemeClr val="tx2"/>
          </a:solidFill>
          <a:latin typeface="+mj-lt"/>
          <a:ea typeface="+mj-ea"/>
          <a:cs typeface="+mj-cs"/>
        </a:defRPr>
      </a:lvl1pPr>
    </p:titleStyle>
    <p:bodyStyle>
      <a:lvl1pPr marL="186262" indent="-186262" algn="l" defTabSz="914377" rtl="0" eaLnBrk="1" latinLnBrk="0" hangingPunct="1">
        <a:lnSpc>
          <a:spcPct val="90000"/>
        </a:lnSpc>
        <a:spcBef>
          <a:spcPts val="2400"/>
        </a:spcBef>
        <a:buClr>
          <a:schemeClr val="accent1"/>
        </a:buClr>
        <a:buFont typeface="Arial" charset="0"/>
        <a:buChar char="•"/>
        <a:tabLst/>
        <a:defRPr sz="1200" b="1" strike="noStrike" kern="1200" baseline="0">
          <a:solidFill>
            <a:schemeClr val="tx2"/>
          </a:solidFill>
          <a:latin typeface="+mn-lt"/>
          <a:ea typeface="+mn-ea"/>
          <a:cs typeface="+mn-cs"/>
        </a:defRPr>
      </a:lvl1pPr>
      <a:lvl2pPr marL="361942" indent="-182029"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2pPr>
      <a:lvl3pPr marL="541853" indent="-179913"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6">
          <p15:clr>
            <a:srgbClr val="F26B43"/>
          </p15:clr>
        </p15:guide>
        <p15:guide id="2" pos="226">
          <p15:clr>
            <a:srgbClr val="F26B43"/>
          </p15:clr>
        </p15:guide>
        <p15:guide id="3" orient="horz" pos="622">
          <p15:clr>
            <a:srgbClr val="F26B43"/>
          </p15:clr>
        </p15:guide>
        <p15:guide id="5" pos="5530">
          <p15:clr>
            <a:srgbClr val="F26B43"/>
          </p15:clr>
        </p15:guide>
        <p15:guide id="6" pos="2880">
          <p15:clr>
            <a:srgbClr val="F26B43"/>
          </p15:clr>
        </p15:guide>
        <p15:guide id="7" orient="horz" pos="860">
          <p15:clr>
            <a:srgbClr val="F26B43"/>
          </p15:clr>
        </p15:guide>
        <p15:guide id="8" orient="horz" pos="781">
          <p15:clr>
            <a:srgbClr val="F26B43"/>
          </p15:clr>
        </p15:guide>
        <p15:guide id="9" orient="horz" pos="295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7" y="485063"/>
            <a:ext cx="11226801" cy="276999"/>
          </a:xfrm>
          <a:prstGeom prst="rect">
            <a:avLst/>
          </a:prstGeom>
        </p:spPr>
        <p:txBody>
          <a:bodyPr vert="horz" wrap="square" lIns="0" tIns="0" rIns="0" bIns="0" rtlCol="0" anchor="ctr">
            <a:spAutoFit/>
          </a:bodyPr>
          <a:lstStyle/>
          <a:p>
            <a:r>
              <a:rPr lang="fr-FR" dirty="0"/>
              <a:t>Slide texte - 1 colonne, corps 20</a:t>
            </a:r>
            <a:endParaRPr lang="en-US" dirty="0"/>
          </a:p>
        </p:txBody>
      </p:sp>
      <p:sp>
        <p:nvSpPr>
          <p:cNvPr id="3" name="Text Placeholder 2"/>
          <p:cNvSpPr>
            <a:spLocks noGrp="1"/>
          </p:cNvSpPr>
          <p:nvPr>
            <p:ph type="body" idx="1"/>
          </p:nvPr>
        </p:nvSpPr>
        <p:spPr>
          <a:xfrm>
            <a:off x="478371" y="1782511"/>
            <a:ext cx="11226800" cy="4478592"/>
          </a:xfrm>
          <a:prstGeom prst="rect">
            <a:avLst/>
          </a:prstGeom>
        </p:spPr>
        <p:txBody>
          <a:bodyPr vert="horz" lIns="0" tIns="0" rIns="0" bIns="0" rtlCol="0">
            <a:noAutofit/>
          </a:bodyPr>
          <a:lstStyle/>
          <a:p>
            <a:pPr lvl="0"/>
            <a:r>
              <a:rPr lang="fr-FR" dirty="0"/>
              <a:t>Texte 1er niveau, corps 12</a:t>
            </a:r>
          </a:p>
          <a:p>
            <a:pPr lvl="1"/>
            <a:r>
              <a:rPr lang="fr-FR" dirty="0"/>
              <a:t>Texte 2e niveau, corps 11</a:t>
            </a:r>
          </a:p>
          <a:p>
            <a:pPr lvl="2"/>
            <a:r>
              <a:rPr lang="fr-FR" dirty="0"/>
              <a:t>Texte 3e niveau, corps 11</a:t>
            </a:r>
          </a:p>
        </p:txBody>
      </p:sp>
      <p:cxnSp>
        <p:nvCxnSpPr>
          <p:cNvPr id="8" name="Connecteur droit 7"/>
          <p:cNvCxnSpPr/>
          <p:nvPr userDrawn="1"/>
        </p:nvCxnSpPr>
        <p:spPr>
          <a:xfrm>
            <a:off x="478371" y="919976"/>
            <a:ext cx="11226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2" descr="http://aff-indus.sanofi-aventis.com/uDocuments/industrial_network/0_Strategy/logos/2013_AI_Supply_Chain.jp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19731" y="6275258"/>
            <a:ext cx="3137869" cy="40746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A2978BCF-DE3D-41C5-A7BB-5D3BC5C5F56A}"/>
              </a:ext>
            </a:extLst>
          </p:cNvPr>
          <p:cNvSpPr>
            <a:spLocks noGrp="1"/>
          </p:cNvSpPr>
          <p:nvPr>
            <p:ph type="sldNum" sz="quarter" idx="4"/>
          </p:nvPr>
        </p:nvSpPr>
        <p:spPr>
          <a:xfrm>
            <a:off x="11767462" y="6497242"/>
            <a:ext cx="304799" cy="206375"/>
          </a:xfrm>
          <a:prstGeom prst="rect">
            <a:avLst/>
          </a:prstGeom>
        </p:spPr>
        <p:txBody>
          <a:bodyPr vert="horz" lIns="0" tIns="0" rIns="0" bIns="0" rtlCol="0" anchor="b" anchorCtr="0"/>
          <a:lstStyle>
            <a:lvl1pPr algn="r">
              <a:lnSpc>
                <a:spcPts val="1100"/>
              </a:lnSpc>
              <a:defRPr sz="700">
                <a:solidFill>
                  <a:schemeClr val="bg1">
                    <a:lumMod val="65000"/>
                  </a:schemeClr>
                </a:solidFill>
                <a:latin typeface="+mn-lt"/>
              </a:defRPr>
            </a:lvl1pPr>
          </a:lstStyle>
          <a:p>
            <a:fld id="{FF177F97-0A7B-4032-9285-2F884E512DCA}" type="slidenum">
              <a:rPr lang="es-ES" smtClean="0"/>
              <a:pPr/>
              <a:t>‹N°›</a:t>
            </a:fld>
            <a:endParaRPr lang="es-ES" dirty="0"/>
          </a:p>
        </p:txBody>
      </p:sp>
      <p:pic>
        <p:nvPicPr>
          <p:cNvPr id="5" name="Picture 4">
            <a:extLst>
              <a:ext uri="{FF2B5EF4-FFF2-40B4-BE49-F238E27FC236}">
                <a16:creationId xmlns:a16="http://schemas.microsoft.com/office/drawing/2014/main" id="{7E5F6C12-416A-45E4-9810-9CE4A45863F7}"/>
              </a:ext>
            </a:extLst>
          </p:cNvPr>
          <p:cNvPicPr>
            <a:picLocks noChangeAspect="1"/>
          </p:cNvPicPr>
          <p:nvPr userDrawn="1"/>
        </p:nvPicPr>
        <p:blipFill>
          <a:blip r:embed="rId18"/>
          <a:stretch>
            <a:fillRect/>
          </a:stretch>
        </p:blipFill>
        <p:spPr>
          <a:xfrm>
            <a:off x="10519113" y="6321597"/>
            <a:ext cx="1060796" cy="426757"/>
          </a:xfrm>
          <a:prstGeom prst="rect">
            <a:avLst/>
          </a:prstGeom>
        </p:spPr>
      </p:pic>
    </p:spTree>
    <p:extLst>
      <p:ext uri="{BB962C8B-B14F-4D97-AF65-F5344CB8AC3E}">
        <p14:creationId xmlns:p14="http://schemas.microsoft.com/office/powerpoint/2010/main" val="15901081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hf hdr="0" ftr="0" dt="0"/>
  <p:txStyles>
    <p:titleStyle>
      <a:lvl1pPr algn="l" defTabSz="914377" rtl="0" eaLnBrk="1" latinLnBrk="0" hangingPunct="1">
        <a:lnSpc>
          <a:spcPct val="90000"/>
        </a:lnSpc>
        <a:spcBef>
          <a:spcPct val="0"/>
        </a:spcBef>
        <a:buNone/>
        <a:defRPr sz="2000" kern="1200" baseline="0">
          <a:solidFill>
            <a:schemeClr val="tx2"/>
          </a:solidFill>
          <a:latin typeface="+mj-lt"/>
          <a:ea typeface="+mj-ea"/>
          <a:cs typeface="+mj-cs"/>
        </a:defRPr>
      </a:lvl1pPr>
    </p:titleStyle>
    <p:bodyStyle>
      <a:lvl1pPr marL="186262" indent="-186262" algn="l" defTabSz="914377" rtl="0" eaLnBrk="1" latinLnBrk="0" hangingPunct="1">
        <a:lnSpc>
          <a:spcPct val="90000"/>
        </a:lnSpc>
        <a:spcBef>
          <a:spcPts val="2400"/>
        </a:spcBef>
        <a:buClr>
          <a:schemeClr val="accent1"/>
        </a:buClr>
        <a:buFont typeface="Arial" charset="0"/>
        <a:buChar char="•"/>
        <a:tabLst/>
        <a:defRPr sz="1200" b="1" strike="noStrike" kern="1200" baseline="0">
          <a:solidFill>
            <a:schemeClr val="tx2"/>
          </a:solidFill>
          <a:latin typeface="+mn-lt"/>
          <a:ea typeface="+mn-ea"/>
          <a:cs typeface="+mn-cs"/>
        </a:defRPr>
      </a:lvl1pPr>
      <a:lvl2pPr marL="361942" indent="-182029"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2pPr>
      <a:lvl3pPr marL="541853" indent="-179913"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6">
          <p15:clr>
            <a:srgbClr val="F26B43"/>
          </p15:clr>
        </p15:guide>
        <p15:guide id="2" pos="226">
          <p15:clr>
            <a:srgbClr val="F26B43"/>
          </p15:clr>
        </p15:guide>
        <p15:guide id="3" orient="horz" pos="622">
          <p15:clr>
            <a:srgbClr val="F26B43"/>
          </p15:clr>
        </p15:guide>
        <p15:guide id="5" pos="5530">
          <p15:clr>
            <a:srgbClr val="F26B43"/>
          </p15:clr>
        </p15:guide>
        <p15:guide id="6" pos="2880">
          <p15:clr>
            <a:srgbClr val="F26B43"/>
          </p15:clr>
        </p15:guide>
        <p15:guide id="7" orient="horz" pos="860">
          <p15:clr>
            <a:srgbClr val="F26B43"/>
          </p15:clr>
        </p15:guide>
        <p15:guide id="8" orient="horz" pos="781">
          <p15:clr>
            <a:srgbClr val="F26B43"/>
          </p15:clr>
        </p15:guide>
        <p15:guide id="9" orient="horz" pos="295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6.xml"/><Relationship Id="rId7" Type="http://schemas.openxmlformats.org/officeDocument/2006/relationships/image" Target="../media/image1.emf"/><Relationship Id="rId2" Type="http://schemas.openxmlformats.org/officeDocument/2006/relationships/tags" Target="../tags/tag65.xml"/><Relationship Id="rId1" Type="http://schemas.openxmlformats.org/officeDocument/2006/relationships/vmlDrawing" Target="../drawings/vmlDrawing34.vml"/><Relationship Id="rId6" Type="http://schemas.openxmlformats.org/officeDocument/2006/relationships/oleObject" Target="../embeddings/oleObject34.bin"/><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7.png"/><Relationship Id="rId26" Type="http://schemas.openxmlformats.org/officeDocument/2006/relationships/image" Target="../media/image21.png"/><Relationship Id="rId3" Type="http://schemas.openxmlformats.org/officeDocument/2006/relationships/tags" Target="../tags/tag81.xml"/><Relationship Id="rId21" Type="http://schemas.openxmlformats.org/officeDocument/2006/relationships/image" Target="../media/image40.png"/><Relationship Id="rId7" Type="http://schemas.openxmlformats.org/officeDocument/2006/relationships/image" Target="../media/image1.emf"/><Relationship Id="rId12" Type="http://schemas.openxmlformats.org/officeDocument/2006/relationships/image" Target="../media/image33.jpeg"/><Relationship Id="rId17" Type="http://schemas.microsoft.com/office/2007/relationships/hdphoto" Target="../media/hdphoto1.wdp"/><Relationship Id="rId25" Type="http://schemas.microsoft.com/office/2007/relationships/hdphoto" Target="../media/hdphoto3.wdp"/><Relationship Id="rId2" Type="http://schemas.openxmlformats.org/officeDocument/2006/relationships/tags" Target="../tags/tag80.xml"/><Relationship Id="rId16" Type="http://schemas.openxmlformats.org/officeDocument/2006/relationships/image" Target="../media/image36.png"/><Relationship Id="rId20" Type="http://schemas.openxmlformats.org/officeDocument/2006/relationships/image" Target="../media/image39.png"/><Relationship Id="rId1" Type="http://schemas.openxmlformats.org/officeDocument/2006/relationships/vmlDrawing" Target="../drawings/vmlDrawing42.vml"/><Relationship Id="rId6" Type="http://schemas.openxmlformats.org/officeDocument/2006/relationships/oleObject" Target="../embeddings/oleObject42.bin"/><Relationship Id="rId11" Type="http://schemas.openxmlformats.org/officeDocument/2006/relationships/image" Target="../media/image32.jpeg"/><Relationship Id="rId24" Type="http://schemas.openxmlformats.org/officeDocument/2006/relationships/image" Target="../media/image42.png"/><Relationship Id="rId5" Type="http://schemas.openxmlformats.org/officeDocument/2006/relationships/notesSlide" Target="../notesSlides/notesSlide9.xml"/><Relationship Id="rId15" Type="http://schemas.openxmlformats.org/officeDocument/2006/relationships/image" Target="../media/image23.png"/><Relationship Id="rId23" Type="http://schemas.openxmlformats.org/officeDocument/2006/relationships/image" Target="../media/image41.png"/><Relationship Id="rId10" Type="http://schemas.openxmlformats.org/officeDocument/2006/relationships/image" Target="../media/image31.png"/><Relationship Id="rId19" Type="http://schemas.openxmlformats.org/officeDocument/2006/relationships/image" Target="../media/image38.png"/><Relationship Id="rId4" Type="http://schemas.openxmlformats.org/officeDocument/2006/relationships/slideLayout" Target="../slideLayouts/slideLayout5.xml"/><Relationship Id="rId9" Type="http://schemas.openxmlformats.org/officeDocument/2006/relationships/image" Target="../media/image30.png"/><Relationship Id="rId14" Type="http://schemas.openxmlformats.org/officeDocument/2006/relationships/image" Target="../media/image35.png"/><Relationship Id="rId22"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1.emf"/><Relationship Id="rId2" Type="http://schemas.openxmlformats.org/officeDocument/2006/relationships/tags" Target="../tags/tag82.xml"/><Relationship Id="rId1" Type="http://schemas.openxmlformats.org/officeDocument/2006/relationships/vmlDrawing" Target="../drawings/vmlDrawing43.vml"/><Relationship Id="rId6" Type="http://schemas.openxmlformats.org/officeDocument/2006/relationships/oleObject" Target="../embeddings/oleObject43.bin"/><Relationship Id="rId5" Type="http://schemas.openxmlformats.org/officeDocument/2006/relationships/notesSlide" Target="../notesSlides/notesSlide10.xml"/><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4.xml"/><Relationship Id="rId1" Type="http://schemas.openxmlformats.org/officeDocument/2006/relationships/vmlDrawing" Target="../drawings/vmlDrawing44.vml"/><Relationship Id="rId6" Type="http://schemas.openxmlformats.org/officeDocument/2006/relationships/image" Target="../media/image1.emf"/><Relationship Id="rId5" Type="http://schemas.openxmlformats.org/officeDocument/2006/relationships/oleObject" Target="../embeddings/oleObject44.bin"/><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emf"/><Relationship Id="rId18" Type="http://schemas.openxmlformats.org/officeDocument/2006/relationships/image" Target="../media/image58.emf"/><Relationship Id="rId3" Type="http://schemas.openxmlformats.org/officeDocument/2006/relationships/image" Target="../media/image44.emf"/><Relationship Id="rId21" Type="http://schemas.openxmlformats.org/officeDocument/2006/relationships/image" Target="../media/image61.svg"/><Relationship Id="rId7" Type="http://schemas.openxmlformats.org/officeDocument/2006/relationships/image" Target="../media/image47.emf"/><Relationship Id="rId12" Type="http://schemas.openxmlformats.org/officeDocument/2006/relationships/image" Target="../media/image52.emf"/><Relationship Id="rId17" Type="http://schemas.openxmlformats.org/officeDocument/2006/relationships/image" Target="../media/image57.emf"/><Relationship Id="rId25" Type="http://schemas.openxmlformats.org/officeDocument/2006/relationships/image" Target="../media/image65.emf"/><Relationship Id="rId2" Type="http://schemas.openxmlformats.org/officeDocument/2006/relationships/image" Target="../media/image43.emf"/><Relationship Id="rId16" Type="http://schemas.openxmlformats.org/officeDocument/2006/relationships/image" Target="../media/image56.emf"/><Relationship Id="rId20"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14.emf"/><Relationship Id="rId11" Type="http://schemas.openxmlformats.org/officeDocument/2006/relationships/image" Target="../media/image51.emf"/><Relationship Id="rId24" Type="http://schemas.openxmlformats.org/officeDocument/2006/relationships/image" Target="../media/image64.emf"/><Relationship Id="rId5" Type="http://schemas.openxmlformats.org/officeDocument/2006/relationships/image" Target="../media/image46.emf"/><Relationship Id="rId15" Type="http://schemas.openxmlformats.org/officeDocument/2006/relationships/image" Target="../media/image55.emf"/><Relationship Id="rId23" Type="http://schemas.openxmlformats.org/officeDocument/2006/relationships/image" Target="../media/image63.emf"/><Relationship Id="rId10" Type="http://schemas.openxmlformats.org/officeDocument/2006/relationships/image" Target="../media/image50.emf"/><Relationship Id="rId19" Type="http://schemas.openxmlformats.org/officeDocument/2006/relationships/image" Target="../media/image59.emf"/><Relationship Id="rId4" Type="http://schemas.openxmlformats.org/officeDocument/2006/relationships/image" Target="../media/image45.emf"/><Relationship Id="rId9" Type="http://schemas.openxmlformats.org/officeDocument/2006/relationships/image" Target="../media/image49.emf"/><Relationship Id="rId14" Type="http://schemas.openxmlformats.org/officeDocument/2006/relationships/image" Target="../media/image54.emf"/><Relationship Id="rId22" Type="http://schemas.openxmlformats.org/officeDocument/2006/relationships/image" Target="../media/image62.emf"/></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86.xml"/><Relationship Id="rId7" Type="http://schemas.openxmlformats.org/officeDocument/2006/relationships/image" Target="../media/image1.emf"/><Relationship Id="rId2" Type="http://schemas.openxmlformats.org/officeDocument/2006/relationships/tags" Target="../tags/tag85.xml"/><Relationship Id="rId1" Type="http://schemas.openxmlformats.org/officeDocument/2006/relationships/vmlDrawing" Target="../drawings/vmlDrawing45.vml"/><Relationship Id="rId6" Type="http://schemas.openxmlformats.org/officeDocument/2006/relationships/oleObject" Target="../embeddings/oleObject45.bin"/><Relationship Id="rId5" Type="http://schemas.openxmlformats.org/officeDocument/2006/relationships/notesSlide" Target="../notesSlides/notesSlide12.xml"/><Relationship Id="rId10" Type="http://schemas.openxmlformats.org/officeDocument/2006/relationships/image" Target="../media/image68.png"/><Relationship Id="rId4" Type="http://schemas.openxmlformats.org/officeDocument/2006/relationships/slideLayout" Target="../slideLayouts/slideLayout5.xml"/><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88.xml"/><Relationship Id="rId7" Type="http://schemas.openxmlformats.org/officeDocument/2006/relationships/image" Target="../media/image1.emf"/><Relationship Id="rId2" Type="http://schemas.openxmlformats.org/officeDocument/2006/relationships/tags" Target="../tags/tag87.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notesSlide" Target="../notesSlides/notesSlide13.xml"/><Relationship Id="rId4" Type="http://schemas.openxmlformats.org/officeDocument/2006/relationships/slideLayout" Target="../slideLayouts/slideLayout5.xml"/><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90.xml"/><Relationship Id="rId7" Type="http://schemas.openxmlformats.org/officeDocument/2006/relationships/image" Target="../media/image1.emf"/><Relationship Id="rId2" Type="http://schemas.openxmlformats.org/officeDocument/2006/relationships/tags" Target="../tags/tag89.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notesSlide" Target="../notesSlides/notesSlide14.xml"/><Relationship Id="rId4" Type="http://schemas.openxmlformats.org/officeDocument/2006/relationships/slideLayout" Target="../slideLayouts/slideLayout14.xml"/><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5.png"/><Relationship Id="rId1" Type="http://schemas.openxmlformats.org/officeDocument/2006/relationships/slideLayout" Target="../slideLayouts/slideLayout37.xml"/><Relationship Id="rId4" Type="http://schemas.openxmlformats.org/officeDocument/2006/relationships/image" Target="../media/image74.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7.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9.xml"/><Relationship Id="rId7" Type="http://schemas.openxmlformats.org/officeDocument/2006/relationships/image" Target="../media/image1.emf"/><Relationship Id="rId2" Type="http://schemas.openxmlformats.org/officeDocument/2006/relationships/tags" Target="../tags/tag68.xml"/><Relationship Id="rId1" Type="http://schemas.openxmlformats.org/officeDocument/2006/relationships/vmlDrawing" Target="../drawings/vmlDrawing36.vml"/><Relationship Id="rId6" Type="http://schemas.openxmlformats.org/officeDocument/2006/relationships/oleObject" Target="../embeddings/oleObject36.bin"/><Relationship Id="rId5" Type="http://schemas.openxmlformats.org/officeDocument/2006/relationships/notesSlide" Target="../notesSlides/notesSlide3.xml"/><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37.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71.xml"/><Relationship Id="rId7" Type="http://schemas.openxmlformats.org/officeDocument/2006/relationships/image" Target="../media/image1.emf"/><Relationship Id="rId2" Type="http://schemas.openxmlformats.org/officeDocument/2006/relationships/tags" Target="../tags/tag70.xml"/><Relationship Id="rId1" Type="http://schemas.openxmlformats.org/officeDocument/2006/relationships/vmlDrawing" Target="../drawings/vmlDrawing37.vml"/><Relationship Id="rId6" Type="http://schemas.openxmlformats.org/officeDocument/2006/relationships/oleObject" Target="../embeddings/oleObject37.bin"/><Relationship Id="rId5" Type="http://schemas.openxmlformats.org/officeDocument/2006/relationships/notesSlide" Target="../notesSlides/notesSlide4.xml"/><Relationship Id="rId4"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73.xml"/><Relationship Id="rId7" Type="http://schemas.openxmlformats.org/officeDocument/2006/relationships/image" Target="../media/image1.emf"/><Relationship Id="rId2" Type="http://schemas.openxmlformats.org/officeDocument/2006/relationships/tags" Target="../tags/tag72.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5.xml"/><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21.png"/><Relationship Id="rId3" Type="http://schemas.openxmlformats.org/officeDocument/2006/relationships/tags" Target="../tags/tag75.xml"/><Relationship Id="rId7" Type="http://schemas.openxmlformats.org/officeDocument/2006/relationships/image" Target="../media/image1.emf"/><Relationship Id="rId12" Type="http://schemas.microsoft.com/office/2007/relationships/diagramDrawing" Target="../diagrams/drawing1.xml"/><Relationship Id="rId2" Type="http://schemas.openxmlformats.org/officeDocument/2006/relationships/tags" Target="../tags/tag74.xml"/><Relationship Id="rId1" Type="http://schemas.openxmlformats.org/officeDocument/2006/relationships/vmlDrawing" Target="../drawings/vmlDrawing39.vml"/><Relationship Id="rId6" Type="http://schemas.openxmlformats.org/officeDocument/2006/relationships/oleObject" Target="../embeddings/oleObject39.bin"/><Relationship Id="rId11" Type="http://schemas.openxmlformats.org/officeDocument/2006/relationships/diagramColors" Target="../diagrams/colors1.xml"/><Relationship Id="rId5" Type="http://schemas.openxmlformats.org/officeDocument/2006/relationships/notesSlide" Target="../notesSlides/notesSlide6.xml"/><Relationship Id="rId10" Type="http://schemas.openxmlformats.org/officeDocument/2006/relationships/diagramQuickStyle" Target="../diagrams/quickStyle1.xml"/><Relationship Id="rId4" Type="http://schemas.openxmlformats.org/officeDocument/2006/relationships/slideLayout" Target="../slideLayouts/slideLayout22.xml"/><Relationship Id="rId9"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7.xml"/><Relationship Id="rId7" Type="http://schemas.openxmlformats.org/officeDocument/2006/relationships/image" Target="../media/image1.emf"/><Relationship Id="rId2" Type="http://schemas.openxmlformats.org/officeDocument/2006/relationships/tags" Target="../tags/tag76.xml"/><Relationship Id="rId1" Type="http://schemas.openxmlformats.org/officeDocument/2006/relationships/vmlDrawing" Target="../drawings/vmlDrawing40.vml"/><Relationship Id="rId6" Type="http://schemas.openxmlformats.org/officeDocument/2006/relationships/oleObject" Target="../embeddings/oleObject40.bin"/><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2.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9.xml"/><Relationship Id="rId7" Type="http://schemas.openxmlformats.org/officeDocument/2006/relationships/image" Target="../media/image1.emf"/><Relationship Id="rId12" Type="http://schemas.openxmlformats.org/officeDocument/2006/relationships/image" Target="../media/image28.png"/><Relationship Id="rId2" Type="http://schemas.openxmlformats.org/officeDocument/2006/relationships/tags" Target="../tags/tag78.xml"/><Relationship Id="rId1" Type="http://schemas.openxmlformats.org/officeDocument/2006/relationships/vmlDrawing" Target="../drawings/vmlDrawing41.vml"/><Relationship Id="rId6" Type="http://schemas.openxmlformats.org/officeDocument/2006/relationships/oleObject" Target="../embeddings/oleObject41.bin"/><Relationship Id="rId11" Type="http://schemas.openxmlformats.org/officeDocument/2006/relationships/image" Target="../media/image27.png"/><Relationship Id="rId5" Type="http://schemas.openxmlformats.org/officeDocument/2006/relationships/notesSlide" Target="../notesSlides/notesSlide8.xml"/><Relationship Id="rId10" Type="http://schemas.openxmlformats.org/officeDocument/2006/relationships/image" Target="../media/image26.png"/><Relationship Id="rId4" Type="http://schemas.openxmlformats.org/officeDocument/2006/relationships/slideLayout" Target="../slideLayouts/slideLayout31.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D50633E6-F8E3-4611-821A-880CD1EC3F6E}"/>
              </a:ext>
            </a:extLst>
          </p:cNvPr>
          <p:cNvGraphicFramePr>
            <a:graphicFrameLocks noChangeAspect="1"/>
          </p:cNvGraphicFramePr>
          <p:nvPr>
            <p:custDataLst>
              <p:tags r:id="rId2"/>
            </p:custDataLst>
            <p:extLst>
              <p:ext uri="{D42A27DB-BD31-4B8C-83A1-F6EECF244321}">
                <p14:modId xmlns:p14="http://schemas.microsoft.com/office/powerpoint/2010/main" val="88753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2" name="Diapositive think-cell" r:id="rId6" imgW="270" imgH="270" progId="TCLayout.ActiveDocument.1">
                  <p:embed/>
                </p:oleObj>
              </mc:Choice>
              <mc:Fallback>
                <p:oleObj name="Diapositiv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070D22F-F814-4CEC-BC2F-AE08C282A663}"/>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3200" b="1" dirty="0">
              <a:latin typeface="Arial" panose="020B0604020202020204" pitchFamily="34" charset="0"/>
              <a:ea typeface="+mj-ea"/>
              <a:cs typeface="+mj-cs"/>
              <a:sym typeface="Arial" panose="020B0604020202020204" pitchFamily="34" charset="0"/>
            </a:endParaRPr>
          </a:p>
        </p:txBody>
      </p:sp>
      <p:sp>
        <p:nvSpPr>
          <p:cNvPr id="6" name="Text Placeholder 5">
            <a:extLst>
              <a:ext uri="{FF2B5EF4-FFF2-40B4-BE49-F238E27FC236}">
                <a16:creationId xmlns:a16="http://schemas.microsoft.com/office/drawing/2014/main" id="{FB133484-8D26-43E5-B68A-DE9EB70AB13E}"/>
              </a:ext>
            </a:extLst>
          </p:cNvPr>
          <p:cNvSpPr>
            <a:spLocks noGrp="1"/>
          </p:cNvSpPr>
          <p:nvPr>
            <p:ph type="body" sz="quarter" idx="11"/>
          </p:nvPr>
        </p:nvSpPr>
        <p:spPr>
          <a:xfrm>
            <a:off x="3563988" y="6012104"/>
            <a:ext cx="8258683" cy="387798"/>
          </a:xfrm>
        </p:spPr>
        <p:txBody>
          <a:bodyPr/>
          <a:lstStyle/>
          <a:p>
            <a:r>
              <a:rPr lang="en-US" sz="2800"/>
              <a:t>Global SC Analytics CoE - SCCORE</a:t>
            </a:r>
            <a:endParaRPr lang="en-US" sz="2800" dirty="0"/>
          </a:p>
        </p:txBody>
      </p:sp>
      <p:sp>
        <p:nvSpPr>
          <p:cNvPr id="4" name="Title 3">
            <a:extLst>
              <a:ext uri="{FF2B5EF4-FFF2-40B4-BE49-F238E27FC236}">
                <a16:creationId xmlns:a16="http://schemas.microsoft.com/office/drawing/2014/main" id="{711A2AD7-3764-40E5-AFF2-915349FE88AB}"/>
              </a:ext>
            </a:extLst>
          </p:cNvPr>
          <p:cNvSpPr>
            <a:spLocks noGrp="1"/>
          </p:cNvSpPr>
          <p:nvPr>
            <p:ph type="ctrTitle"/>
          </p:nvPr>
        </p:nvSpPr>
        <p:spPr>
          <a:xfrm>
            <a:off x="4558938" y="5506386"/>
            <a:ext cx="7263733" cy="443198"/>
          </a:xfrm>
        </p:spPr>
        <p:txBody>
          <a:bodyPr/>
          <a:lstStyle/>
          <a:p>
            <a:r>
              <a:rPr lang="en-US" sz="3200" b="1"/>
              <a:t>Digitalization of Supply Chain </a:t>
            </a:r>
            <a:endParaRPr lang="en-US" sz="3200" b="1" dirty="0"/>
          </a:p>
        </p:txBody>
      </p:sp>
      <p:pic>
        <p:nvPicPr>
          <p:cNvPr id="4198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8" y="0"/>
            <a:ext cx="12178912" cy="524996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408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 8" hidden="1">
            <a:extLst>
              <a:ext uri="{FF2B5EF4-FFF2-40B4-BE49-F238E27FC236}">
                <a16:creationId xmlns:a16="http://schemas.microsoft.com/office/drawing/2014/main" id="{278E24D2-2B95-4DE8-B106-C975A6F2EED0}"/>
              </a:ext>
            </a:extLst>
          </p:cNvPr>
          <p:cNvGraphicFramePr>
            <a:graphicFrameLocks noChangeAspect="1"/>
          </p:cNvGraphicFramePr>
          <p:nvPr>
            <p:custDataLst>
              <p:tags r:id="rId2"/>
            </p:custDataLst>
            <p:extLst>
              <p:ext uri="{D42A27DB-BD31-4B8C-83A1-F6EECF244321}">
                <p14:modId xmlns:p14="http://schemas.microsoft.com/office/powerpoint/2010/main" val="13937098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73" name="Diapositive think-cell" r:id="rId6" imgW="270" imgH="270" progId="TCLayout.ActiveDocument.1">
                  <p:embed/>
                </p:oleObj>
              </mc:Choice>
              <mc:Fallback>
                <p:oleObj name="Diapositiv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469A2D5-5D94-46B1-BCCE-0FE8288E2D8F}"/>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a:latin typeface="Arial" panose="020B0604020202020204" pitchFamily="34" charset="0"/>
              <a:ea typeface="+mj-ea"/>
              <a:cs typeface="+mj-cs"/>
              <a:sym typeface="Arial" panose="020B0604020202020204" pitchFamily="34" charset="0"/>
            </a:endParaRPr>
          </a:p>
        </p:txBody>
      </p:sp>
      <p:pic>
        <p:nvPicPr>
          <p:cNvPr id="89" name="Picture 88">
            <a:extLst>
              <a:ext uri="{FF2B5EF4-FFF2-40B4-BE49-F238E27FC236}">
                <a16:creationId xmlns:a16="http://schemas.microsoft.com/office/drawing/2014/main" id="{01F4732E-F377-42FA-B7B2-CE4212B92FF4}"/>
              </a:ext>
            </a:extLst>
          </p:cNvPr>
          <p:cNvPicPr>
            <a:picLocks noChangeAspect="1"/>
          </p:cNvPicPr>
          <p:nvPr/>
        </p:nvPicPr>
        <p:blipFill>
          <a:blip r:embed="rId8"/>
          <a:stretch>
            <a:fillRect/>
          </a:stretch>
        </p:blipFill>
        <p:spPr>
          <a:xfrm>
            <a:off x="5137918" y="5893547"/>
            <a:ext cx="419013" cy="461625"/>
          </a:xfrm>
          <a:prstGeom prst="rect">
            <a:avLst/>
          </a:prstGeom>
        </p:spPr>
      </p:pic>
      <p:sp>
        <p:nvSpPr>
          <p:cNvPr id="35" name="Arrow: Right 34">
            <a:extLst>
              <a:ext uri="{FF2B5EF4-FFF2-40B4-BE49-F238E27FC236}">
                <a16:creationId xmlns:a16="http://schemas.microsoft.com/office/drawing/2014/main" id="{D563C102-5D75-4E06-9BD2-8C41D7DC57B3}"/>
              </a:ext>
            </a:extLst>
          </p:cNvPr>
          <p:cNvSpPr/>
          <p:nvPr/>
        </p:nvSpPr>
        <p:spPr>
          <a:xfrm>
            <a:off x="1449658" y="5806800"/>
            <a:ext cx="8584711" cy="128671"/>
          </a:xfrm>
          <a:prstGeom prst="rightArrow">
            <a:avLst/>
          </a:prstGeom>
          <a:gradFill>
            <a:gsLst>
              <a:gs pos="0">
                <a:srgbClr val="525CA3"/>
              </a:gs>
              <a:gs pos="52000">
                <a:srgbClr val="747CB7"/>
              </a:gs>
              <a:gs pos="100000">
                <a:schemeClr val="tx2">
                  <a:lumMod val="20000"/>
                  <a:lumOff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E1006C-6F93-4C60-9AC3-912C4E2E393A}"/>
              </a:ext>
            </a:extLst>
          </p:cNvPr>
          <p:cNvSpPr>
            <a:spLocks noGrp="1"/>
          </p:cNvSpPr>
          <p:nvPr>
            <p:ph type="title"/>
          </p:nvPr>
        </p:nvSpPr>
        <p:spPr>
          <a:xfrm>
            <a:off x="478367" y="457132"/>
            <a:ext cx="11226800" cy="332399"/>
          </a:xfrm>
        </p:spPr>
        <p:txBody>
          <a:bodyPr/>
          <a:lstStyle/>
          <a:p>
            <a:r>
              <a:rPr lang="en-US" sz="2400" b="1"/>
              <a:t>Key Applications on Statistical Forecasting/ Advanced Analytics</a:t>
            </a:r>
            <a:endParaRPr lang="en-US" sz="2400" b="1" dirty="0"/>
          </a:p>
        </p:txBody>
      </p:sp>
      <p:sp>
        <p:nvSpPr>
          <p:cNvPr id="13" name="Rectangle 12">
            <a:extLst>
              <a:ext uri="{FF2B5EF4-FFF2-40B4-BE49-F238E27FC236}">
                <a16:creationId xmlns:a16="http://schemas.microsoft.com/office/drawing/2014/main" id="{C000DC5B-0995-4F88-8410-4D020423F0E1}"/>
              </a:ext>
            </a:extLst>
          </p:cNvPr>
          <p:cNvSpPr/>
          <p:nvPr/>
        </p:nvSpPr>
        <p:spPr>
          <a:xfrm>
            <a:off x="1894462" y="1001896"/>
            <a:ext cx="2468880" cy="504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lvl="0" algn="ctr">
              <a:defRPr/>
            </a:pPr>
            <a:r>
              <a:rPr kumimoji="0" lang="en-US" sz="2400" b="1" i="0" u="none" strike="noStrike" kern="1200" cap="all" spc="0" normalizeH="0" baseline="0" noProof="0" dirty="0">
                <a:ln>
                  <a:noFill/>
                </a:ln>
                <a:solidFill>
                  <a:srgbClr val="4C63AF"/>
                </a:solidFill>
                <a:effectLst/>
                <a:uLnTx/>
                <a:uFillTx/>
                <a:latin typeface="Arial Black" panose="020B0A04020102020204" pitchFamily="34" charset="0"/>
                <a:ea typeface="+mn-ea"/>
                <a:cs typeface="Arial" panose="020B0604020202020204" pitchFamily="34" charset="0"/>
              </a:rPr>
              <a:t>Today</a:t>
            </a:r>
          </a:p>
        </p:txBody>
      </p:sp>
      <p:sp>
        <p:nvSpPr>
          <p:cNvPr id="14" name="Rectangle 13">
            <a:extLst>
              <a:ext uri="{FF2B5EF4-FFF2-40B4-BE49-F238E27FC236}">
                <a16:creationId xmlns:a16="http://schemas.microsoft.com/office/drawing/2014/main" id="{4614C235-0E06-4805-BA48-A2B75E223051}"/>
              </a:ext>
            </a:extLst>
          </p:cNvPr>
          <p:cNvSpPr/>
          <p:nvPr/>
        </p:nvSpPr>
        <p:spPr>
          <a:xfrm>
            <a:off x="4709406" y="1001896"/>
            <a:ext cx="2468880" cy="504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lvl="0" algn="ctr">
              <a:defRPr/>
            </a:pPr>
            <a:r>
              <a:rPr kumimoji="0" lang="en-US" sz="2400" b="1" i="0" u="none" strike="noStrike" kern="1200" cap="all" spc="0" normalizeH="0" baseline="0" noProof="0">
                <a:ln>
                  <a:noFill/>
                </a:ln>
                <a:solidFill>
                  <a:srgbClr val="4C63AF"/>
                </a:solidFill>
                <a:effectLst/>
                <a:uLnTx/>
                <a:uFillTx/>
                <a:latin typeface="Arial Black" panose="020B0A04020102020204" pitchFamily="34" charset="0"/>
                <a:ea typeface="+mn-ea"/>
                <a:cs typeface="Arial" panose="020B0604020202020204" pitchFamily="34" charset="0"/>
              </a:rPr>
              <a:t>Tomorrow</a:t>
            </a:r>
            <a:endParaRPr kumimoji="0" lang="en-US" sz="2400" b="1" i="0" u="none" strike="noStrike" kern="1200" cap="all" spc="0" normalizeH="0" baseline="0" noProof="0" dirty="0">
              <a:ln>
                <a:noFill/>
              </a:ln>
              <a:solidFill>
                <a:srgbClr val="4C63AF"/>
              </a:solidFill>
              <a:effectLst/>
              <a:uLnTx/>
              <a:uFillTx/>
              <a:latin typeface="Arial Black" panose="020B0A04020102020204" pitchFamily="34" charset="0"/>
              <a:ea typeface="+mn-ea"/>
              <a:cs typeface="Arial" panose="020B0604020202020204" pitchFamily="34" charset="0"/>
            </a:endParaRPr>
          </a:p>
        </p:txBody>
      </p:sp>
      <p:sp>
        <p:nvSpPr>
          <p:cNvPr id="15" name="Rectangle 14">
            <a:extLst>
              <a:ext uri="{FF2B5EF4-FFF2-40B4-BE49-F238E27FC236}">
                <a16:creationId xmlns:a16="http://schemas.microsoft.com/office/drawing/2014/main" id="{370A7355-4EA7-49A1-8CF4-12F770C50C5B}"/>
              </a:ext>
            </a:extLst>
          </p:cNvPr>
          <p:cNvSpPr/>
          <p:nvPr/>
        </p:nvSpPr>
        <p:spPr>
          <a:xfrm>
            <a:off x="7481477" y="1001896"/>
            <a:ext cx="2468880" cy="504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lvl="0" algn="ctr">
              <a:defRPr/>
            </a:pPr>
            <a:r>
              <a:rPr kumimoji="0" lang="en-US" sz="2400" b="1" i="0" u="none" strike="noStrike" kern="1200" cap="all" spc="0" normalizeH="0" baseline="0" noProof="0" dirty="0">
                <a:ln>
                  <a:noFill/>
                </a:ln>
                <a:solidFill>
                  <a:srgbClr val="4C63AF"/>
                </a:solidFill>
                <a:effectLst/>
                <a:uLnTx/>
                <a:uFillTx/>
                <a:latin typeface="Arial Black" panose="020B0A04020102020204" pitchFamily="34" charset="0"/>
                <a:ea typeface="+mn-ea"/>
                <a:cs typeface="Arial" panose="020B0604020202020204" pitchFamily="34" charset="0"/>
              </a:rPr>
              <a:t>Beyond</a:t>
            </a:r>
          </a:p>
        </p:txBody>
      </p:sp>
      <p:sp>
        <p:nvSpPr>
          <p:cNvPr id="18" name="Rectangle 17">
            <a:extLst>
              <a:ext uri="{FF2B5EF4-FFF2-40B4-BE49-F238E27FC236}">
                <a16:creationId xmlns:a16="http://schemas.microsoft.com/office/drawing/2014/main" id="{57493AE3-E653-4285-809F-2EA4C859832C}"/>
              </a:ext>
            </a:extLst>
          </p:cNvPr>
          <p:cNvSpPr/>
          <p:nvPr/>
        </p:nvSpPr>
        <p:spPr>
          <a:xfrm>
            <a:off x="2611934" y="1336522"/>
            <a:ext cx="1033937" cy="276999"/>
          </a:xfrm>
          <a:prstGeom prst="rect">
            <a:avLst/>
          </a:prstGeom>
        </p:spPr>
        <p:txBody>
          <a:bodyPr wrap="none">
            <a:spAutoFit/>
          </a:bodyPr>
          <a:lstStyle/>
          <a:p>
            <a:pPr marL="102870">
              <a:spcBef>
                <a:spcPct val="20000"/>
              </a:spcBef>
              <a:spcAft>
                <a:spcPts val="300"/>
              </a:spcAft>
              <a:defRPr/>
            </a:pPr>
            <a:r>
              <a:rPr lang="en-US" sz="1200" b="1" dirty="0">
                <a:solidFill>
                  <a:srgbClr val="F08B48"/>
                </a:solidFill>
              </a:rPr>
              <a:t>Deploying</a:t>
            </a:r>
          </a:p>
        </p:txBody>
      </p:sp>
      <p:sp>
        <p:nvSpPr>
          <p:cNvPr id="19" name="Rectangle 18">
            <a:extLst>
              <a:ext uri="{FF2B5EF4-FFF2-40B4-BE49-F238E27FC236}">
                <a16:creationId xmlns:a16="http://schemas.microsoft.com/office/drawing/2014/main" id="{8FA4225C-FE2F-465E-8CDA-822076ADF7ED}"/>
              </a:ext>
            </a:extLst>
          </p:cNvPr>
          <p:cNvSpPr/>
          <p:nvPr/>
        </p:nvSpPr>
        <p:spPr>
          <a:xfrm>
            <a:off x="5090247" y="1350407"/>
            <a:ext cx="1707199" cy="276999"/>
          </a:xfrm>
          <a:prstGeom prst="rect">
            <a:avLst/>
          </a:prstGeom>
        </p:spPr>
        <p:txBody>
          <a:bodyPr wrap="none">
            <a:spAutoFit/>
          </a:bodyPr>
          <a:lstStyle/>
          <a:p>
            <a:pPr marL="102870">
              <a:spcBef>
                <a:spcPct val="20000"/>
              </a:spcBef>
              <a:spcAft>
                <a:spcPts val="300"/>
              </a:spcAft>
              <a:defRPr/>
            </a:pPr>
            <a:r>
              <a:rPr lang="en-US" sz="1200" b="1" dirty="0">
                <a:solidFill>
                  <a:srgbClr val="F08B48"/>
                </a:solidFill>
              </a:rPr>
              <a:t>Boosting 1- 2 years</a:t>
            </a:r>
          </a:p>
        </p:txBody>
      </p:sp>
      <p:sp>
        <p:nvSpPr>
          <p:cNvPr id="20" name="Rectangle 19">
            <a:extLst>
              <a:ext uri="{FF2B5EF4-FFF2-40B4-BE49-F238E27FC236}">
                <a16:creationId xmlns:a16="http://schemas.microsoft.com/office/drawing/2014/main" id="{732B8E70-2A62-4D55-836E-1F8BA61E8CE2}"/>
              </a:ext>
            </a:extLst>
          </p:cNvPr>
          <p:cNvSpPr/>
          <p:nvPr/>
        </p:nvSpPr>
        <p:spPr>
          <a:xfrm>
            <a:off x="7969719" y="1359199"/>
            <a:ext cx="1492396" cy="276999"/>
          </a:xfrm>
          <a:prstGeom prst="rect">
            <a:avLst/>
          </a:prstGeom>
        </p:spPr>
        <p:txBody>
          <a:bodyPr wrap="none">
            <a:spAutoFit/>
          </a:bodyPr>
          <a:lstStyle/>
          <a:p>
            <a:pPr marL="102870">
              <a:spcBef>
                <a:spcPct val="20000"/>
              </a:spcBef>
              <a:spcAft>
                <a:spcPts val="300"/>
              </a:spcAft>
              <a:defRPr/>
            </a:pPr>
            <a:r>
              <a:rPr lang="en-US" sz="1200" b="1" dirty="0">
                <a:solidFill>
                  <a:srgbClr val="F08B48"/>
                </a:solidFill>
              </a:rPr>
              <a:t>Future 5 years…</a:t>
            </a:r>
          </a:p>
        </p:txBody>
      </p:sp>
      <p:cxnSp>
        <p:nvCxnSpPr>
          <p:cNvPr id="38" name="Straight Connector 37">
            <a:extLst>
              <a:ext uri="{FF2B5EF4-FFF2-40B4-BE49-F238E27FC236}">
                <a16:creationId xmlns:a16="http://schemas.microsoft.com/office/drawing/2014/main" id="{94BB4894-9630-4A97-9159-0ABAB2670F83}"/>
              </a:ext>
            </a:extLst>
          </p:cNvPr>
          <p:cNvCxnSpPr>
            <a:cxnSpLocks/>
          </p:cNvCxnSpPr>
          <p:nvPr/>
        </p:nvCxnSpPr>
        <p:spPr>
          <a:xfrm>
            <a:off x="2074929" y="2279407"/>
            <a:ext cx="8041668" cy="0"/>
          </a:xfrm>
          <a:prstGeom prst="line">
            <a:avLst/>
          </a:prstGeom>
          <a:ln w="12700">
            <a:solidFill>
              <a:srgbClr val="4C63AF"/>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6B72FF0-9089-4E43-AC92-FA93020E9408}"/>
              </a:ext>
            </a:extLst>
          </p:cNvPr>
          <p:cNvCxnSpPr>
            <a:cxnSpLocks/>
          </p:cNvCxnSpPr>
          <p:nvPr/>
        </p:nvCxnSpPr>
        <p:spPr>
          <a:xfrm>
            <a:off x="2071370" y="3129503"/>
            <a:ext cx="8040976" cy="0"/>
          </a:xfrm>
          <a:prstGeom prst="line">
            <a:avLst/>
          </a:prstGeom>
          <a:ln w="12700">
            <a:solidFill>
              <a:srgbClr val="4C63AF"/>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F6EA1A-9544-43CA-BEAA-A0E503B9829B}"/>
              </a:ext>
            </a:extLst>
          </p:cNvPr>
          <p:cNvSpPr txBox="1"/>
          <p:nvPr/>
        </p:nvSpPr>
        <p:spPr>
          <a:xfrm>
            <a:off x="2076450" y="4017935"/>
            <a:ext cx="2468474" cy="600164"/>
          </a:xfrm>
          <a:prstGeom prst="rect">
            <a:avLst/>
          </a:prstGeom>
        </p:spPr>
        <p:txBody>
          <a:bodyPr wrap="square">
            <a:spAutoFit/>
          </a:bodyPr>
          <a:lstStyle>
            <a:defPPr>
              <a:defRPr lang="es-ES"/>
            </a:defPPr>
            <a:lvl1pPr marL="171450" indent="-171450">
              <a:buFont typeface="Arial" panose="020B0604020202020204" pitchFamily="34" charset="0"/>
              <a:buChar char="•"/>
              <a:defRPr sz="1100" b="1" kern="0">
                <a:solidFill>
                  <a:srgbClr val="525CA3"/>
                </a:solidFill>
                <a:latin typeface="Calibri" panose="020F0502020204030204" pitchFamily="34" charset="0"/>
              </a:defRPr>
            </a:lvl1pPr>
          </a:lstStyle>
          <a:p>
            <a:r>
              <a:rPr lang="en-US" b="0" dirty="0"/>
              <a:t>Forecast Target Determination</a:t>
            </a:r>
          </a:p>
          <a:p>
            <a:r>
              <a:rPr lang="en-US" b="0" dirty="0"/>
              <a:t>MasterData Anomaly identification</a:t>
            </a:r>
          </a:p>
          <a:p>
            <a:r>
              <a:rPr lang="en-US" b="0" dirty="0"/>
              <a:t>Potential Gain Classification</a:t>
            </a:r>
          </a:p>
        </p:txBody>
      </p:sp>
      <p:sp>
        <p:nvSpPr>
          <p:cNvPr id="45" name="TextBox 44">
            <a:extLst>
              <a:ext uri="{FF2B5EF4-FFF2-40B4-BE49-F238E27FC236}">
                <a16:creationId xmlns:a16="http://schemas.microsoft.com/office/drawing/2014/main" id="{6F170BEE-532A-4602-8E2D-D7AA645F5D58}"/>
              </a:ext>
            </a:extLst>
          </p:cNvPr>
          <p:cNvSpPr txBox="1"/>
          <p:nvPr/>
        </p:nvSpPr>
        <p:spPr>
          <a:xfrm>
            <a:off x="4480768" y="2324055"/>
            <a:ext cx="3053098" cy="769441"/>
          </a:xfrm>
          <a:prstGeom prst="rect">
            <a:avLst/>
          </a:prstGeom>
        </p:spPr>
        <p:txBody>
          <a:bodyPr wrap="square">
            <a:spAutoFit/>
          </a:bodyPr>
          <a:lstStyle>
            <a:defPPr>
              <a:defRPr lang="es-ES"/>
            </a:defPPr>
            <a:lvl1pPr marL="171450" indent="-171450">
              <a:buFont typeface="Arial" panose="020B0604020202020204" pitchFamily="34" charset="0"/>
              <a:buChar char="•"/>
              <a:defRPr sz="1100" kern="0">
                <a:solidFill>
                  <a:srgbClr val="525CA3"/>
                </a:solidFill>
                <a:latin typeface="Calibri" panose="020F0502020204030204" pitchFamily="34" charset="0"/>
              </a:defRPr>
            </a:lvl1pPr>
          </a:lstStyle>
          <a:p>
            <a:r>
              <a:rPr lang="en-US" dirty="0"/>
              <a:t>Broader Internal/External Data integration</a:t>
            </a:r>
          </a:p>
          <a:p>
            <a:r>
              <a:rPr lang="en-US" dirty="0"/>
              <a:t>Life Cycle Forecasting </a:t>
            </a:r>
          </a:p>
          <a:p>
            <a:r>
              <a:rPr lang="en-US" dirty="0"/>
              <a:t>Daily Sales Profiling</a:t>
            </a:r>
          </a:p>
          <a:p>
            <a:r>
              <a:rPr lang="en-US" dirty="0"/>
              <a:t>Product Characteristics Clustering</a:t>
            </a:r>
          </a:p>
        </p:txBody>
      </p:sp>
      <p:sp>
        <p:nvSpPr>
          <p:cNvPr id="47" name="Rectangle 46">
            <a:extLst>
              <a:ext uri="{FF2B5EF4-FFF2-40B4-BE49-F238E27FC236}">
                <a16:creationId xmlns:a16="http://schemas.microsoft.com/office/drawing/2014/main" id="{2ECEE2EC-A42F-408E-8786-96BB36299693}"/>
              </a:ext>
            </a:extLst>
          </p:cNvPr>
          <p:cNvSpPr/>
          <p:nvPr/>
        </p:nvSpPr>
        <p:spPr>
          <a:xfrm>
            <a:off x="2071370" y="1714256"/>
            <a:ext cx="2128013" cy="430887"/>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Parameter Fine Tuning</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Optimum Model Selection</a:t>
            </a:r>
          </a:p>
        </p:txBody>
      </p:sp>
      <p:sp>
        <p:nvSpPr>
          <p:cNvPr id="49" name="Rectangle 48">
            <a:extLst>
              <a:ext uri="{FF2B5EF4-FFF2-40B4-BE49-F238E27FC236}">
                <a16:creationId xmlns:a16="http://schemas.microsoft.com/office/drawing/2014/main" id="{21EE1D0D-8A5F-464D-B7ED-3405D29D74AB}"/>
              </a:ext>
            </a:extLst>
          </p:cNvPr>
          <p:cNvSpPr/>
          <p:nvPr/>
        </p:nvSpPr>
        <p:spPr>
          <a:xfrm>
            <a:off x="4482401" y="1709389"/>
            <a:ext cx="2554150" cy="430887"/>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Ensemble Learning Model</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Parallel Processing</a:t>
            </a:r>
          </a:p>
        </p:txBody>
      </p:sp>
      <p:sp>
        <p:nvSpPr>
          <p:cNvPr id="52" name="Rectangle 51">
            <a:extLst>
              <a:ext uri="{FF2B5EF4-FFF2-40B4-BE49-F238E27FC236}">
                <a16:creationId xmlns:a16="http://schemas.microsoft.com/office/drawing/2014/main" id="{B2455BE2-08F0-4ED6-8CC4-42E664E90C2D}"/>
              </a:ext>
            </a:extLst>
          </p:cNvPr>
          <p:cNvSpPr/>
          <p:nvPr/>
        </p:nvSpPr>
        <p:spPr>
          <a:xfrm>
            <a:off x="2071370" y="2462366"/>
            <a:ext cx="2496124" cy="430887"/>
          </a:xfrm>
          <a:prstGeom prst="rect">
            <a:avLst/>
          </a:prstGeom>
        </p:spPr>
        <p:txBody>
          <a:bodyPr wrap="square" anchor="ctr">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Latest Research Monitoring</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14 Forecast Algorithms</a:t>
            </a:r>
          </a:p>
        </p:txBody>
      </p:sp>
      <p:sp>
        <p:nvSpPr>
          <p:cNvPr id="54" name="Rectangle 53">
            <a:extLst>
              <a:ext uri="{FF2B5EF4-FFF2-40B4-BE49-F238E27FC236}">
                <a16:creationId xmlns:a16="http://schemas.microsoft.com/office/drawing/2014/main" id="{90135E5E-A450-4A5A-85B1-50215C55F7FD}"/>
              </a:ext>
            </a:extLst>
          </p:cNvPr>
          <p:cNvSpPr/>
          <p:nvPr/>
        </p:nvSpPr>
        <p:spPr>
          <a:xfrm>
            <a:off x="7406355" y="2342586"/>
            <a:ext cx="2741302" cy="938719"/>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Recurrent Neural Network Algorithm Implementation</a:t>
            </a:r>
          </a:p>
          <a:p>
            <a:pPr marL="171450" indent="-171450">
              <a:buFont typeface="Arial" panose="020B0604020202020204" pitchFamily="34" charset="0"/>
              <a:buChar char="•"/>
            </a:pPr>
            <a:endParaRPr lang="en-US" sz="1100" kern="0" dirty="0">
              <a:solidFill>
                <a:srgbClr val="525CA3"/>
              </a:solidFill>
              <a:latin typeface="Calibri" panose="020F0502020204030204" pitchFamily="34" charset="0"/>
            </a:endParaRP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Feature Engineering</a:t>
            </a:r>
          </a:p>
          <a:p>
            <a:pPr marL="171450" indent="-171450">
              <a:buFont typeface="Arial" panose="020B0604020202020204" pitchFamily="34" charset="0"/>
              <a:buChar char="•"/>
            </a:pPr>
            <a:endParaRPr lang="en-US" sz="1100" kern="0" dirty="0">
              <a:solidFill>
                <a:srgbClr val="525CA3"/>
              </a:solidFill>
              <a:latin typeface="Calibri" panose="020F0502020204030204" pitchFamily="34" charset="0"/>
            </a:endParaRPr>
          </a:p>
        </p:txBody>
      </p:sp>
      <p:sp>
        <p:nvSpPr>
          <p:cNvPr id="57" name="Rectangle 56">
            <a:extLst>
              <a:ext uri="{FF2B5EF4-FFF2-40B4-BE49-F238E27FC236}">
                <a16:creationId xmlns:a16="http://schemas.microsoft.com/office/drawing/2014/main" id="{9C7A71C6-1F8A-47C1-B75A-B1073808232F}"/>
              </a:ext>
            </a:extLst>
          </p:cNvPr>
          <p:cNvSpPr/>
          <p:nvPr/>
        </p:nvSpPr>
        <p:spPr>
          <a:xfrm>
            <a:off x="2071370" y="3225732"/>
            <a:ext cx="2289890" cy="600164"/>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Automated Reporting</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E2E Planning Dashboard</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Alert &amp; Monitoring</a:t>
            </a:r>
          </a:p>
        </p:txBody>
      </p:sp>
      <p:sp>
        <p:nvSpPr>
          <p:cNvPr id="59" name="Rectangle 58">
            <a:extLst>
              <a:ext uri="{FF2B5EF4-FFF2-40B4-BE49-F238E27FC236}">
                <a16:creationId xmlns:a16="http://schemas.microsoft.com/office/drawing/2014/main" id="{9EB67EB0-64FA-47AA-8F89-AF3A46B2C526}"/>
              </a:ext>
            </a:extLst>
          </p:cNvPr>
          <p:cNvSpPr/>
          <p:nvPr/>
        </p:nvSpPr>
        <p:spPr>
          <a:xfrm>
            <a:off x="7402191" y="3155888"/>
            <a:ext cx="2664678" cy="1107996"/>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E2E Supply Chain Modeling</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E2E SC Reporting</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Actionable recommendations</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Impact Quantification/Valorization</a:t>
            </a:r>
          </a:p>
          <a:p>
            <a:pPr marL="171450" indent="-171450">
              <a:buFont typeface="Arial" panose="020B0604020202020204" pitchFamily="34" charset="0"/>
              <a:buChar char="•"/>
            </a:pPr>
            <a:endParaRPr lang="en-US" sz="1100" kern="0" dirty="0">
              <a:solidFill>
                <a:srgbClr val="525CA3"/>
              </a:solidFill>
              <a:latin typeface="Calibri" panose="020F0502020204030204" pitchFamily="34" charset="0"/>
            </a:endParaRPr>
          </a:p>
          <a:p>
            <a:endParaRPr lang="en-US" sz="1100" kern="0" dirty="0">
              <a:solidFill>
                <a:srgbClr val="525CA3"/>
              </a:solidFill>
              <a:latin typeface="Calibri" panose="020F0502020204030204" pitchFamily="34" charset="0"/>
            </a:endParaRPr>
          </a:p>
        </p:txBody>
      </p:sp>
      <p:sp>
        <p:nvSpPr>
          <p:cNvPr id="62" name="Rectangle 61">
            <a:extLst>
              <a:ext uri="{FF2B5EF4-FFF2-40B4-BE49-F238E27FC236}">
                <a16:creationId xmlns:a16="http://schemas.microsoft.com/office/drawing/2014/main" id="{9701DB8B-24F2-4CD0-B33E-937C0C3BE052}"/>
              </a:ext>
            </a:extLst>
          </p:cNvPr>
          <p:cNvSpPr/>
          <p:nvPr/>
        </p:nvSpPr>
        <p:spPr>
          <a:xfrm>
            <a:off x="4480769" y="3236033"/>
            <a:ext cx="2854604" cy="769441"/>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Forecast Heatmap App</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SC Network Map &amp; Diagram App</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AI Conversational Dashboard</a:t>
            </a:r>
          </a:p>
          <a:p>
            <a:endParaRPr lang="en-US" sz="1100" kern="0" dirty="0">
              <a:solidFill>
                <a:srgbClr val="525CA3"/>
              </a:solidFill>
              <a:latin typeface="Calibri" panose="020F0502020204030204" pitchFamily="34" charset="0"/>
            </a:endParaRPr>
          </a:p>
        </p:txBody>
      </p:sp>
      <p:pic>
        <p:nvPicPr>
          <p:cNvPr id="70" name="Picture 69">
            <a:extLst>
              <a:ext uri="{FF2B5EF4-FFF2-40B4-BE49-F238E27FC236}">
                <a16:creationId xmlns:a16="http://schemas.microsoft.com/office/drawing/2014/main" id="{4CA1C3A8-F9F5-45B4-A7B7-32D3AC6A6B7B}"/>
              </a:ext>
            </a:extLst>
          </p:cNvPr>
          <p:cNvPicPr>
            <a:picLocks noChangeAspect="1"/>
          </p:cNvPicPr>
          <p:nvPr/>
        </p:nvPicPr>
        <p:blipFill>
          <a:blip r:embed="rId9"/>
          <a:stretch>
            <a:fillRect/>
          </a:stretch>
        </p:blipFill>
        <p:spPr>
          <a:xfrm>
            <a:off x="8686984" y="2567557"/>
            <a:ext cx="232489" cy="228446"/>
          </a:xfrm>
          <a:prstGeom prst="rect">
            <a:avLst/>
          </a:prstGeom>
        </p:spPr>
      </p:pic>
      <p:pic>
        <p:nvPicPr>
          <p:cNvPr id="71" name="Picture 70">
            <a:extLst>
              <a:ext uri="{FF2B5EF4-FFF2-40B4-BE49-F238E27FC236}">
                <a16:creationId xmlns:a16="http://schemas.microsoft.com/office/drawing/2014/main" id="{9176E7C3-C270-41F7-AC56-439C3147AFBD}"/>
              </a:ext>
            </a:extLst>
          </p:cNvPr>
          <p:cNvPicPr>
            <a:picLocks noChangeAspect="1"/>
          </p:cNvPicPr>
          <p:nvPr/>
        </p:nvPicPr>
        <p:blipFill>
          <a:blip r:embed="rId10"/>
          <a:stretch>
            <a:fillRect/>
          </a:stretch>
        </p:blipFill>
        <p:spPr>
          <a:xfrm>
            <a:off x="8984315" y="2569421"/>
            <a:ext cx="201857" cy="203983"/>
          </a:xfrm>
          <a:prstGeom prst="rect">
            <a:avLst/>
          </a:prstGeom>
        </p:spPr>
      </p:pic>
      <p:pic>
        <p:nvPicPr>
          <p:cNvPr id="72" name="Picture 10" descr="Image result for amazon web services logo">
            <a:extLst>
              <a:ext uri="{FF2B5EF4-FFF2-40B4-BE49-F238E27FC236}">
                <a16:creationId xmlns:a16="http://schemas.microsoft.com/office/drawing/2014/main" id="{86D00F52-9E75-4183-9489-3F9932034D3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815" t="21499" r="12334" b="22605"/>
          <a:stretch/>
        </p:blipFill>
        <p:spPr bwMode="auto">
          <a:xfrm>
            <a:off x="2968779" y="5914593"/>
            <a:ext cx="683816" cy="28345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https://devclass.com/wp-content/uploads/2018/11/databricks-logo.jpg">
            <a:extLst>
              <a:ext uri="{FF2B5EF4-FFF2-40B4-BE49-F238E27FC236}">
                <a16:creationId xmlns:a16="http://schemas.microsoft.com/office/drawing/2014/main" id="{97D28C69-C452-492B-8D24-CDC45128D00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86516" y="5463716"/>
            <a:ext cx="603049" cy="30102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6B5703B7-C5D3-4BA0-B20C-B4507970E047}"/>
              </a:ext>
            </a:extLst>
          </p:cNvPr>
          <p:cNvPicPr>
            <a:picLocks noChangeAspect="1"/>
          </p:cNvPicPr>
          <p:nvPr/>
        </p:nvPicPr>
        <p:blipFill rotWithShape="1">
          <a:blip r:embed="rId13"/>
          <a:srcRect t="1" r="58589" b="14393"/>
          <a:stretch/>
        </p:blipFill>
        <p:spPr>
          <a:xfrm>
            <a:off x="3955424" y="2444713"/>
            <a:ext cx="460502" cy="211165"/>
          </a:xfrm>
          <a:prstGeom prst="rect">
            <a:avLst/>
          </a:prstGeom>
        </p:spPr>
      </p:pic>
      <p:pic>
        <p:nvPicPr>
          <p:cNvPr id="85" name="Picture 84">
            <a:extLst>
              <a:ext uri="{FF2B5EF4-FFF2-40B4-BE49-F238E27FC236}">
                <a16:creationId xmlns:a16="http://schemas.microsoft.com/office/drawing/2014/main" id="{5A4C8448-EDD6-4859-92E6-5BF7052F4007}"/>
              </a:ext>
            </a:extLst>
          </p:cNvPr>
          <p:cNvPicPr>
            <a:picLocks noChangeAspect="1"/>
          </p:cNvPicPr>
          <p:nvPr/>
        </p:nvPicPr>
        <p:blipFill>
          <a:blip r:embed="rId14"/>
          <a:stretch>
            <a:fillRect/>
          </a:stretch>
        </p:blipFill>
        <p:spPr>
          <a:xfrm>
            <a:off x="3701317" y="2725662"/>
            <a:ext cx="781083" cy="239484"/>
          </a:xfrm>
          <a:prstGeom prst="rect">
            <a:avLst/>
          </a:prstGeom>
        </p:spPr>
      </p:pic>
      <p:sp>
        <p:nvSpPr>
          <p:cNvPr id="60" name="Rectangle 59">
            <a:extLst>
              <a:ext uri="{FF2B5EF4-FFF2-40B4-BE49-F238E27FC236}">
                <a16:creationId xmlns:a16="http://schemas.microsoft.com/office/drawing/2014/main" id="{80D4882D-494D-4ABC-A5AF-2C2DA40A2E01}"/>
              </a:ext>
            </a:extLst>
          </p:cNvPr>
          <p:cNvSpPr/>
          <p:nvPr/>
        </p:nvSpPr>
        <p:spPr>
          <a:xfrm>
            <a:off x="8046392" y="4826169"/>
            <a:ext cx="1565951" cy="276999"/>
          </a:xfrm>
          <a:prstGeom prst="rect">
            <a:avLst/>
          </a:prstGeom>
        </p:spPr>
        <p:txBody>
          <a:bodyPr wrap="square">
            <a:spAutoFit/>
          </a:bodyPr>
          <a:lstStyle/>
          <a:p>
            <a:r>
              <a:rPr lang="en-US" sz="1200" b="1" i="1" u="sng" dirty="0">
                <a:solidFill>
                  <a:srgbClr val="F08B48"/>
                </a:solidFill>
                <a:latin typeface="Calibri" panose="020F0502020204030204" pitchFamily="34" charset="0"/>
              </a:rPr>
              <a:t>Prescriptive Analytics</a:t>
            </a:r>
          </a:p>
        </p:txBody>
      </p:sp>
      <p:cxnSp>
        <p:nvCxnSpPr>
          <p:cNvPr id="61" name="Straight Connector 60">
            <a:extLst>
              <a:ext uri="{FF2B5EF4-FFF2-40B4-BE49-F238E27FC236}">
                <a16:creationId xmlns:a16="http://schemas.microsoft.com/office/drawing/2014/main" id="{D95CB618-5122-45C1-8360-4DBB55009468}"/>
              </a:ext>
            </a:extLst>
          </p:cNvPr>
          <p:cNvCxnSpPr>
            <a:cxnSpLocks/>
          </p:cNvCxnSpPr>
          <p:nvPr/>
        </p:nvCxnSpPr>
        <p:spPr>
          <a:xfrm>
            <a:off x="2079180" y="3943448"/>
            <a:ext cx="8033166" cy="0"/>
          </a:xfrm>
          <a:prstGeom prst="line">
            <a:avLst/>
          </a:prstGeom>
          <a:ln w="12700">
            <a:solidFill>
              <a:srgbClr val="4C63AF"/>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0B47AC4-8495-4FE4-B8FC-ECBDC4D7E24B}"/>
              </a:ext>
            </a:extLst>
          </p:cNvPr>
          <p:cNvSpPr/>
          <p:nvPr/>
        </p:nvSpPr>
        <p:spPr>
          <a:xfrm>
            <a:off x="4480769" y="3982584"/>
            <a:ext cx="3105086" cy="769441"/>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Multi Echelon Inventory Optimization (MEIO)</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Supply Chain Network Design </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Milk Run Optimization</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Allocation of Scarce resources</a:t>
            </a:r>
          </a:p>
        </p:txBody>
      </p:sp>
      <p:sp>
        <p:nvSpPr>
          <p:cNvPr id="6" name="Rectangle 5">
            <a:extLst>
              <a:ext uri="{FF2B5EF4-FFF2-40B4-BE49-F238E27FC236}">
                <a16:creationId xmlns:a16="http://schemas.microsoft.com/office/drawing/2014/main" id="{2EA2555C-4140-45C5-81BD-A2C10BDF6413}"/>
              </a:ext>
            </a:extLst>
          </p:cNvPr>
          <p:cNvSpPr/>
          <p:nvPr/>
        </p:nvSpPr>
        <p:spPr>
          <a:xfrm>
            <a:off x="2079180" y="1631106"/>
            <a:ext cx="8037417" cy="3170270"/>
          </a:xfrm>
          <a:prstGeom prst="rect">
            <a:avLst/>
          </a:prstGeom>
          <a:noFill/>
          <a:ln w="22225" cap="sq" cmpd="sng" algn="ctr">
            <a:solidFill>
              <a:srgbClr val="959CC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600" dirty="0"/>
          </a:p>
        </p:txBody>
      </p:sp>
      <p:sp>
        <p:nvSpPr>
          <p:cNvPr id="16" name="Isosceles Triangle 15">
            <a:extLst>
              <a:ext uri="{FF2B5EF4-FFF2-40B4-BE49-F238E27FC236}">
                <a16:creationId xmlns:a16="http://schemas.microsoft.com/office/drawing/2014/main" id="{9708C18C-307C-47B8-A015-AD5C49BC1899}"/>
              </a:ext>
            </a:extLst>
          </p:cNvPr>
          <p:cNvSpPr/>
          <p:nvPr/>
        </p:nvSpPr>
        <p:spPr>
          <a:xfrm rot="5400000">
            <a:off x="8912147" y="2443072"/>
            <a:ext cx="3906174" cy="1529374"/>
          </a:xfrm>
          <a:prstGeom prst="triangle">
            <a:avLst/>
          </a:prstGeom>
          <a:gradFill flip="none" rotWithShape="1">
            <a:gsLst>
              <a:gs pos="0">
                <a:srgbClr val="525CA3"/>
              </a:gs>
              <a:gs pos="100000">
                <a:srgbClr val="959CCA"/>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62B66E3-10E6-4F6A-9188-AA2320FE0650}"/>
              </a:ext>
            </a:extLst>
          </p:cNvPr>
          <p:cNvSpPr/>
          <p:nvPr/>
        </p:nvSpPr>
        <p:spPr>
          <a:xfrm>
            <a:off x="7406354" y="3977312"/>
            <a:ext cx="2727334" cy="769441"/>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Self Healing</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Prescriptive Supply</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IoT Sensor Network</a:t>
            </a:r>
          </a:p>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E2E SC Digital twin for simulation</a:t>
            </a:r>
          </a:p>
        </p:txBody>
      </p:sp>
      <p:sp>
        <p:nvSpPr>
          <p:cNvPr id="17" name="Rectangle 16">
            <a:extLst>
              <a:ext uri="{FF2B5EF4-FFF2-40B4-BE49-F238E27FC236}">
                <a16:creationId xmlns:a16="http://schemas.microsoft.com/office/drawing/2014/main" id="{81F5AE4A-008B-484E-B9D2-6F82D1E445DB}"/>
              </a:ext>
            </a:extLst>
          </p:cNvPr>
          <p:cNvSpPr/>
          <p:nvPr/>
        </p:nvSpPr>
        <p:spPr>
          <a:xfrm>
            <a:off x="672418" y="1622313"/>
            <a:ext cx="1412652" cy="1533575"/>
          </a:xfrm>
          <a:prstGeom prst="rect">
            <a:avLst/>
          </a:prstGeom>
          <a:gradFill flip="none" rotWithShape="1">
            <a:gsLst>
              <a:gs pos="100000">
                <a:srgbClr val="525CA3"/>
              </a:gs>
              <a:gs pos="0">
                <a:srgbClr val="959CC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b="1" i="1" kern="0" dirty="0">
              <a:solidFill>
                <a:schemeClr val="bg1">
                  <a:lumMod val="95000"/>
                </a:schemeClr>
              </a:solidFill>
              <a:latin typeface="Calibri" panose="020F0502020204030204" pitchFamily="34" charset="0"/>
            </a:endParaRPr>
          </a:p>
          <a:p>
            <a:pPr algn="ctr"/>
            <a:r>
              <a:rPr lang="en-US" sz="1200" b="1" i="1" kern="0" dirty="0">
                <a:solidFill>
                  <a:srgbClr val="FFFFFF"/>
                </a:solidFill>
                <a:latin typeface="Calibri" panose="020F0502020204030204" pitchFamily="34" charset="0"/>
              </a:rPr>
              <a:t>Stat. Model Optimization</a:t>
            </a:r>
          </a:p>
          <a:p>
            <a:pPr algn="ctr"/>
            <a:endParaRPr lang="en-US" sz="1200" b="1" i="1" kern="0" dirty="0">
              <a:solidFill>
                <a:srgbClr val="FFFFFF"/>
              </a:solidFill>
              <a:latin typeface="Calibri" panose="020F0502020204030204" pitchFamily="34" charset="0"/>
            </a:endParaRPr>
          </a:p>
          <a:p>
            <a:pPr algn="ctr"/>
            <a:endParaRPr lang="en-US" sz="1100" b="1" i="1" kern="0" dirty="0">
              <a:solidFill>
                <a:srgbClr val="FFFFFF"/>
              </a:solidFill>
              <a:latin typeface="Calibri" panose="020F0502020204030204" pitchFamily="34" charset="0"/>
            </a:endParaRPr>
          </a:p>
          <a:p>
            <a:pPr algn="ctr"/>
            <a:r>
              <a:rPr lang="en-US" sz="1200" b="1" i="1" dirty="0">
                <a:solidFill>
                  <a:srgbClr val="FFFFFF"/>
                </a:solidFill>
                <a:latin typeface="Calibri" panose="020F0502020204030204" pitchFamily="34" charset="0"/>
              </a:rPr>
              <a:t>Advanced Fcst Algorithm</a:t>
            </a:r>
          </a:p>
          <a:p>
            <a:pPr algn="ctr"/>
            <a:endParaRPr lang="en-US" sz="1200" b="1" i="1" dirty="0">
              <a:solidFill>
                <a:schemeClr val="bg1">
                  <a:lumMod val="95000"/>
                </a:schemeClr>
              </a:solidFill>
              <a:latin typeface="Calibri" panose="020F0502020204030204" pitchFamily="34" charset="0"/>
            </a:endParaRPr>
          </a:p>
          <a:p>
            <a:pPr algn="ctr"/>
            <a:endParaRPr lang="en-US" sz="1200" b="1" i="1" dirty="0">
              <a:solidFill>
                <a:schemeClr val="bg1">
                  <a:lumMod val="95000"/>
                </a:schemeClr>
              </a:solidFill>
              <a:latin typeface="Calibri" panose="020F0502020204030204" pitchFamily="34" charset="0"/>
            </a:endParaRPr>
          </a:p>
          <a:p>
            <a:pPr algn="ctr"/>
            <a:endParaRPr lang="en-US" sz="700" b="1" i="1" dirty="0">
              <a:solidFill>
                <a:schemeClr val="bg1">
                  <a:lumMod val="95000"/>
                </a:schemeClr>
              </a:solidFill>
              <a:latin typeface="Calibri" panose="020F0502020204030204" pitchFamily="34" charset="0"/>
            </a:endParaRPr>
          </a:p>
          <a:p>
            <a:pPr algn="ctr"/>
            <a:r>
              <a:rPr lang="en-US" sz="1200" b="1" i="1" dirty="0">
                <a:solidFill>
                  <a:srgbClr val="FFFFFF"/>
                </a:solidFill>
                <a:latin typeface="Calibri" panose="020F0502020204030204" pitchFamily="34" charset="0"/>
              </a:rPr>
              <a:t>Advanced Visualization</a:t>
            </a:r>
          </a:p>
          <a:p>
            <a:pPr algn="ctr"/>
            <a:endParaRPr lang="en-US" sz="1200" b="1" i="1" dirty="0">
              <a:solidFill>
                <a:srgbClr val="FFFFFF"/>
              </a:solidFill>
              <a:latin typeface="Calibri" panose="020F0502020204030204" pitchFamily="34" charset="0"/>
            </a:endParaRPr>
          </a:p>
          <a:p>
            <a:pPr algn="ctr"/>
            <a:endParaRPr lang="en-US" sz="1200" b="1" i="1" dirty="0">
              <a:solidFill>
                <a:srgbClr val="FFFFFF"/>
              </a:solidFill>
              <a:latin typeface="Calibri" panose="020F0502020204030204" pitchFamily="34" charset="0"/>
            </a:endParaRPr>
          </a:p>
          <a:p>
            <a:pPr algn="ctr"/>
            <a:endParaRPr lang="en-US" sz="1050" b="1" i="1" dirty="0">
              <a:solidFill>
                <a:srgbClr val="FFFFFF"/>
              </a:solidFill>
              <a:latin typeface="Calibri" panose="020F0502020204030204" pitchFamily="34" charset="0"/>
            </a:endParaRPr>
          </a:p>
          <a:p>
            <a:pPr algn="ctr"/>
            <a:r>
              <a:rPr lang="en-US" sz="1200" b="1" i="1" dirty="0">
                <a:solidFill>
                  <a:srgbClr val="FFFFFF"/>
                </a:solidFill>
                <a:latin typeface="Calibri" panose="020F0502020204030204" pitchFamily="34" charset="0"/>
              </a:rPr>
              <a:t>Data Science</a:t>
            </a:r>
          </a:p>
          <a:p>
            <a:pPr algn="ctr"/>
            <a:endParaRPr lang="en-US" sz="1200" b="1" i="1" kern="0" dirty="0">
              <a:solidFill>
                <a:schemeClr val="bg1">
                  <a:lumMod val="95000"/>
                </a:schemeClr>
              </a:solidFill>
              <a:latin typeface="Calibri" panose="020F0502020204030204" pitchFamily="34" charset="0"/>
            </a:endParaRPr>
          </a:p>
          <a:p>
            <a:pPr algn="ctr"/>
            <a:endParaRPr lang="en-US" sz="1200" b="1" i="1" dirty="0">
              <a:solidFill>
                <a:schemeClr val="bg1">
                  <a:lumMod val="95000"/>
                </a:schemeClr>
              </a:solidFill>
            </a:endParaRPr>
          </a:p>
        </p:txBody>
      </p:sp>
      <p:sp>
        <p:nvSpPr>
          <p:cNvPr id="76" name="Rectangle 75">
            <a:extLst>
              <a:ext uri="{FF2B5EF4-FFF2-40B4-BE49-F238E27FC236}">
                <a16:creationId xmlns:a16="http://schemas.microsoft.com/office/drawing/2014/main" id="{5D5F93C8-1ECC-4AD5-979B-E6FAF3BC28C0}"/>
              </a:ext>
            </a:extLst>
          </p:cNvPr>
          <p:cNvSpPr/>
          <p:nvPr/>
        </p:nvSpPr>
        <p:spPr>
          <a:xfrm>
            <a:off x="2546343" y="4832344"/>
            <a:ext cx="1479150" cy="276999"/>
          </a:xfrm>
          <a:prstGeom prst="rect">
            <a:avLst/>
          </a:prstGeom>
        </p:spPr>
        <p:txBody>
          <a:bodyPr wrap="square">
            <a:spAutoFit/>
          </a:bodyPr>
          <a:lstStyle/>
          <a:p>
            <a:r>
              <a:rPr lang="en-US" sz="1200" b="1" i="1" u="sng" dirty="0">
                <a:solidFill>
                  <a:srgbClr val="F08B48"/>
                </a:solidFill>
                <a:latin typeface="Calibri" panose="020F0502020204030204" pitchFamily="34" charset="0"/>
              </a:rPr>
              <a:t>Predictive Analytics</a:t>
            </a:r>
          </a:p>
        </p:txBody>
      </p:sp>
      <p:sp>
        <p:nvSpPr>
          <p:cNvPr id="30" name="Arrow: Right 29">
            <a:extLst>
              <a:ext uri="{FF2B5EF4-FFF2-40B4-BE49-F238E27FC236}">
                <a16:creationId xmlns:a16="http://schemas.microsoft.com/office/drawing/2014/main" id="{C038F67C-CF39-4F2D-8C0F-8D7DDDFA9DA3}"/>
              </a:ext>
            </a:extLst>
          </p:cNvPr>
          <p:cNvSpPr/>
          <p:nvPr/>
        </p:nvSpPr>
        <p:spPr>
          <a:xfrm>
            <a:off x="4079929" y="4924263"/>
            <a:ext cx="3691327" cy="132419"/>
          </a:xfrm>
          <a:prstGeom prst="rightArrow">
            <a:avLst/>
          </a:prstGeom>
          <a:solidFill>
            <a:srgbClr val="919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Picture 81" descr="https://www.rstudio.com/wp-content/uploads/2018/10/RStudio-Logo-Flat.png">
            <a:extLst>
              <a:ext uri="{FF2B5EF4-FFF2-40B4-BE49-F238E27FC236}">
                <a16:creationId xmlns:a16="http://schemas.microsoft.com/office/drawing/2014/main" id="{FBA6FD71-08EB-4488-8378-BC8E14671915}"/>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62111"/>
          <a:stretch/>
        </p:blipFill>
        <p:spPr bwMode="auto">
          <a:xfrm>
            <a:off x="1738120" y="5472204"/>
            <a:ext cx="338330" cy="31356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7C6BCA26-26AF-41E8-B29E-C680CBE4B76A}"/>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679" b="98214" l="10000" r="90000">
                        <a14:foregroundMark x1="25000" y1="16071" x2="25000" y2="16071"/>
                        <a14:foregroundMark x1="71429" y1="13393" x2="71429" y2="13393"/>
                        <a14:foregroundMark x1="48571" y1="5357" x2="48571" y2="5357"/>
                        <a14:foregroundMark x1="63571" y1="89286" x2="63571" y2="89286"/>
                        <a14:foregroundMark x1="48571" y1="91964" x2="48571" y2="91964"/>
                        <a14:foregroundMark x1="52857" y1="92857" x2="52857" y2="92857"/>
                        <a14:foregroundMark x1="45714" y1="50893" x2="45714" y2="50893"/>
                        <a14:foregroundMark x1="76429" y1="98214" x2="76429" y2="98214"/>
                      </a14:backgroundRemoval>
                    </a14:imgEffect>
                  </a14:imgLayer>
                </a14:imgProps>
              </a:ext>
            </a:extLst>
          </a:blip>
          <a:stretch>
            <a:fillRect/>
          </a:stretch>
        </p:blipFill>
        <p:spPr>
          <a:xfrm>
            <a:off x="4674886" y="5472727"/>
            <a:ext cx="387765" cy="310213"/>
          </a:xfrm>
          <a:prstGeom prst="rect">
            <a:avLst/>
          </a:prstGeom>
        </p:spPr>
      </p:pic>
      <p:pic>
        <p:nvPicPr>
          <p:cNvPr id="87" name="Picture 86">
            <a:extLst>
              <a:ext uri="{FF2B5EF4-FFF2-40B4-BE49-F238E27FC236}">
                <a16:creationId xmlns:a16="http://schemas.microsoft.com/office/drawing/2014/main" id="{ADB99055-156A-4874-95A4-3FB46D5E8B64}"/>
              </a:ext>
            </a:extLst>
          </p:cNvPr>
          <p:cNvPicPr>
            <a:picLocks noChangeAspect="1"/>
          </p:cNvPicPr>
          <p:nvPr/>
        </p:nvPicPr>
        <p:blipFill>
          <a:blip r:embed="rId18"/>
          <a:stretch>
            <a:fillRect/>
          </a:stretch>
        </p:blipFill>
        <p:spPr>
          <a:xfrm>
            <a:off x="4225216" y="5918016"/>
            <a:ext cx="514368" cy="259233"/>
          </a:xfrm>
          <a:prstGeom prst="rect">
            <a:avLst/>
          </a:prstGeom>
        </p:spPr>
      </p:pic>
      <p:pic>
        <p:nvPicPr>
          <p:cNvPr id="90" name="Picture 89">
            <a:extLst>
              <a:ext uri="{FF2B5EF4-FFF2-40B4-BE49-F238E27FC236}">
                <a16:creationId xmlns:a16="http://schemas.microsoft.com/office/drawing/2014/main" id="{D9D518C2-4763-4107-9ECC-57F6026EB15C}"/>
              </a:ext>
            </a:extLst>
          </p:cNvPr>
          <p:cNvPicPr>
            <a:picLocks noChangeAspect="1"/>
          </p:cNvPicPr>
          <p:nvPr/>
        </p:nvPicPr>
        <p:blipFill>
          <a:blip r:embed="rId19"/>
          <a:stretch>
            <a:fillRect/>
          </a:stretch>
        </p:blipFill>
        <p:spPr>
          <a:xfrm>
            <a:off x="5354760" y="5559685"/>
            <a:ext cx="911829" cy="211190"/>
          </a:xfrm>
          <a:prstGeom prst="rect">
            <a:avLst/>
          </a:prstGeom>
        </p:spPr>
      </p:pic>
      <p:pic>
        <p:nvPicPr>
          <p:cNvPr id="91" name="Picture 90">
            <a:extLst>
              <a:ext uri="{FF2B5EF4-FFF2-40B4-BE49-F238E27FC236}">
                <a16:creationId xmlns:a16="http://schemas.microsoft.com/office/drawing/2014/main" id="{9E2D49D7-2C0D-45DF-B7EC-132E4522FBB0}"/>
              </a:ext>
            </a:extLst>
          </p:cNvPr>
          <p:cNvPicPr>
            <a:picLocks noChangeAspect="1"/>
          </p:cNvPicPr>
          <p:nvPr/>
        </p:nvPicPr>
        <p:blipFill>
          <a:blip r:embed="rId20"/>
          <a:stretch>
            <a:fillRect/>
          </a:stretch>
        </p:blipFill>
        <p:spPr>
          <a:xfrm>
            <a:off x="3563289" y="5602023"/>
            <a:ext cx="727509" cy="162715"/>
          </a:xfrm>
          <a:prstGeom prst="rect">
            <a:avLst/>
          </a:prstGeom>
        </p:spPr>
      </p:pic>
      <p:pic>
        <p:nvPicPr>
          <p:cNvPr id="92" name="Picture 91">
            <a:extLst>
              <a:ext uri="{FF2B5EF4-FFF2-40B4-BE49-F238E27FC236}">
                <a16:creationId xmlns:a16="http://schemas.microsoft.com/office/drawing/2014/main" id="{952AAB29-FA2E-4F22-BC3B-1F6C5392D68B}"/>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foregroundMark x1="50000" y1="46939" x2="50000" y2="46939"/>
                      </a14:backgroundRemoval>
                    </a14:imgEffect>
                  </a14:imgLayer>
                </a14:imgProps>
              </a:ext>
            </a:extLst>
          </a:blip>
          <a:stretch>
            <a:fillRect/>
          </a:stretch>
        </p:blipFill>
        <p:spPr>
          <a:xfrm>
            <a:off x="1723289" y="5885796"/>
            <a:ext cx="342345" cy="349478"/>
          </a:xfrm>
          <a:prstGeom prst="rect">
            <a:avLst/>
          </a:prstGeom>
        </p:spPr>
      </p:pic>
      <p:pic>
        <p:nvPicPr>
          <p:cNvPr id="93" name="Picture 92">
            <a:extLst>
              <a:ext uri="{FF2B5EF4-FFF2-40B4-BE49-F238E27FC236}">
                <a16:creationId xmlns:a16="http://schemas.microsoft.com/office/drawing/2014/main" id="{4DB81C03-97A0-463C-A096-E02AB2A594AF}"/>
              </a:ext>
            </a:extLst>
          </p:cNvPr>
          <p:cNvPicPr>
            <a:picLocks noChangeAspect="1"/>
          </p:cNvPicPr>
          <p:nvPr/>
        </p:nvPicPr>
        <p:blipFill>
          <a:blip r:embed="rId23"/>
          <a:stretch>
            <a:fillRect/>
          </a:stretch>
        </p:blipFill>
        <p:spPr>
          <a:xfrm>
            <a:off x="5925592" y="5914578"/>
            <a:ext cx="1095078" cy="314885"/>
          </a:xfrm>
          <a:prstGeom prst="rect">
            <a:avLst/>
          </a:prstGeom>
        </p:spPr>
      </p:pic>
      <p:sp>
        <p:nvSpPr>
          <p:cNvPr id="39" name="TextBox 38">
            <a:extLst>
              <a:ext uri="{FF2B5EF4-FFF2-40B4-BE49-F238E27FC236}">
                <a16:creationId xmlns:a16="http://schemas.microsoft.com/office/drawing/2014/main" id="{F57D427A-ED07-42AB-91F1-116107FA3DE8}"/>
              </a:ext>
            </a:extLst>
          </p:cNvPr>
          <p:cNvSpPr txBox="1"/>
          <p:nvPr/>
        </p:nvSpPr>
        <p:spPr>
          <a:xfrm>
            <a:off x="7781641" y="5930549"/>
            <a:ext cx="2765171" cy="276999"/>
          </a:xfrm>
          <a:prstGeom prst="rect">
            <a:avLst/>
          </a:prstGeom>
          <a:noFill/>
        </p:spPr>
        <p:txBody>
          <a:bodyPr wrap="square" rtlCol="0">
            <a:spAutoFit/>
          </a:bodyPr>
          <a:lstStyle/>
          <a:p>
            <a:r>
              <a:rPr lang="en-US" sz="1200" b="1" dirty="0">
                <a:solidFill>
                  <a:srgbClr val="F08B48"/>
                </a:solidFill>
              </a:rPr>
              <a:t>Still to be discovered…</a:t>
            </a:r>
          </a:p>
        </p:txBody>
      </p:sp>
      <p:sp>
        <p:nvSpPr>
          <p:cNvPr id="46" name="Rectangle 45">
            <a:extLst>
              <a:ext uri="{FF2B5EF4-FFF2-40B4-BE49-F238E27FC236}">
                <a16:creationId xmlns:a16="http://schemas.microsoft.com/office/drawing/2014/main" id="{EB92C838-AB01-45C2-90FF-ADA47B146DEE}"/>
              </a:ext>
            </a:extLst>
          </p:cNvPr>
          <p:cNvSpPr/>
          <p:nvPr/>
        </p:nvSpPr>
        <p:spPr>
          <a:xfrm>
            <a:off x="7423961" y="1703743"/>
            <a:ext cx="2451749" cy="261610"/>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525CA3"/>
                </a:solidFill>
                <a:latin typeface="Calibri" panose="020F0502020204030204" pitchFamily="34" charset="0"/>
              </a:rPr>
              <a:t>Risk factorization in Forecast</a:t>
            </a:r>
          </a:p>
        </p:txBody>
      </p:sp>
      <p:pic>
        <p:nvPicPr>
          <p:cNvPr id="4" name="Picture 3">
            <a:extLst>
              <a:ext uri="{FF2B5EF4-FFF2-40B4-BE49-F238E27FC236}">
                <a16:creationId xmlns:a16="http://schemas.microsoft.com/office/drawing/2014/main" id="{A800AAF6-8FE2-4C5A-B358-CB07E88F13EA}"/>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6069" b="98759" l="1218" r="98926">
                        <a14:foregroundMark x1="81447" y1="6069" x2="95057" y2="44966"/>
                        <a14:foregroundMark x1="90759" y1="41793" x2="83238" y2="32552"/>
                        <a14:foregroundMark x1="3223" y1="95724" x2="5372" y2="79172"/>
                        <a14:foregroundMark x1="5372" y1="79172" x2="9814" y2="66483"/>
                        <a14:foregroundMark x1="7307" y1="86897" x2="12536" y2="86621"/>
                        <a14:foregroundMark x1="14613" y1="88276" x2="12679" y2="80552"/>
                        <a14:foregroundMark x1="11318" y1="90069" x2="11318" y2="90069"/>
                        <a14:foregroundMark x1="22923" y1="68828" x2="22923" y2="98345"/>
                        <a14:foregroundMark x1="1361" y1="96828" x2="2865" y2="92552"/>
                        <a14:foregroundMark x1="53797" y1="97379" x2="53940" y2="79034"/>
                        <a14:foregroundMark x1="59251" y1="85226" x2="61748" y2="88138"/>
                        <a14:foregroundMark x1="53940" y1="79034" x2="56181" y2="81647"/>
                        <a14:foregroundMark x1="64957" y1="80238" x2="67407" y2="74207"/>
                        <a14:foregroundMark x1="61748" y1="88138" x2="62887" y2="85335"/>
                        <a14:foregroundMark x1="70166" y1="85198" x2="71562" y2="90759"/>
                        <a14:foregroundMark x1="67407" y1="74207" x2="68410" y2="78203"/>
                        <a14:foregroundMark x1="71562" y1="90759" x2="71562" y2="96828"/>
                        <a14:foregroundMark x1="80729" y1="73691" x2="79226" y2="75310"/>
                        <a14:foregroundMark x1="87034" y1="66897" x2="85596" y2="68446"/>
                        <a14:foregroundMark x1="79226" y1="75310" x2="86533" y2="86069"/>
                        <a14:foregroundMark x1="80693" y1="94616" x2="79370" y2="96552"/>
                        <a14:foregroundMark x1="86533" y1="86069" x2="85632" y2="87387"/>
                        <a14:foregroundMark x1="79370" y1="96552" x2="77650" y2="94759"/>
                        <a14:foregroundMark x1="76433" y1="31034" x2="70344" y2="43586"/>
                        <a14:foregroundMark x1="70344" y1="43586" x2="70344" y2="43862"/>
                        <a14:foregroundMark x1="96633" y1="48552" x2="98997" y2="51172"/>
                        <a14:foregroundMark x1="81662" y1="13517" x2="74928" y2="33793"/>
                        <a14:foregroundMark x1="54226" y1="77793" x2="54799" y2="98759"/>
                        <a14:foregroundMark x1="62106" y1="93931" x2="57020" y2="67448"/>
                        <a14:foregroundMark x1="54513" y1="66897" x2="54513" y2="87862"/>
                        <a14:foregroundMark x1="46418" y1="68966" x2="47206" y2="93655"/>
                        <a14:backgroundMark x1="19341" y1="25103" x2="51648" y2="21655"/>
                        <a14:backgroundMark x1="11318" y1="40276" x2="21275" y2="41103"/>
                        <a14:backgroundMark x1="21275" y1="41103" x2="40688" y2="40276"/>
                        <a14:backgroundMark x1="40688" y1="40276" x2="40688" y2="40276"/>
                        <a14:backgroundMark x1="27292" y1="16414" x2="29370" y2="49793"/>
                        <a14:backgroundMark x1="1289" y1="690" x2="46920" y2="690"/>
                        <a14:backgroundMark x1="46920" y1="690" x2="55802" y2="414"/>
                        <a14:backgroundMark x1="55802" y1="414" x2="64613" y2="3448"/>
                        <a14:backgroundMark x1="64613" y1="3448" x2="74140" y2="414"/>
                        <a14:backgroundMark x1="74140" y1="414" x2="76218" y2="690"/>
                        <a14:backgroundMark x1="78510" y1="2345" x2="35315" y2="48552"/>
                        <a14:backgroundMark x1="35315" y1="48552" x2="1719" y2="54345"/>
                        <a14:backgroundMark x1="9814" y1="60690" x2="22493" y2="59034"/>
                        <a14:backgroundMark x1="22493" y1="59034" x2="38610" y2="59034"/>
                        <a14:backgroundMark x1="38610" y1="59034" x2="78367" y2="56138"/>
                        <a14:backgroundMark x1="78367" y1="56138" x2="98926" y2="57793"/>
                        <a14:backgroundMark x1="77292" y1="7586" x2="61891" y2="38483"/>
                        <a14:backgroundMark x1="61891" y1="38483" x2="60029" y2="55310"/>
                        <a14:backgroundMark x1="60029" y1="55310" x2="62607" y2="72414"/>
                        <a14:backgroundMark x1="62607" y1="72414" x2="68338" y2="58483"/>
                        <a14:backgroundMark x1="68338" y1="58483" x2="77149" y2="56000"/>
                        <a14:backgroundMark x1="77149" y1="56000" x2="86891" y2="58207"/>
                        <a14:backgroundMark x1="86891" y1="58207" x2="92550" y2="72552"/>
                        <a14:backgroundMark x1="92550" y1="72552" x2="92837" y2="90345"/>
                        <a14:backgroundMark x1="92837" y1="90345" x2="89971" y2="99862"/>
                        <a14:backgroundMark x1="66547" y1="56690" x2="84456" y2="43724"/>
                        <a14:backgroundMark x1="84456" y1="43724" x2="96418" y2="56690"/>
                        <a14:backgroundMark x1="97923" y1="41793" x2="83524" y2="414"/>
                        <a14:backgroundMark x1="12321" y1="56966" x2="16691" y2="73655"/>
                        <a14:backgroundMark x1="16691" y1="73655" x2="19126" y2="54897"/>
                        <a14:backgroundMark x1="19126" y1="54897" x2="18911" y2="52414"/>
                        <a14:backgroundMark x1="26218" y1="58069" x2="26361" y2="95724"/>
                        <a14:backgroundMark x1="16117" y1="68414" x2="20272" y2="99862"/>
                        <a14:backgroundMark x1="9097" y1="81655" x2="9527" y2="82207"/>
                        <a14:backgroundMark x1="8166" y1="83172" x2="8739" y2="83724"/>
                        <a14:backgroundMark x1="6089" y1="94069" x2="6089" y2="92966"/>
                        <a14:backgroundMark x1="6375" y1="93517" x2="4585" y2="99862"/>
                        <a14:backgroundMark x1="6232" y1="97793" x2="10530" y2="96966"/>
                        <a14:backgroundMark x1="57665" y1="87310" x2="58095" y2="95724"/>
                        <a14:backgroundMark x1="69126" y1="78483" x2="67049" y2="97931"/>
                        <a14:backgroundMark x1="63324" y1="84966" x2="63037" y2="81931"/>
                        <a14:backgroundMark x1="63324" y1="85655" x2="63467" y2="80414"/>
                        <a14:backgroundMark x1="63037" y1="84966" x2="63610" y2="80690"/>
                        <a14:backgroundMark x1="63897" y1="83586" x2="63610" y2="79586"/>
                        <a14:backgroundMark x1="84527" y1="75862" x2="86748" y2="72414"/>
                        <a14:backgroundMark x1="83596" y1="87586" x2="81232" y2="92276"/>
                        <a14:backgroundMark x1="86605" y1="70897" x2="84384" y2="75586"/>
                        <a14:backgroundMark x1="85100" y1="71172" x2="83453" y2="74345"/>
                        <a14:backgroundMark x1="83166" y1="72414" x2="82593" y2="72414"/>
                        <a14:backgroundMark x1="83309" y1="71862" x2="83309" y2="71862"/>
                        <a14:backgroundMark x1="83023" y1="70897" x2="83023" y2="70897"/>
                        <a14:backgroundMark x1="82736" y1="70621" x2="82736" y2="70621"/>
                        <a14:backgroundMark x1="82450" y1="70621" x2="82450" y2="70621"/>
                        <a14:backgroundMark x1="83023" y1="70345" x2="84957" y2="71862"/>
                        <a14:backgroundMark x1="82593" y1="70345" x2="83166" y2="73517"/>
                        <a14:backgroundMark x1="81375" y1="71862" x2="81519" y2="73517"/>
                        <a14:backgroundMark x1="84384" y1="69517" x2="85244" y2="70897"/>
                        <a14:backgroundMark x1="85530" y1="70345" x2="84241" y2="69241"/>
                        <a14:backgroundMark x1="80946" y1="72690" x2="81662" y2="73793"/>
                        <a14:backgroundMark x1="84241" y1="87310" x2="81805" y2="91862"/>
                        <a14:backgroundMark x1="80516" y1="92276" x2="83166" y2="93655"/>
                        <a14:backgroundMark x1="84957" y1="89103" x2="85530" y2="87862"/>
                        <a14:backgroundMark x1="58238" y1="87586" x2="58238" y2="87586"/>
                        <a14:backgroundMark x1="57665" y1="87586" x2="57521" y2="76690"/>
                        <a14:backgroundMark x1="58668" y1="89931" x2="57378" y2="83862"/>
                        <a14:backgroundMark x1="58811" y1="88138" x2="57951" y2="83586"/>
                        <a14:backgroundMark x1="56734" y1="85379" x2="56877" y2="81241"/>
                        <a14:backgroundMark x1="58811" y1="87034" x2="58381" y2="83862"/>
                        <a14:backgroundMark x1="57020" y1="86759" x2="56590" y2="81241"/>
                        <a14:backgroundMark x1="58381" y1="89379" x2="57665" y2="81241"/>
                        <a14:backgroundMark x1="58954" y1="89655" x2="58238" y2="82207"/>
                        <a14:backgroundMark x1="57163" y1="85931" x2="57951" y2="78759"/>
                        <a14:backgroundMark x1="56017" y1="82207" x2="56734" y2="81931"/>
                        <a14:backgroundMark x1="57521" y1="81931" x2="58811" y2="91034"/>
                        <a14:backgroundMark x1="63754" y1="79862" x2="63467" y2="85379"/>
                        <a14:backgroundMark x1="63324" y1="83586" x2="64040" y2="78483"/>
                        <a14:backgroundMark x1="69413" y1="82759" x2="70344" y2="84966"/>
                        <a14:backgroundMark x1="64828" y1="80138" x2="64183" y2="83034"/>
                        <a14:backgroundMark x1="83166" y1="72138" x2="80659" y2="73517"/>
                        <a14:backgroundMark x1="85530" y1="70069" x2="85244" y2="68690"/>
                      </a14:backgroundRemoval>
                    </a14:imgEffect>
                  </a14:imgLayer>
                </a14:imgProps>
              </a:ext>
            </a:extLst>
          </a:blip>
          <a:stretch>
            <a:fillRect/>
          </a:stretch>
        </p:blipFill>
        <p:spPr>
          <a:xfrm>
            <a:off x="2228267" y="5963252"/>
            <a:ext cx="412055" cy="213997"/>
          </a:xfrm>
          <a:prstGeom prst="rect">
            <a:avLst/>
          </a:prstGeom>
        </p:spPr>
      </p:pic>
      <p:sp>
        <p:nvSpPr>
          <p:cNvPr id="5" name="TextBox 4">
            <a:extLst>
              <a:ext uri="{FF2B5EF4-FFF2-40B4-BE49-F238E27FC236}">
                <a16:creationId xmlns:a16="http://schemas.microsoft.com/office/drawing/2014/main" id="{F015C097-E04E-4B77-9C44-A4A00D5EA841}"/>
              </a:ext>
            </a:extLst>
          </p:cNvPr>
          <p:cNvSpPr txBox="1"/>
          <p:nvPr/>
        </p:nvSpPr>
        <p:spPr>
          <a:xfrm>
            <a:off x="6549122" y="5547745"/>
            <a:ext cx="1020198" cy="2462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00" b="1" dirty="0"/>
              <a:t>GLPK / GMPL</a:t>
            </a:r>
          </a:p>
        </p:txBody>
      </p:sp>
      <p:sp>
        <p:nvSpPr>
          <p:cNvPr id="51" name="Rectangle 50">
            <a:extLst>
              <a:ext uri="{FF2B5EF4-FFF2-40B4-BE49-F238E27FC236}">
                <a16:creationId xmlns:a16="http://schemas.microsoft.com/office/drawing/2014/main" id="{B03DAC34-9EC1-4813-8498-B95D001C1201}"/>
              </a:ext>
            </a:extLst>
          </p:cNvPr>
          <p:cNvSpPr/>
          <p:nvPr/>
        </p:nvSpPr>
        <p:spPr>
          <a:xfrm>
            <a:off x="668267" y="3129504"/>
            <a:ext cx="1412652" cy="1696026"/>
          </a:xfrm>
          <a:prstGeom prst="rect">
            <a:avLst/>
          </a:prstGeom>
          <a:gradFill flip="none" rotWithShape="1">
            <a:gsLst>
              <a:gs pos="100000">
                <a:schemeClr val="accent3">
                  <a:lumMod val="50000"/>
                </a:schemeClr>
              </a:gs>
              <a:gs pos="0">
                <a:srgbClr val="A990BE"/>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b="1" i="1" kern="0" dirty="0">
              <a:solidFill>
                <a:schemeClr val="bg1">
                  <a:lumMod val="95000"/>
                </a:schemeClr>
              </a:solidFill>
              <a:latin typeface="Calibri" panose="020F0502020204030204" pitchFamily="34" charset="0"/>
            </a:endParaRPr>
          </a:p>
          <a:p>
            <a:pPr algn="ctr"/>
            <a:endParaRPr lang="en-US" sz="400" b="1" i="1" dirty="0">
              <a:solidFill>
                <a:srgbClr val="FFFFFF"/>
              </a:solidFill>
              <a:latin typeface="Calibri" panose="020F0502020204030204" pitchFamily="34" charset="0"/>
            </a:endParaRPr>
          </a:p>
          <a:p>
            <a:pPr algn="ctr"/>
            <a:r>
              <a:rPr lang="en-US" sz="1200" b="1" i="1" dirty="0">
                <a:solidFill>
                  <a:srgbClr val="FFFFFF"/>
                </a:solidFill>
                <a:latin typeface="Calibri" panose="020F0502020204030204" pitchFamily="34" charset="0"/>
              </a:rPr>
              <a:t>Advanced Visualization</a:t>
            </a:r>
          </a:p>
          <a:p>
            <a:pPr algn="ctr"/>
            <a:endParaRPr lang="en-US" sz="1200" b="1" i="1" dirty="0">
              <a:solidFill>
                <a:srgbClr val="FFFFFF"/>
              </a:solidFill>
              <a:latin typeface="Calibri" panose="020F0502020204030204" pitchFamily="34" charset="0"/>
            </a:endParaRPr>
          </a:p>
          <a:p>
            <a:pPr algn="ctr"/>
            <a:endParaRPr lang="en-US" sz="1200" b="1" i="1" dirty="0">
              <a:solidFill>
                <a:srgbClr val="FFFFFF"/>
              </a:solidFill>
              <a:latin typeface="Calibri" panose="020F0502020204030204" pitchFamily="34" charset="0"/>
            </a:endParaRPr>
          </a:p>
          <a:p>
            <a:pPr algn="ctr"/>
            <a:endParaRPr lang="en-US" sz="1050" b="1" i="1" dirty="0">
              <a:solidFill>
                <a:srgbClr val="FFFFFF"/>
              </a:solidFill>
              <a:latin typeface="Calibri" panose="020F0502020204030204" pitchFamily="34" charset="0"/>
            </a:endParaRPr>
          </a:p>
          <a:p>
            <a:pPr algn="ctr"/>
            <a:r>
              <a:rPr lang="en-US" sz="1200" b="1" i="1" dirty="0">
                <a:solidFill>
                  <a:srgbClr val="FFFFFF"/>
                </a:solidFill>
                <a:latin typeface="Calibri" panose="020F0502020204030204" pitchFamily="34" charset="0"/>
              </a:rPr>
              <a:t>Data Science</a:t>
            </a:r>
          </a:p>
          <a:p>
            <a:pPr algn="ctr"/>
            <a:endParaRPr lang="en-US" sz="1200" b="1" i="1" kern="0" dirty="0">
              <a:solidFill>
                <a:schemeClr val="bg1">
                  <a:lumMod val="95000"/>
                </a:schemeClr>
              </a:solidFill>
              <a:latin typeface="Calibri" panose="020F0502020204030204" pitchFamily="34" charset="0"/>
            </a:endParaRPr>
          </a:p>
          <a:p>
            <a:pPr algn="ctr"/>
            <a:endParaRPr lang="en-US" sz="1200" b="1" i="1" dirty="0">
              <a:solidFill>
                <a:schemeClr val="bg1">
                  <a:lumMod val="95000"/>
                </a:schemeClr>
              </a:solidFill>
            </a:endParaRPr>
          </a:p>
        </p:txBody>
      </p:sp>
      <p:sp>
        <p:nvSpPr>
          <p:cNvPr id="7" name="Rectangle 6">
            <a:extLst>
              <a:ext uri="{FF2B5EF4-FFF2-40B4-BE49-F238E27FC236}">
                <a16:creationId xmlns:a16="http://schemas.microsoft.com/office/drawing/2014/main" id="{9A213A00-4B22-4072-959F-DEF539857CEB}"/>
              </a:ext>
            </a:extLst>
          </p:cNvPr>
          <p:cNvSpPr/>
          <p:nvPr/>
        </p:nvSpPr>
        <p:spPr>
          <a:xfrm>
            <a:off x="7429335" y="3213692"/>
            <a:ext cx="2637534" cy="180434"/>
          </a:xfrm>
          <a:prstGeom prst="rect">
            <a:avLst/>
          </a:prstGeom>
          <a:solidFill>
            <a:schemeClr val="accent6">
              <a:lumMod val="60000"/>
              <a:lumOff val="4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374020B-9447-4B0C-B4BF-F4A6528C901C}"/>
              </a:ext>
            </a:extLst>
          </p:cNvPr>
          <p:cNvSpPr/>
          <p:nvPr/>
        </p:nvSpPr>
        <p:spPr>
          <a:xfrm>
            <a:off x="7402191" y="3680282"/>
            <a:ext cx="2637534" cy="180434"/>
          </a:xfrm>
          <a:prstGeom prst="rect">
            <a:avLst/>
          </a:prstGeom>
          <a:solidFill>
            <a:schemeClr val="accent6">
              <a:lumMod val="60000"/>
              <a:lumOff val="4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D8344F0-CEA9-4406-8DFD-6A4157B155B7}"/>
              </a:ext>
            </a:extLst>
          </p:cNvPr>
          <p:cNvSpPr/>
          <p:nvPr/>
        </p:nvSpPr>
        <p:spPr>
          <a:xfrm>
            <a:off x="7396835" y="4514364"/>
            <a:ext cx="2637534" cy="180434"/>
          </a:xfrm>
          <a:prstGeom prst="rect">
            <a:avLst/>
          </a:prstGeom>
          <a:solidFill>
            <a:schemeClr val="accent6">
              <a:lumMod val="60000"/>
              <a:lumOff val="4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6476609-6A8B-4013-8B0E-06F5A2F5CFBF}"/>
              </a:ext>
            </a:extLst>
          </p:cNvPr>
          <p:cNvSpPr/>
          <p:nvPr/>
        </p:nvSpPr>
        <p:spPr>
          <a:xfrm>
            <a:off x="7423961" y="4182543"/>
            <a:ext cx="2637534" cy="180434"/>
          </a:xfrm>
          <a:prstGeom prst="rect">
            <a:avLst/>
          </a:prstGeom>
          <a:solidFill>
            <a:schemeClr val="accent6">
              <a:lumMod val="60000"/>
              <a:lumOff val="4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C9AAA37B-AAC6-48E7-827B-7CC2FE209546}"/>
              </a:ext>
            </a:extLst>
          </p:cNvPr>
          <p:cNvSpPr/>
          <p:nvPr/>
        </p:nvSpPr>
        <p:spPr>
          <a:xfrm>
            <a:off x="4548189" y="4002000"/>
            <a:ext cx="2822942" cy="180434"/>
          </a:xfrm>
          <a:prstGeom prst="rect">
            <a:avLst/>
          </a:prstGeom>
          <a:solidFill>
            <a:schemeClr val="accent6">
              <a:lumMod val="60000"/>
              <a:lumOff val="4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A4FFE82C-0761-4160-917B-0190849D99E5}"/>
              </a:ext>
            </a:extLst>
          </p:cNvPr>
          <p:cNvSpPr/>
          <p:nvPr/>
        </p:nvSpPr>
        <p:spPr>
          <a:xfrm>
            <a:off x="4540215" y="4515375"/>
            <a:ext cx="2822942" cy="180434"/>
          </a:xfrm>
          <a:prstGeom prst="rect">
            <a:avLst/>
          </a:prstGeom>
          <a:solidFill>
            <a:schemeClr val="accent6">
              <a:lumMod val="60000"/>
              <a:lumOff val="4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D81690C3-FC68-46F9-8B7E-302ACAEED2F2}"/>
              </a:ext>
            </a:extLst>
          </p:cNvPr>
          <p:cNvSpPr/>
          <p:nvPr/>
        </p:nvSpPr>
        <p:spPr>
          <a:xfrm>
            <a:off x="2104939" y="4232119"/>
            <a:ext cx="2336039" cy="174732"/>
          </a:xfrm>
          <a:prstGeom prst="rect">
            <a:avLst/>
          </a:prstGeom>
          <a:solidFill>
            <a:schemeClr val="accent6">
              <a:lumMod val="60000"/>
              <a:lumOff val="4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Arrow: Right 68">
            <a:extLst>
              <a:ext uri="{FF2B5EF4-FFF2-40B4-BE49-F238E27FC236}">
                <a16:creationId xmlns:a16="http://schemas.microsoft.com/office/drawing/2014/main" id="{324619E7-E796-4449-B3FE-0531228CA206}"/>
              </a:ext>
            </a:extLst>
          </p:cNvPr>
          <p:cNvSpPr/>
          <p:nvPr/>
        </p:nvSpPr>
        <p:spPr>
          <a:xfrm>
            <a:off x="2708137" y="5233806"/>
            <a:ext cx="7404209" cy="172434"/>
          </a:xfrm>
          <a:prstGeom prst="rightArrow">
            <a:avLst/>
          </a:prstGeom>
          <a:solidFill>
            <a:srgbClr val="DE1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10" name="Picture 2" descr="RÃ©sultat de recherche d'images pour &quot;kinaxis&quot;">
            <a:extLst>
              <a:ext uri="{FF2B5EF4-FFF2-40B4-BE49-F238E27FC236}">
                <a16:creationId xmlns:a16="http://schemas.microsoft.com/office/drawing/2014/main" id="{886FF647-5DB7-4C39-B33F-0616E2755E0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39777" y="5071197"/>
            <a:ext cx="1435159" cy="4824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21745A-0D65-415C-AC63-D770E44406C0}"/>
              </a:ext>
            </a:extLst>
          </p:cNvPr>
          <p:cNvSpPr txBox="1"/>
          <p:nvPr/>
        </p:nvSpPr>
        <p:spPr>
          <a:xfrm>
            <a:off x="7022240" y="5337526"/>
            <a:ext cx="1338620" cy="261610"/>
          </a:xfrm>
          <a:prstGeom prst="rect">
            <a:avLst/>
          </a:prstGeom>
          <a:noFill/>
        </p:spPr>
        <p:txBody>
          <a:bodyPr wrap="square" rtlCol="0">
            <a:spAutoFit/>
          </a:bodyPr>
          <a:lstStyle/>
          <a:p>
            <a:r>
              <a:rPr lang="en-US" sz="1050" dirty="0"/>
              <a:t>Fully Deployed</a:t>
            </a:r>
          </a:p>
        </p:txBody>
      </p:sp>
      <p:cxnSp>
        <p:nvCxnSpPr>
          <p:cNvPr id="10" name="Straight Connector 9">
            <a:extLst>
              <a:ext uri="{FF2B5EF4-FFF2-40B4-BE49-F238E27FC236}">
                <a16:creationId xmlns:a16="http://schemas.microsoft.com/office/drawing/2014/main" id="{57C9B4D1-D830-45EC-BB1E-E1D6BDD33328}"/>
              </a:ext>
            </a:extLst>
          </p:cNvPr>
          <p:cNvCxnSpPr>
            <a:cxnSpLocks/>
          </p:cNvCxnSpPr>
          <p:nvPr/>
        </p:nvCxnSpPr>
        <p:spPr>
          <a:xfrm>
            <a:off x="7533866" y="5233806"/>
            <a:ext cx="0" cy="17135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2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9AB8B04-F6D6-4DD5-AEBE-2A464F6DBBF6}"/>
              </a:ext>
            </a:extLst>
          </p:cNvPr>
          <p:cNvGraphicFramePr>
            <a:graphicFrameLocks noChangeAspect="1"/>
          </p:cNvGraphicFramePr>
          <p:nvPr>
            <p:custDataLst>
              <p:tags r:id="rId2"/>
            </p:custDataLst>
            <p:extLst>
              <p:ext uri="{D42A27DB-BD31-4B8C-83A1-F6EECF244321}">
                <p14:modId xmlns:p14="http://schemas.microsoft.com/office/powerpoint/2010/main" val="4100052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85" name="Diapositive think-cell" r:id="rId6" imgW="270" imgH="270" progId="TCLayout.ActiveDocument.1">
                  <p:embed/>
                </p:oleObj>
              </mc:Choice>
              <mc:Fallback>
                <p:oleObj name="Diapositiv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3F8CB3A-468C-4384-9443-62849A86519C}"/>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a:latin typeface="Arial" panose="020B0604020202020204" pitchFamily="34" charset="0"/>
              <a:ea typeface="+mj-ea"/>
              <a:cs typeface="+mj-cs"/>
              <a:sym typeface="Arial" panose="020B0604020202020204" pitchFamily="34" charset="0"/>
            </a:endParaRPr>
          </a:p>
        </p:txBody>
      </p:sp>
      <p:sp>
        <p:nvSpPr>
          <p:cNvPr id="2" name="Titre 1">
            <a:extLst>
              <a:ext uri="{FF2B5EF4-FFF2-40B4-BE49-F238E27FC236}">
                <a16:creationId xmlns:a16="http://schemas.microsoft.com/office/drawing/2014/main" id="{71A04100-C84E-4935-A4CE-C5685AB7DB40}"/>
              </a:ext>
            </a:extLst>
          </p:cNvPr>
          <p:cNvSpPr>
            <a:spLocks noGrp="1"/>
          </p:cNvSpPr>
          <p:nvPr>
            <p:ph type="title"/>
          </p:nvPr>
        </p:nvSpPr>
        <p:spPr>
          <a:xfrm>
            <a:off x="478367" y="457132"/>
            <a:ext cx="11226800" cy="332399"/>
          </a:xfrm>
        </p:spPr>
        <p:txBody>
          <a:bodyPr/>
          <a:lstStyle/>
          <a:p>
            <a:r>
              <a:rPr lang="en-US" sz="2400" b="1" dirty="0"/>
              <a:t>How to further combine efforts ?</a:t>
            </a:r>
          </a:p>
        </p:txBody>
      </p:sp>
      <p:sp>
        <p:nvSpPr>
          <p:cNvPr id="3" name="Espace réservé du contenu 2">
            <a:extLst>
              <a:ext uri="{FF2B5EF4-FFF2-40B4-BE49-F238E27FC236}">
                <a16:creationId xmlns:a16="http://schemas.microsoft.com/office/drawing/2014/main" id="{32A83E6E-ACD9-4204-B4BD-D3BAF6DF7C70}"/>
              </a:ext>
            </a:extLst>
          </p:cNvPr>
          <p:cNvSpPr>
            <a:spLocks noGrp="1"/>
          </p:cNvSpPr>
          <p:nvPr>
            <p:ph idx="13"/>
          </p:nvPr>
        </p:nvSpPr>
        <p:spPr/>
        <p:txBody>
          <a:bodyPr/>
          <a:lstStyle/>
          <a:p>
            <a:pPr marL="268288" indent="-268288">
              <a:spcAft>
                <a:spcPts val="1200"/>
              </a:spcAft>
              <a:buClr>
                <a:srgbClr val="FFC000"/>
              </a:buClr>
              <a:buFont typeface="Wingdings" panose="05000000000000000000" pitchFamily="2" charset="2"/>
              <a:buChar char="q"/>
            </a:pPr>
            <a:r>
              <a:rPr lang="en-US" sz="1800" dirty="0"/>
              <a:t>Mutual sponsorship Finance and Supply Chain to promote IBP</a:t>
            </a:r>
          </a:p>
          <a:p>
            <a:pPr marL="1177925" lvl="2" indent="-285750">
              <a:buClr>
                <a:srgbClr val="FFC000"/>
              </a:buClr>
              <a:buFont typeface="Wingdings" panose="05000000000000000000" pitchFamily="2" charset="2"/>
              <a:buChar char="à"/>
            </a:pPr>
            <a:r>
              <a:rPr lang="en-US" sz="1800" dirty="0">
                <a:sym typeface="Wingdings" panose="05000000000000000000" pitchFamily="2" charset="2"/>
              </a:rPr>
              <a:t>Toward “</a:t>
            </a:r>
            <a:r>
              <a:rPr lang="en-US" sz="1800" dirty="0"/>
              <a:t>One Business Plan”</a:t>
            </a:r>
          </a:p>
          <a:p>
            <a:pPr marL="1177925" lvl="2" indent="-285750">
              <a:buClr>
                <a:srgbClr val="FFC000"/>
              </a:buClr>
              <a:buFont typeface="Wingdings" panose="05000000000000000000" pitchFamily="2" charset="2"/>
              <a:buChar char="à"/>
            </a:pPr>
            <a:r>
              <a:rPr lang="en-US" sz="1800" dirty="0"/>
              <a:t>Promote Sanofi P&amp;L</a:t>
            </a:r>
          </a:p>
          <a:p>
            <a:pPr marL="1177925" lvl="2" indent="-285750">
              <a:buClr>
                <a:srgbClr val="FFC000"/>
              </a:buClr>
              <a:buFont typeface="Wingdings" panose="05000000000000000000" pitchFamily="2" charset="2"/>
              <a:buChar char="à"/>
            </a:pPr>
            <a:r>
              <a:rPr lang="en-US" sz="1800" dirty="0"/>
              <a:t>Cross functional set of KPIs linked to Net sales, P&amp;L &amp; Balance sheet</a:t>
            </a:r>
          </a:p>
          <a:p>
            <a:pPr marL="268288" indent="-268288">
              <a:spcAft>
                <a:spcPts val="1200"/>
              </a:spcAft>
              <a:buClr>
                <a:srgbClr val="FFC000"/>
              </a:buClr>
              <a:buFont typeface="Wingdings" panose="05000000000000000000" pitchFamily="2" charset="2"/>
              <a:buChar char="q"/>
            </a:pPr>
            <a:r>
              <a:rPr lang="en-US" sz="1800" dirty="0"/>
              <a:t>Further enhance collaboration between both functions on Analytics :</a:t>
            </a:r>
          </a:p>
          <a:p>
            <a:pPr marL="1177925" lvl="2" indent="-285750">
              <a:buClr>
                <a:srgbClr val="FFC000"/>
              </a:buClr>
              <a:buFont typeface="Wingdings" panose="05000000000000000000" pitchFamily="2" charset="2"/>
              <a:buChar char="à"/>
            </a:pPr>
            <a:r>
              <a:rPr lang="en-US" sz="1800" dirty="0"/>
              <a:t>Global SC Analytics CoE and Global Finance Analytics CoE : “One Source of Truth”</a:t>
            </a:r>
          </a:p>
          <a:p>
            <a:pPr marL="1177925" lvl="2" indent="-285750">
              <a:buClr>
                <a:srgbClr val="FFC000"/>
              </a:buClr>
              <a:buFont typeface="Wingdings" panose="05000000000000000000" pitchFamily="2" charset="2"/>
              <a:buChar char="à"/>
            </a:pPr>
            <a:r>
              <a:rPr lang="en-US" sz="1800" dirty="0"/>
              <a:t>Initiatives on Forecast</a:t>
            </a:r>
          </a:p>
          <a:p>
            <a:pPr marL="1177925" lvl="2" indent="-285750">
              <a:buClr>
                <a:srgbClr val="FFC000"/>
              </a:buClr>
              <a:buFont typeface="Wingdings" panose="05000000000000000000" pitchFamily="2" charset="2"/>
              <a:buChar char="à"/>
            </a:pPr>
            <a:r>
              <a:rPr lang="en-US" sz="1800" dirty="0"/>
              <a:t>Alignment on Industrial Capacity</a:t>
            </a:r>
          </a:p>
          <a:p>
            <a:pPr marL="1177925" lvl="2" indent="-285750">
              <a:buClr>
                <a:srgbClr val="FFC000"/>
              </a:buClr>
              <a:buFont typeface="Wingdings" panose="05000000000000000000" pitchFamily="2" charset="2"/>
              <a:buChar char="à"/>
            </a:pPr>
            <a:endParaRPr lang="en-US" sz="1800" dirty="0"/>
          </a:p>
        </p:txBody>
      </p:sp>
    </p:spTree>
    <p:extLst>
      <p:ext uri="{BB962C8B-B14F-4D97-AF65-F5344CB8AC3E}">
        <p14:creationId xmlns:p14="http://schemas.microsoft.com/office/powerpoint/2010/main" val="352474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A1C70C9F-7912-435D-BAB7-1953715ECB06}"/>
              </a:ext>
            </a:extLst>
          </p:cNvPr>
          <p:cNvGraphicFramePr>
            <a:graphicFrameLocks noChangeAspect="1"/>
          </p:cNvGraphicFramePr>
          <p:nvPr>
            <p:custDataLst>
              <p:tags r:id="rId2"/>
            </p:custDataLst>
            <p:extLst>
              <p:ext uri="{D42A27DB-BD31-4B8C-83A1-F6EECF244321}">
                <p14:modId xmlns:p14="http://schemas.microsoft.com/office/powerpoint/2010/main" val="40234268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4" name="Diapositive think-cell" r:id="rId5" imgW="270" imgH="270" progId="TCLayout.ActiveDocument.1">
                  <p:embed/>
                </p:oleObj>
              </mc:Choice>
              <mc:Fallback>
                <p:oleObj name="Diapositiv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DA021FB-5744-40FB-BF2D-6133738E6CC6}"/>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368734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4" name="Rectangle 523">
            <a:extLst>
              <a:ext uri="{FF2B5EF4-FFF2-40B4-BE49-F238E27FC236}">
                <a16:creationId xmlns:a16="http://schemas.microsoft.com/office/drawing/2014/main" id="{351F4D83-C3EF-4936-8397-16738B8CBB3F}"/>
              </a:ext>
            </a:extLst>
          </p:cNvPr>
          <p:cNvSpPr/>
          <p:nvPr/>
        </p:nvSpPr>
        <p:spPr>
          <a:xfrm>
            <a:off x="3113457" y="1309728"/>
            <a:ext cx="7038718" cy="487835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453FF2CA-BC8C-4234-BD69-FCF7A2E891AE}"/>
              </a:ext>
            </a:extLst>
          </p:cNvPr>
          <p:cNvSpPr/>
          <p:nvPr/>
        </p:nvSpPr>
        <p:spPr>
          <a:xfrm>
            <a:off x="3251299" y="1415831"/>
            <a:ext cx="6674871" cy="1120829"/>
          </a:xfrm>
          <a:prstGeom prst="rect">
            <a:avLst/>
          </a:prstGeom>
          <a:solidFill>
            <a:schemeClr val="bg1">
              <a:lumMod val="95000"/>
              <a:alpha val="48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29" name="Rectangle 228">
            <a:extLst>
              <a:ext uri="{FF2B5EF4-FFF2-40B4-BE49-F238E27FC236}">
                <a16:creationId xmlns:a16="http://schemas.microsoft.com/office/drawing/2014/main" id="{97D0F3E9-10D8-41B8-82B1-03F1BF4F7A6B}"/>
              </a:ext>
            </a:extLst>
          </p:cNvPr>
          <p:cNvSpPr/>
          <p:nvPr/>
        </p:nvSpPr>
        <p:spPr>
          <a:xfrm>
            <a:off x="393843" y="2637476"/>
            <a:ext cx="1870864" cy="355061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6" name="Title 1">
            <a:extLst>
              <a:ext uri="{FF2B5EF4-FFF2-40B4-BE49-F238E27FC236}">
                <a16:creationId xmlns:a16="http://schemas.microsoft.com/office/drawing/2014/main" id="{E7953666-A2B5-4409-82B2-A0948B81ED3B}"/>
              </a:ext>
            </a:extLst>
          </p:cNvPr>
          <p:cNvSpPr>
            <a:spLocks noGrp="1"/>
          </p:cNvSpPr>
          <p:nvPr>
            <p:ph type="title"/>
          </p:nvPr>
        </p:nvSpPr>
        <p:spPr>
          <a:xfrm>
            <a:off x="480000" y="163766"/>
            <a:ext cx="11226800" cy="553998"/>
          </a:xfrm>
        </p:spPr>
        <p:txBody>
          <a:bodyPr/>
          <a:lstStyle/>
          <a:p>
            <a:r>
              <a:rPr lang="en-US" sz="2000" b="1" dirty="0">
                <a:solidFill>
                  <a:srgbClr val="002060"/>
                </a:solidFill>
                <a:latin typeface="Arial Black" panose="020B0A04020102020204" pitchFamily="34" charset="0"/>
              </a:rPr>
              <a:t>E2E Connected </a:t>
            </a:r>
            <a:r>
              <a:rPr lang="en-US" sz="2000" dirty="0">
                <a:solidFill>
                  <a:srgbClr val="002060"/>
                </a:solidFill>
              </a:rPr>
              <a:t>and</a:t>
            </a:r>
            <a:r>
              <a:rPr lang="en-US" sz="2000" b="1" dirty="0">
                <a:solidFill>
                  <a:srgbClr val="002060"/>
                </a:solidFill>
                <a:latin typeface="Arial Black" panose="020B0A04020102020204" pitchFamily="34" charset="0"/>
              </a:rPr>
              <a:t> Coherent set of KPIs </a:t>
            </a:r>
            <a:r>
              <a:rPr lang="en-US" sz="2000" dirty="0">
                <a:solidFill>
                  <a:srgbClr val="002060"/>
                </a:solidFill>
              </a:rPr>
              <a:t>to monitor the performance of Supply Chain Planning while understanding their impact on Sanofi’s P&amp;L and Balance Sheet</a:t>
            </a:r>
          </a:p>
        </p:txBody>
      </p:sp>
      <p:grpSp>
        <p:nvGrpSpPr>
          <p:cNvPr id="39" name="Group 38">
            <a:extLst>
              <a:ext uri="{FF2B5EF4-FFF2-40B4-BE49-F238E27FC236}">
                <a16:creationId xmlns:a16="http://schemas.microsoft.com/office/drawing/2014/main" id="{F40C2477-3D60-4D93-90BF-87BB260D4212}"/>
              </a:ext>
            </a:extLst>
          </p:cNvPr>
          <p:cNvGrpSpPr/>
          <p:nvPr/>
        </p:nvGrpSpPr>
        <p:grpSpPr>
          <a:xfrm>
            <a:off x="777249" y="3273520"/>
            <a:ext cx="885851" cy="303855"/>
            <a:chOff x="777249" y="2473021"/>
            <a:chExt cx="885851" cy="303855"/>
          </a:xfrm>
        </p:grpSpPr>
        <p:pic>
          <p:nvPicPr>
            <p:cNvPr id="203" name="Picture 15">
              <a:extLst>
                <a:ext uri="{FF2B5EF4-FFF2-40B4-BE49-F238E27FC236}">
                  <a16:creationId xmlns:a16="http://schemas.microsoft.com/office/drawing/2014/main" id="{E76C3C73-F596-450F-8C0C-225B7E518788}"/>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8292" y="2546307"/>
              <a:ext cx="249296" cy="230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 name="Picture 203">
              <a:extLst>
                <a:ext uri="{FF2B5EF4-FFF2-40B4-BE49-F238E27FC236}">
                  <a16:creationId xmlns:a16="http://schemas.microsoft.com/office/drawing/2014/main" id="{11C30C04-9EEB-4B4F-9576-22CA293C4FF7}"/>
                </a:ext>
              </a:extLst>
            </p:cNvPr>
            <p:cNvPicPr>
              <a:picLocks noChangeAspect="1"/>
            </p:cNvPicPr>
            <p:nvPr/>
          </p:nvPicPr>
          <p:blipFill>
            <a:blip r:embed="rId3">
              <a:duotone>
                <a:schemeClr val="accent5">
                  <a:shade val="45000"/>
                  <a:satMod val="135000"/>
                </a:schemeClr>
                <a:prstClr val="white"/>
              </a:duotone>
            </a:blip>
            <a:stretch>
              <a:fillRect/>
            </a:stretch>
          </p:blipFill>
          <p:spPr>
            <a:xfrm>
              <a:off x="1413804" y="2473021"/>
              <a:ext cx="249296" cy="232851"/>
            </a:xfrm>
            <a:prstGeom prst="rect">
              <a:avLst/>
            </a:prstGeom>
            <a:noFill/>
            <a:ln>
              <a:noFill/>
            </a:ln>
            <a:effectLst/>
          </p:spPr>
        </p:pic>
        <p:pic>
          <p:nvPicPr>
            <p:cNvPr id="205" name="Picture 21">
              <a:extLst>
                <a:ext uri="{FF2B5EF4-FFF2-40B4-BE49-F238E27FC236}">
                  <a16:creationId xmlns:a16="http://schemas.microsoft.com/office/drawing/2014/main" id="{4C0B996D-AB12-418A-B7F3-F4F1C8E69FD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7249" y="2473021"/>
              <a:ext cx="324274" cy="30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6" name="Rectangle 205">
            <a:extLst>
              <a:ext uri="{FF2B5EF4-FFF2-40B4-BE49-F238E27FC236}">
                <a16:creationId xmlns:a16="http://schemas.microsoft.com/office/drawing/2014/main" id="{877A9808-3259-4F6C-A37E-DA322ADC1B93}"/>
              </a:ext>
            </a:extLst>
          </p:cNvPr>
          <p:cNvSpPr/>
          <p:nvPr/>
        </p:nvSpPr>
        <p:spPr>
          <a:xfrm>
            <a:off x="335874" y="2322734"/>
            <a:ext cx="134163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8508C"/>
                </a:solidFill>
                <a:effectLst/>
                <a:uLnTx/>
                <a:uFillTx/>
                <a:latin typeface="Arial Black" panose="020B0A04020102020204" pitchFamily="34" charset="0"/>
                <a:ea typeface="+mn-ea"/>
                <a:cs typeface="+mn-cs"/>
              </a:rPr>
              <a:t>STRATEGIC</a:t>
            </a:r>
            <a:endParaRPr kumimoji="0" lang="en-US" sz="1400" b="0" i="0" u="none" strike="noStrike" kern="1200" cap="none" spc="0" normalizeH="0" baseline="0" noProof="0" dirty="0">
              <a:ln>
                <a:noFill/>
              </a:ln>
              <a:solidFill>
                <a:srgbClr val="48508C"/>
              </a:solidFill>
              <a:effectLst/>
              <a:uLnTx/>
              <a:uFillTx/>
              <a:latin typeface="Arial"/>
              <a:ea typeface="+mn-ea"/>
              <a:cs typeface="+mn-cs"/>
            </a:endParaRPr>
          </a:p>
        </p:txBody>
      </p:sp>
      <p:pic>
        <p:nvPicPr>
          <p:cNvPr id="207" name="Picture 16">
            <a:extLst>
              <a:ext uri="{FF2B5EF4-FFF2-40B4-BE49-F238E27FC236}">
                <a16:creationId xmlns:a16="http://schemas.microsoft.com/office/drawing/2014/main" id="{CF90284D-4560-4FE0-A5CF-2251C9C327E4}"/>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1440" y="5449109"/>
            <a:ext cx="294795" cy="27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 name="Picture 9">
            <a:extLst>
              <a:ext uri="{FF2B5EF4-FFF2-40B4-BE49-F238E27FC236}">
                <a16:creationId xmlns:a16="http://schemas.microsoft.com/office/drawing/2014/main" id="{12775956-CF2B-469D-B96C-4A1E7A64E78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1488" y="5449109"/>
            <a:ext cx="291904" cy="27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9" name="Rectangle 208">
            <a:extLst>
              <a:ext uri="{FF2B5EF4-FFF2-40B4-BE49-F238E27FC236}">
                <a16:creationId xmlns:a16="http://schemas.microsoft.com/office/drawing/2014/main" id="{8F1C6FDD-4B2F-4697-AADE-20A8B342420F}"/>
              </a:ext>
            </a:extLst>
          </p:cNvPr>
          <p:cNvSpPr/>
          <p:nvPr/>
        </p:nvSpPr>
        <p:spPr>
          <a:xfrm>
            <a:off x="758785" y="3550756"/>
            <a:ext cx="361203" cy="153888"/>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76728"/>
                </a:solidFill>
                <a:effectLst/>
                <a:uLnTx/>
                <a:uFillTx/>
                <a:latin typeface="Arial"/>
                <a:ea typeface="+mn-ea"/>
                <a:cs typeface="+mn-cs"/>
              </a:rPr>
              <a:t>CSL</a:t>
            </a:r>
          </a:p>
        </p:txBody>
      </p:sp>
      <p:sp>
        <p:nvSpPr>
          <p:cNvPr id="210" name="Rectangle 209">
            <a:extLst>
              <a:ext uri="{FF2B5EF4-FFF2-40B4-BE49-F238E27FC236}">
                <a16:creationId xmlns:a16="http://schemas.microsoft.com/office/drawing/2014/main" id="{1F86F3D9-9B7D-4BC9-AA99-932E56F9B7B2}"/>
              </a:ext>
            </a:extLst>
          </p:cNvPr>
          <p:cNvSpPr/>
          <p:nvPr/>
        </p:nvSpPr>
        <p:spPr>
          <a:xfrm>
            <a:off x="1300095" y="3550756"/>
            <a:ext cx="361203" cy="153888"/>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76728"/>
                </a:solidFill>
                <a:effectLst/>
                <a:uLnTx/>
                <a:uFillTx/>
                <a:latin typeface="Arial"/>
                <a:ea typeface="+mn-ea"/>
                <a:cs typeface="+mn-cs"/>
              </a:rPr>
              <a:t>OTIF</a:t>
            </a:r>
          </a:p>
        </p:txBody>
      </p:sp>
      <p:sp>
        <p:nvSpPr>
          <p:cNvPr id="211" name="Rectangle 210">
            <a:extLst>
              <a:ext uri="{FF2B5EF4-FFF2-40B4-BE49-F238E27FC236}">
                <a16:creationId xmlns:a16="http://schemas.microsoft.com/office/drawing/2014/main" id="{20FDBC1B-A86F-4703-974B-1D6E0344738A}"/>
              </a:ext>
            </a:extLst>
          </p:cNvPr>
          <p:cNvSpPr/>
          <p:nvPr/>
        </p:nvSpPr>
        <p:spPr>
          <a:xfrm>
            <a:off x="535322" y="5725501"/>
            <a:ext cx="984237" cy="22159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a:ln>
                  <a:noFill/>
                </a:ln>
                <a:solidFill>
                  <a:srgbClr val="48508C"/>
                </a:solidFill>
                <a:effectLst/>
                <a:uLnTx/>
                <a:uFillTx/>
                <a:latin typeface="Arial"/>
                <a:ea typeface="+mn-ea"/>
                <a:cs typeface="+mn-cs"/>
              </a:rPr>
              <a:t>E2E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a:ln>
                  <a:noFill/>
                </a:ln>
                <a:solidFill>
                  <a:srgbClr val="48508C"/>
                </a:solidFill>
                <a:effectLst/>
                <a:uLnTx/>
                <a:uFillTx/>
                <a:latin typeface="Arial"/>
                <a:ea typeface="+mn-ea"/>
                <a:cs typeface="+mn-cs"/>
              </a:rPr>
              <a:t> DIO &amp; DOS</a:t>
            </a:r>
          </a:p>
        </p:txBody>
      </p:sp>
      <p:sp>
        <p:nvSpPr>
          <p:cNvPr id="212" name="Rectangle 211">
            <a:extLst>
              <a:ext uri="{FF2B5EF4-FFF2-40B4-BE49-F238E27FC236}">
                <a16:creationId xmlns:a16="http://schemas.microsoft.com/office/drawing/2014/main" id="{32357B9F-4B66-4EAF-9164-BA3AB0CAAC53}"/>
              </a:ext>
            </a:extLst>
          </p:cNvPr>
          <p:cNvSpPr/>
          <p:nvPr/>
        </p:nvSpPr>
        <p:spPr>
          <a:xfrm>
            <a:off x="1285105" y="5725501"/>
            <a:ext cx="627465" cy="22159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a:ln>
                  <a:noFill/>
                </a:ln>
                <a:solidFill>
                  <a:srgbClr val="48508C"/>
                </a:solidFill>
                <a:effectLst/>
                <a:uLnTx/>
                <a:uFillTx/>
                <a:latin typeface="Arial"/>
                <a:ea typeface="+mn-ea"/>
                <a:cs typeface="+mn-cs"/>
              </a:rPr>
              <a:t>E2E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a:ln>
                  <a:noFill/>
                </a:ln>
                <a:solidFill>
                  <a:srgbClr val="48508C"/>
                </a:solidFill>
                <a:effectLst/>
                <a:uLnTx/>
                <a:uFillTx/>
                <a:latin typeface="Arial"/>
                <a:ea typeface="+mn-ea"/>
                <a:cs typeface="+mn-cs"/>
              </a:rPr>
              <a:t> VALUE</a:t>
            </a:r>
          </a:p>
        </p:txBody>
      </p:sp>
      <p:sp>
        <p:nvSpPr>
          <p:cNvPr id="213" name="Rectangle 212">
            <a:extLst>
              <a:ext uri="{FF2B5EF4-FFF2-40B4-BE49-F238E27FC236}">
                <a16:creationId xmlns:a16="http://schemas.microsoft.com/office/drawing/2014/main" id="{E22F8F79-6E5A-4DED-89F5-6A979DCE48AC}"/>
              </a:ext>
            </a:extLst>
          </p:cNvPr>
          <p:cNvSpPr>
            <a:spLocks/>
          </p:cNvSpPr>
          <p:nvPr/>
        </p:nvSpPr>
        <p:spPr>
          <a:xfrm>
            <a:off x="779360" y="5097334"/>
            <a:ext cx="1271177" cy="324000"/>
          </a:xfrm>
          <a:prstGeom prst="rect">
            <a:avLst/>
          </a:prstGeom>
          <a:noFill/>
          <a:ln w="28575">
            <a:noFill/>
          </a:ln>
        </p:spPr>
        <p:txBody>
          <a:bodyPr vert="horz" wrap="square" lIns="35987" tIns="35987" rIns="0" bIns="0" rtlCol="0" anchor="ctr" anchorCtr="0">
            <a:noAutofit/>
          </a:bodyPr>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100" b="1"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INVENTORY</a:t>
            </a:r>
          </a:p>
        </p:txBody>
      </p:sp>
      <p:grpSp>
        <p:nvGrpSpPr>
          <p:cNvPr id="4" name="Group 3">
            <a:extLst>
              <a:ext uri="{FF2B5EF4-FFF2-40B4-BE49-F238E27FC236}">
                <a16:creationId xmlns:a16="http://schemas.microsoft.com/office/drawing/2014/main" id="{92E36DB8-5A34-4753-BA5B-E80A2FB8AE76}"/>
              </a:ext>
            </a:extLst>
          </p:cNvPr>
          <p:cNvGrpSpPr/>
          <p:nvPr/>
        </p:nvGrpSpPr>
        <p:grpSpPr>
          <a:xfrm>
            <a:off x="461273" y="5156489"/>
            <a:ext cx="291600" cy="289728"/>
            <a:chOff x="1085577" y="4769317"/>
            <a:chExt cx="359776" cy="359776"/>
          </a:xfrm>
        </p:grpSpPr>
        <p:sp>
          <p:nvSpPr>
            <p:cNvPr id="215" name="Oval 214">
              <a:extLst>
                <a:ext uri="{FF2B5EF4-FFF2-40B4-BE49-F238E27FC236}">
                  <a16:creationId xmlns:a16="http://schemas.microsoft.com/office/drawing/2014/main" id="{20CBCE16-C213-4AAB-BB40-523E897252D4}"/>
                </a:ext>
              </a:extLst>
            </p:cNvPr>
            <p:cNvSpPr/>
            <p:nvPr/>
          </p:nvSpPr>
          <p:spPr>
            <a:xfrm>
              <a:off x="1085577" y="4769317"/>
              <a:ext cx="359776" cy="359776"/>
            </a:xfrm>
            <a:prstGeom prst="ellipse">
              <a:avLst/>
            </a:prstGeom>
            <a:solidFill>
              <a:schemeClr val="tx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16" name="Picture 30">
              <a:extLst>
                <a:ext uri="{FF2B5EF4-FFF2-40B4-BE49-F238E27FC236}">
                  <a16:creationId xmlns:a16="http://schemas.microsoft.com/office/drawing/2014/main" id="{C1EDAD33-8FC5-4676-ABC0-2F812C0660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0282" y="4812683"/>
              <a:ext cx="270367" cy="273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17" name="Rectangle 216">
            <a:extLst>
              <a:ext uri="{FF2B5EF4-FFF2-40B4-BE49-F238E27FC236}">
                <a16:creationId xmlns:a16="http://schemas.microsoft.com/office/drawing/2014/main" id="{A8627453-CEC2-4C3A-8BD7-29C8490CE502}"/>
              </a:ext>
            </a:extLst>
          </p:cNvPr>
          <p:cNvSpPr/>
          <p:nvPr/>
        </p:nvSpPr>
        <p:spPr>
          <a:xfrm>
            <a:off x="779360" y="4114569"/>
            <a:ext cx="1271177" cy="324000"/>
          </a:xfrm>
          <a:prstGeom prst="rect">
            <a:avLst/>
          </a:prstGeom>
          <a:noFill/>
          <a:ln w="28575">
            <a:noFill/>
          </a:ln>
        </p:spPr>
        <p:txBody>
          <a:bodyPr vert="horz" wrap="square" lIns="35987" tIns="35987" rIns="0" bIns="0" rtlCol="0" anchor="ctr" anchorCtr="0">
            <a:noAutofit/>
          </a:bodyPr>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100" b="1"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DESTRUCTION</a:t>
            </a:r>
          </a:p>
        </p:txBody>
      </p:sp>
      <p:grpSp>
        <p:nvGrpSpPr>
          <p:cNvPr id="3" name="Group 2">
            <a:extLst>
              <a:ext uri="{FF2B5EF4-FFF2-40B4-BE49-F238E27FC236}">
                <a16:creationId xmlns:a16="http://schemas.microsoft.com/office/drawing/2014/main" id="{7295FDA4-208B-4EA3-A64E-DFCC064C88C0}"/>
              </a:ext>
            </a:extLst>
          </p:cNvPr>
          <p:cNvGrpSpPr/>
          <p:nvPr/>
        </p:nvGrpSpPr>
        <p:grpSpPr>
          <a:xfrm>
            <a:off x="461273" y="4145004"/>
            <a:ext cx="291600" cy="289728"/>
            <a:chOff x="1085577" y="3315136"/>
            <a:chExt cx="359776" cy="359776"/>
          </a:xfrm>
        </p:grpSpPr>
        <p:sp>
          <p:nvSpPr>
            <p:cNvPr id="219" name="Oval 218">
              <a:extLst>
                <a:ext uri="{FF2B5EF4-FFF2-40B4-BE49-F238E27FC236}">
                  <a16:creationId xmlns:a16="http://schemas.microsoft.com/office/drawing/2014/main" id="{4E5739E6-D244-4E21-9E64-FACED2E8F92D}"/>
                </a:ext>
              </a:extLst>
            </p:cNvPr>
            <p:cNvSpPr/>
            <p:nvPr/>
          </p:nvSpPr>
          <p:spPr>
            <a:xfrm>
              <a:off x="1085577" y="3315136"/>
              <a:ext cx="359776" cy="359776"/>
            </a:xfrm>
            <a:prstGeom prst="ellipse">
              <a:avLst/>
            </a:prstGeom>
            <a:solidFill>
              <a:schemeClr val="accent4">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20" name="Picture 32">
              <a:extLst>
                <a:ext uri="{FF2B5EF4-FFF2-40B4-BE49-F238E27FC236}">
                  <a16:creationId xmlns:a16="http://schemas.microsoft.com/office/drawing/2014/main" id="{ECF89E0D-D734-4F85-955B-57F6335D64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0281" y="3358502"/>
              <a:ext cx="270368" cy="273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21" name="Rectangle 220">
            <a:extLst>
              <a:ext uri="{FF2B5EF4-FFF2-40B4-BE49-F238E27FC236}">
                <a16:creationId xmlns:a16="http://schemas.microsoft.com/office/drawing/2014/main" id="{ACFD1D03-5DE9-47B0-AC1F-0AB84BB2F1A7}"/>
              </a:ext>
            </a:extLst>
          </p:cNvPr>
          <p:cNvSpPr>
            <a:spLocks/>
          </p:cNvSpPr>
          <p:nvPr/>
        </p:nvSpPr>
        <p:spPr>
          <a:xfrm>
            <a:off x="779360" y="2979183"/>
            <a:ext cx="1271177" cy="324000"/>
          </a:xfrm>
          <a:prstGeom prst="rect">
            <a:avLst/>
          </a:prstGeom>
          <a:noFill/>
          <a:ln w="28575">
            <a:noFill/>
          </a:ln>
        </p:spPr>
        <p:txBody>
          <a:bodyPr vert="horz" wrap="square" lIns="35987" tIns="35987" rIns="0" bIns="0" rtlCol="0" anchor="ctr" anchorCtr="0">
            <a:noAutofit/>
          </a:bodyPr>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100" b="1"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SERVICE</a:t>
            </a:r>
          </a:p>
        </p:txBody>
      </p:sp>
      <p:grpSp>
        <p:nvGrpSpPr>
          <p:cNvPr id="9" name="Group 8">
            <a:extLst>
              <a:ext uri="{FF2B5EF4-FFF2-40B4-BE49-F238E27FC236}">
                <a16:creationId xmlns:a16="http://schemas.microsoft.com/office/drawing/2014/main" id="{1762E771-A257-47D8-8BE5-1680CCD3F3D3}"/>
              </a:ext>
            </a:extLst>
          </p:cNvPr>
          <p:cNvGrpSpPr/>
          <p:nvPr/>
        </p:nvGrpSpPr>
        <p:grpSpPr>
          <a:xfrm>
            <a:off x="461273" y="2999385"/>
            <a:ext cx="291600" cy="289728"/>
            <a:chOff x="1085577" y="1653432"/>
            <a:chExt cx="359776" cy="359776"/>
          </a:xfrm>
        </p:grpSpPr>
        <p:sp>
          <p:nvSpPr>
            <p:cNvPr id="223" name="Oval 222">
              <a:extLst>
                <a:ext uri="{FF2B5EF4-FFF2-40B4-BE49-F238E27FC236}">
                  <a16:creationId xmlns:a16="http://schemas.microsoft.com/office/drawing/2014/main" id="{CC6D9EBB-A9B9-49FB-9E66-D7391C652BA4}"/>
                </a:ext>
              </a:extLst>
            </p:cNvPr>
            <p:cNvSpPr/>
            <p:nvPr/>
          </p:nvSpPr>
          <p:spPr>
            <a:xfrm>
              <a:off x="1085577" y="1653432"/>
              <a:ext cx="359776" cy="359776"/>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24" name="Picture 38">
              <a:extLst>
                <a:ext uri="{FF2B5EF4-FFF2-40B4-BE49-F238E27FC236}">
                  <a16:creationId xmlns:a16="http://schemas.microsoft.com/office/drawing/2014/main" id="{54204640-6CE8-425F-AF41-BD81DDC4E2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0586" y="1683846"/>
              <a:ext cx="291890" cy="29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25" name="Picture 14">
            <a:extLst>
              <a:ext uri="{FF2B5EF4-FFF2-40B4-BE49-F238E27FC236}">
                <a16:creationId xmlns:a16="http://schemas.microsoft.com/office/drawing/2014/main" id="{6EB8F67D-EF6B-490A-A5E4-9C1E7E540D2A}"/>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1773" y="4444460"/>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6" name="Rectangle 225">
            <a:extLst>
              <a:ext uri="{FF2B5EF4-FFF2-40B4-BE49-F238E27FC236}">
                <a16:creationId xmlns:a16="http://schemas.microsoft.com/office/drawing/2014/main" id="{98494483-7E02-4B35-9EBD-806EC474BE9F}"/>
              </a:ext>
            </a:extLst>
          </p:cNvPr>
          <p:cNvSpPr/>
          <p:nvPr/>
        </p:nvSpPr>
        <p:spPr>
          <a:xfrm>
            <a:off x="1081716" y="4431588"/>
            <a:ext cx="1079211" cy="27699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BCBC1C"/>
                </a:solidFill>
                <a:effectLst/>
                <a:uLnTx/>
                <a:uFillTx/>
                <a:latin typeface="Arial"/>
                <a:ea typeface="+mn-ea"/>
                <a:cs typeface="+mn-cs"/>
              </a:rPr>
              <a:t>DEST</a:t>
            </a:r>
            <a:r>
              <a:rPr kumimoji="0" lang="en-US" sz="1000" b="1" i="0" u="none" strike="noStrike" kern="1200" cap="none" spc="0" normalizeH="0" baseline="0" noProof="0" dirty="0">
                <a:ln>
                  <a:noFill/>
                </a:ln>
                <a:solidFill>
                  <a:srgbClr val="BCBC1C"/>
                </a:solidFill>
                <a:effectLst/>
                <a:uLnTx/>
                <a:uFillTx/>
                <a:latin typeface="Arial"/>
                <a:ea typeface="+mn-ea"/>
                <a:cs typeface="+mn-cs"/>
              </a:rPr>
              <a:t>. COSTS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E2E Destruction Costs</a:t>
            </a:r>
            <a:endParaRPr kumimoji="0" lang="en-US" sz="1000" b="1" i="0" u="none" strike="noStrike" kern="1200" cap="none" spc="0" normalizeH="0" baseline="0" noProof="0" dirty="0">
              <a:ln>
                <a:noFill/>
              </a:ln>
              <a:solidFill>
                <a:srgbClr val="BCBC1C"/>
              </a:solidFill>
              <a:effectLst/>
              <a:uLnTx/>
              <a:uFillTx/>
              <a:latin typeface="Arial"/>
              <a:ea typeface="+mn-ea"/>
              <a:cs typeface="+mn-cs"/>
            </a:endParaRPr>
          </a:p>
        </p:txBody>
      </p:sp>
      <p:grpSp>
        <p:nvGrpSpPr>
          <p:cNvPr id="525" name="Group 524">
            <a:extLst>
              <a:ext uri="{FF2B5EF4-FFF2-40B4-BE49-F238E27FC236}">
                <a16:creationId xmlns:a16="http://schemas.microsoft.com/office/drawing/2014/main" id="{B20B5DB6-CADD-4B04-85C2-770A5F8CFD0F}"/>
              </a:ext>
            </a:extLst>
          </p:cNvPr>
          <p:cNvGrpSpPr/>
          <p:nvPr/>
        </p:nvGrpSpPr>
        <p:grpSpPr>
          <a:xfrm>
            <a:off x="6949534" y="2589204"/>
            <a:ext cx="473437" cy="535661"/>
            <a:chOff x="6440914" y="3618596"/>
            <a:chExt cx="473437" cy="535661"/>
          </a:xfrm>
        </p:grpSpPr>
        <p:pic>
          <p:nvPicPr>
            <p:cNvPr id="526" name="Picture 15">
              <a:extLst>
                <a:ext uri="{FF2B5EF4-FFF2-40B4-BE49-F238E27FC236}">
                  <a16:creationId xmlns:a16="http://schemas.microsoft.com/office/drawing/2014/main" id="{6F01BFDF-CF26-4FDE-A7AC-B9AE4495C7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2216" y="3618596"/>
              <a:ext cx="350832"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7" name="TextBox 526">
              <a:extLst>
                <a:ext uri="{FF2B5EF4-FFF2-40B4-BE49-F238E27FC236}">
                  <a16:creationId xmlns:a16="http://schemas.microsoft.com/office/drawing/2014/main" id="{51ADFD78-05AC-4255-8416-D5789F092BD3}"/>
                </a:ext>
              </a:extLst>
            </p:cNvPr>
            <p:cNvSpPr txBox="1"/>
            <p:nvPr/>
          </p:nvSpPr>
          <p:spPr>
            <a:xfrm>
              <a:off x="6440914" y="3969591"/>
              <a:ext cx="473437" cy="184666"/>
            </a:xfrm>
            <a:prstGeom prst="rect">
              <a:avLst/>
            </a:prstGeom>
            <a:noFill/>
          </p:spPr>
          <p:txBody>
            <a:bodyPr wrap="square" lIns="0" tIns="0" rIns="0" bIns="0" rtlCol="0">
              <a:spAutoFit/>
            </a:bodyPr>
            <a:lstStyle>
              <a:defPPr>
                <a:defRPr lang="en-US"/>
              </a:defPPr>
              <a:lvl1pPr marR="0" lvl="0" indent="0" algn="ctr" fontAlgn="auto">
                <a:lnSpc>
                  <a:spcPct val="80000"/>
                </a:lnSpc>
                <a:spcBef>
                  <a:spcPts val="0"/>
                </a:spcBef>
                <a:spcAft>
                  <a:spcPts val="0"/>
                </a:spcAft>
                <a:buClrTx/>
                <a:buSzTx/>
                <a:buFontTx/>
                <a:buNone/>
                <a:tabLst/>
                <a:defRPr kumimoji="0" sz="1100" b="0" i="0" u="none" strike="noStrike" cap="none" spc="0" normalizeH="0" baseline="0">
                  <a:ln>
                    <a:noFill/>
                  </a:ln>
                  <a:solidFill>
                    <a:srgbClr val="CAAE7A"/>
                  </a:solidFill>
                  <a:effectLst/>
                  <a:uLnTx/>
                  <a:uFillTx/>
                  <a:latin typeface="Arial Black" panose="020B0A04020102020204" pitchFamily="34" charset="0"/>
                  <a:cs typeface="Calibri Light" panose="020F0302020204030204" pitchFamily="34"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PLANTS</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0" i="0" u="none" strike="noStrike" kern="1200" cap="none" spc="0" normalizeH="0" baseline="0" noProof="0">
                  <a:ln>
                    <a:noFill/>
                  </a:ln>
                  <a:solidFill>
                    <a:srgbClr val="6B747B">
                      <a:lumMod val="50000"/>
                    </a:srgbClr>
                  </a:solidFill>
                  <a:effectLst/>
                  <a:uLnTx/>
                  <a:uFillTx/>
                  <a:latin typeface="Arial"/>
                  <a:ea typeface="+mn-ea"/>
                  <a:cs typeface="Calibri Light" panose="020F0302020204030204" pitchFamily="34" charset="0"/>
                </a:rPr>
                <a:t>Pharma</a:t>
              </a:r>
            </a:p>
          </p:txBody>
        </p:sp>
      </p:grpSp>
      <p:grpSp>
        <p:nvGrpSpPr>
          <p:cNvPr id="529" name="Group 528">
            <a:extLst>
              <a:ext uri="{FF2B5EF4-FFF2-40B4-BE49-F238E27FC236}">
                <a16:creationId xmlns:a16="http://schemas.microsoft.com/office/drawing/2014/main" id="{44C9C05A-8E9D-424A-A871-B2827AF98E61}"/>
              </a:ext>
            </a:extLst>
          </p:cNvPr>
          <p:cNvGrpSpPr/>
          <p:nvPr/>
        </p:nvGrpSpPr>
        <p:grpSpPr>
          <a:xfrm>
            <a:off x="3698387" y="2793800"/>
            <a:ext cx="5580000" cy="0"/>
            <a:chOff x="3465026" y="3165918"/>
            <a:chExt cx="7305075" cy="0"/>
          </a:xfrm>
        </p:grpSpPr>
        <p:cxnSp>
          <p:nvCxnSpPr>
            <p:cNvPr id="530" name="Straight Connector 529">
              <a:extLst>
                <a:ext uri="{FF2B5EF4-FFF2-40B4-BE49-F238E27FC236}">
                  <a16:creationId xmlns:a16="http://schemas.microsoft.com/office/drawing/2014/main" id="{62A55F42-941D-4798-A73C-EF510C341B43}"/>
                </a:ext>
              </a:extLst>
            </p:cNvPr>
            <p:cNvCxnSpPr>
              <a:cxnSpLocks/>
            </p:cNvCxnSpPr>
            <p:nvPr/>
          </p:nvCxnSpPr>
          <p:spPr>
            <a:xfrm flipH="1">
              <a:off x="3465026" y="3165918"/>
              <a:ext cx="863320" cy="0"/>
            </a:xfrm>
            <a:prstGeom prst="line">
              <a:avLst/>
            </a:prstGeom>
            <a:noFill/>
            <a:ln w="12700">
              <a:solidFill>
                <a:schemeClr val="bg1">
                  <a:lumMod val="50000"/>
                </a:schemeClr>
              </a:solidFill>
              <a:prstDash val="solid"/>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cxnSp>
          <p:nvCxnSpPr>
            <p:cNvPr id="531" name="Straight Connector 530">
              <a:extLst>
                <a:ext uri="{FF2B5EF4-FFF2-40B4-BE49-F238E27FC236}">
                  <a16:creationId xmlns:a16="http://schemas.microsoft.com/office/drawing/2014/main" id="{78FB5DB6-CD6C-4896-9C3E-171CF3620EBB}"/>
                </a:ext>
              </a:extLst>
            </p:cNvPr>
            <p:cNvCxnSpPr>
              <a:cxnSpLocks/>
            </p:cNvCxnSpPr>
            <p:nvPr/>
          </p:nvCxnSpPr>
          <p:spPr>
            <a:xfrm flipH="1">
              <a:off x="5075465" y="3165918"/>
              <a:ext cx="863320" cy="0"/>
            </a:xfrm>
            <a:prstGeom prst="line">
              <a:avLst/>
            </a:prstGeom>
            <a:noFill/>
            <a:ln w="12700">
              <a:solidFill>
                <a:schemeClr val="bg1">
                  <a:lumMod val="50000"/>
                </a:schemeClr>
              </a:solidFill>
              <a:prstDash val="solid"/>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cxnSp>
          <p:nvCxnSpPr>
            <p:cNvPr id="532" name="Straight Connector 531">
              <a:extLst>
                <a:ext uri="{FF2B5EF4-FFF2-40B4-BE49-F238E27FC236}">
                  <a16:creationId xmlns:a16="http://schemas.microsoft.com/office/drawing/2014/main" id="{C30BBEE6-3464-4107-B878-ED3B5A353AAD}"/>
                </a:ext>
              </a:extLst>
            </p:cNvPr>
            <p:cNvCxnSpPr>
              <a:cxnSpLocks/>
            </p:cNvCxnSpPr>
            <p:nvPr/>
          </p:nvCxnSpPr>
          <p:spPr>
            <a:xfrm flipH="1">
              <a:off x="6685904" y="3165918"/>
              <a:ext cx="863320" cy="0"/>
            </a:xfrm>
            <a:prstGeom prst="line">
              <a:avLst/>
            </a:prstGeom>
            <a:noFill/>
            <a:ln w="12700">
              <a:solidFill>
                <a:schemeClr val="bg1">
                  <a:lumMod val="50000"/>
                </a:schemeClr>
              </a:solidFill>
              <a:prstDash val="solid"/>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cxnSp>
          <p:nvCxnSpPr>
            <p:cNvPr id="533" name="Straight Connector 532">
              <a:extLst>
                <a:ext uri="{FF2B5EF4-FFF2-40B4-BE49-F238E27FC236}">
                  <a16:creationId xmlns:a16="http://schemas.microsoft.com/office/drawing/2014/main" id="{65ED856F-9320-4709-9E2E-AE5F084BEAF2}"/>
                </a:ext>
              </a:extLst>
            </p:cNvPr>
            <p:cNvCxnSpPr>
              <a:cxnSpLocks/>
            </p:cNvCxnSpPr>
            <p:nvPr/>
          </p:nvCxnSpPr>
          <p:spPr>
            <a:xfrm flipH="1">
              <a:off x="8296343" y="3165918"/>
              <a:ext cx="863320" cy="0"/>
            </a:xfrm>
            <a:prstGeom prst="line">
              <a:avLst/>
            </a:prstGeom>
            <a:noFill/>
            <a:ln w="12700">
              <a:solidFill>
                <a:schemeClr val="bg1">
                  <a:lumMod val="50000"/>
                </a:schemeClr>
              </a:solidFill>
              <a:prstDash val="solid"/>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cxnSp>
          <p:nvCxnSpPr>
            <p:cNvPr id="534" name="Straight Connector 533">
              <a:extLst>
                <a:ext uri="{FF2B5EF4-FFF2-40B4-BE49-F238E27FC236}">
                  <a16:creationId xmlns:a16="http://schemas.microsoft.com/office/drawing/2014/main" id="{C38B9BEC-5BE0-4D5E-8DA7-E2D4A0920156}"/>
                </a:ext>
              </a:extLst>
            </p:cNvPr>
            <p:cNvCxnSpPr>
              <a:cxnSpLocks/>
            </p:cNvCxnSpPr>
            <p:nvPr/>
          </p:nvCxnSpPr>
          <p:spPr>
            <a:xfrm flipH="1">
              <a:off x="9906781" y="3165918"/>
              <a:ext cx="863320" cy="0"/>
            </a:xfrm>
            <a:prstGeom prst="line">
              <a:avLst/>
            </a:prstGeom>
            <a:noFill/>
            <a:ln w="12700">
              <a:solidFill>
                <a:schemeClr val="bg1">
                  <a:lumMod val="50000"/>
                </a:schemeClr>
              </a:solidFill>
              <a:prstDash val="solid"/>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grpSp>
      <p:grpSp>
        <p:nvGrpSpPr>
          <p:cNvPr id="536" name="Group 535">
            <a:extLst>
              <a:ext uri="{FF2B5EF4-FFF2-40B4-BE49-F238E27FC236}">
                <a16:creationId xmlns:a16="http://schemas.microsoft.com/office/drawing/2014/main" id="{DCF17033-C96B-4EC9-B1D6-3931B5EC2DA0}"/>
              </a:ext>
            </a:extLst>
          </p:cNvPr>
          <p:cNvGrpSpPr/>
          <p:nvPr/>
        </p:nvGrpSpPr>
        <p:grpSpPr>
          <a:xfrm>
            <a:off x="8107603" y="2589204"/>
            <a:ext cx="473437" cy="535661"/>
            <a:chOff x="7799657" y="3618596"/>
            <a:chExt cx="473437" cy="535661"/>
          </a:xfrm>
        </p:grpSpPr>
        <p:sp>
          <p:nvSpPr>
            <p:cNvPr id="537" name="TextBox 536">
              <a:extLst>
                <a:ext uri="{FF2B5EF4-FFF2-40B4-BE49-F238E27FC236}">
                  <a16:creationId xmlns:a16="http://schemas.microsoft.com/office/drawing/2014/main" id="{F289769C-A260-40B8-B502-603A370C14AC}"/>
                </a:ext>
              </a:extLst>
            </p:cNvPr>
            <p:cNvSpPr txBox="1"/>
            <p:nvPr/>
          </p:nvSpPr>
          <p:spPr>
            <a:xfrm>
              <a:off x="7799657" y="3969591"/>
              <a:ext cx="473437" cy="184666"/>
            </a:xfrm>
            <a:prstGeom prst="rect">
              <a:avLst/>
            </a:prstGeom>
            <a:noFill/>
          </p:spPr>
          <p:txBody>
            <a:bodyPr wrap="square" lIns="0" tIns="0" rIns="0" bIns="0" rtlCol="0">
              <a:spAutoFit/>
            </a:bodyPr>
            <a:lstStyle>
              <a:defPPr>
                <a:defRPr lang="en-US"/>
              </a:defPPr>
              <a:lvl1pPr marR="0" lvl="0" indent="0" algn="ctr" fontAlgn="auto">
                <a:lnSpc>
                  <a:spcPct val="80000"/>
                </a:lnSpc>
                <a:spcBef>
                  <a:spcPts val="0"/>
                </a:spcBef>
                <a:spcAft>
                  <a:spcPts val="0"/>
                </a:spcAft>
                <a:buClrTx/>
                <a:buSzTx/>
                <a:buFontTx/>
                <a:buNone/>
                <a:tabLst/>
                <a:defRPr kumimoji="0" sz="1100" b="0" i="0" u="none" strike="noStrike" cap="none" spc="0" normalizeH="0" baseline="0">
                  <a:ln>
                    <a:noFill/>
                  </a:ln>
                  <a:solidFill>
                    <a:srgbClr val="CAAE7A"/>
                  </a:solidFill>
                  <a:effectLst/>
                  <a:uLnTx/>
                  <a:uFillTx/>
                  <a:latin typeface="Arial Black" panose="020B0A04020102020204" pitchFamily="34" charset="0"/>
                  <a:cs typeface="Calibri Light" panose="020F0302020204030204" pitchFamily="34"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PLANTS</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0" i="0" u="none" strike="noStrike" kern="1200" cap="none" spc="0" normalizeH="0" baseline="0" noProof="0">
                  <a:ln>
                    <a:noFill/>
                  </a:ln>
                  <a:solidFill>
                    <a:srgbClr val="6B747B">
                      <a:lumMod val="50000"/>
                    </a:srgbClr>
                  </a:solidFill>
                  <a:effectLst/>
                  <a:uLnTx/>
                  <a:uFillTx/>
                  <a:latin typeface="Arial"/>
                  <a:ea typeface="+mn-ea"/>
                  <a:cs typeface="Calibri Light" panose="020F0302020204030204" pitchFamily="34" charset="0"/>
                </a:rPr>
                <a:t>Chemical</a:t>
              </a:r>
            </a:p>
          </p:txBody>
        </p:sp>
        <p:pic>
          <p:nvPicPr>
            <p:cNvPr id="538" name="Picture 15">
              <a:extLst>
                <a:ext uri="{FF2B5EF4-FFF2-40B4-BE49-F238E27FC236}">
                  <a16:creationId xmlns:a16="http://schemas.microsoft.com/office/drawing/2014/main" id="{840053E9-5093-4200-90DE-27A3FE56D8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0959" y="3618596"/>
              <a:ext cx="350832"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39" name="Group 538">
            <a:extLst>
              <a:ext uri="{FF2B5EF4-FFF2-40B4-BE49-F238E27FC236}">
                <a16:creationId xmlns:a16="http://schemas.microsoft.com/office/drawing/2014/main" id="{03889111-E28B-4F85-86E7-413F26457345}"/>
              </a:ext>
            </a:extLst>
          </p:cNvPr>
          <p:cNvGrpSpPr/>
          <p:nvPr/>
        </p:nvGrpSpPr>
        <p:grpSpPr>
          <a:xfrm>
            <a:off x="5571742" y="2589203"/>
            <a:ext cx="693160" cy="474107"/>
            <a:chOff x="4782912" y="3618595"/>
            <a:chExt cx="693160" cy="474107"/>
          </a:xfrm>
        </p:grpSpPr>
        <p:sp>
          <p:nvSpPr>
            <p:cNvPr id="540" name="TextBox 539">
              <a:extLst>
                <a:ext uri="{FF2B5EF4-FFF2-40B4-BE49-F238E27FC236}">
                  <a16:creationId xmlns:a16="http://schemas.microsoft.com/office/drawing/2014/main" id="{FDDB540F-B0C3-4B87-8C6C-0E14779F9326}"/>
                </a:ext>
              </a:extLst>
            </p:cNvPr>
            <p:cNvSpPr txBox="1"/>
            <p:nvPr/>
          </p:nvSpPr>
          <p:spPr>
            <a:xfrm>
              <a:off x="4782912" y="3969591"/>
              <a:ext cx="693160"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EXPORT DC</a:t>
              </a:r>
            </a:p>
          </p:txBody>
        </p:sp>
        <p:pic>
          <p:nvPicPr>
            <p:cNvPr id="541" name="Picture 10">
              <a:extLst>
                <a:ext uri="{FF2B5EF4-FFF2-40B4-BE49-F238E27FC236}">
                  <a16:creationId xmlns:a16="http://schemas.microsoft.com/office/drawing/2014/main" id="{468771AF-F91A-44C5-A2A2-46DEAB35D1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4076" y="3618595"/>
              <a:ext cx="350833" cy="35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42" name="Group 541">
            <a:extLst>
              <a:ext uri="{FF2B5EF4-FFF2-40B4-BE49-F238E27FC236}">
                <a16:creationId xmlns:a16="http://schemas.microsoft.com/office/drawing/2014/main" id="{D3D7E442-9CE1-44BA-AAB6-C5BF42C90D98}"/>
              </a:ext>
            </a:extLst>
          </p:cNvPr>
          <p:cNvGrpSpPr/>
          <p:nvPr/>
        </p:nvGrpSpPr>
        <p:grpSpPr>
          <a:xfrm>
            <a:off x="4366329" y="2589203"/>
            <a:ext cx="520781" cy="474107"/>
            <a:chOff x="3359687" y="3618595"/>
            <a:chExt cx="520781" cy="474107"/>
          </a:xfrm>
        </p:grpSpPr>
        <p:sp>
          <p:nvSpPr>
            <p:cNvPr id="543" name="TextBox 542">
              <a:extLst>
                <a:ext uri="{FF2B5EF4-FFF2-40B4-BE49-F238E27FC236}">
                  <a16:creationId xmlns:a16="http://schemas.microsoft.com/office/drawing/2014/main" id="{3DAB4EEF-45FB-4FB7-8230-B7B4C0A7AD12}"/>
                </a:ext>
              </a:extLst>
            </p:cNvPr>
            <p:cNvSpPr txBox="1"/>
            <p:nvPr/>
          </p:nvSpPr>
          <p:spPr>
            <a:xfrm>
              <a:off x="3359687" y="3969591"/>
              <a:ext cx="520781"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MARKET</a:t>
              </a:r>
              <a:endParaRPr kumimoji="0" lang="en-US" sz="600" b="0" i="0" u="none" strike="noStrike" kern="1200" cap="none" spc="0" normalizeH="0" baseline="0" noProof="0">
                <a:ln>
                  <a:noFill/>
                </a:ln>
                <a:solidFill>
                  <a:srgbClr val="6B747B">
                    <a:lumMod val="50000"/>
                  </a:srgbClr>
                </a:solidFill>
                <a:effectLst/>
                <a:uLnTx/>
                <a:uFillTx/>
                <a:latin typeface="Arial"/>
                <a:ea typeface="+mn-ea"/>
                <a:cs typeface="Calibri Light" panose="020F0302020204030204" pitchFamily="34" charset="0"/>
              </a:endParaRPr>
            </a:p>
          </p:txBody>
        </p:sp>
        <p:pic>
          <p:nvPicPr>
            <p:cNvPr id="544" name="Picture 8">
              <a:extLst>
                <a:ext uri="{FF2B5EF4-FFF2-40B4-BE49-F238E27FC236}">
                  <a16:creationId xmlns:a16="http://schemas.microsoft.com/office/drawing/2014/main" id="{C69D315A-F93F-41E9-AE25-2BCFC1D759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1171" y="3618595"/>
              <a:ext cx="357813" cy="35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45" name="Group 544">
            <a:extLst>
              <a:ext uri="{FF2B5EF4-FFF2-40B4-BE49-F238E27FC236}">
                <a16:creationId xmlns:a16="http://schemas.microsoft.com/office/drawing/2014/main" id="{3DF4906B-A87A-4EDB-8B63-C1299AB61B85}"/>
              </a:ext>
            </a:extLst>
          </p:cNvPr>
          <p:cNvGrpSpPr/>
          <p:nvPr/>
        </p:nvGrpSpPr>
        <p:grpSpPr>
          <a:xfrm>
            <a:off x="9265671" y="2589203"/>
            <a:ext cx="572858" cy="451088"/>
            <a:chOff x="9158400" y="3618595"/>
            <a:chExt cx="572858" cy="451088"/>
          </a:xfrm>
        </p:grpSpPr>
        <p:sp>
          <p:nvSpPr>
            <p:cNvPr id="546" name="TextBox 545">
              <a:extLst>
                <a:ext uri="{FF2B5EF4-FFF2-40B4-BE49-F238E27FC236}">
                  <a16:creationId xmlns:a16="http://schemas.microsoft.com/office/drawing/2014/main" id="{431BE35B-504B-4A3C-95F7-D74694B85617}"/>
                </a:ext>
              </a:extLst>
            </p:cNvPr>
            <p:cNvSpPr txBox="1"/>
            <p:nvPr/>
          </p:nvSpPr>
          <p:spPr>
            <a:xfrm>
              <a:off x="9158400" y="3969591"/>
              <a:ext cx="572858" cy="10009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SUPPLIER</a:t>
              </a:r>
              <a:endParaRPr kumimoji="0" lang="en-US" sz="600" b="0" i="0" u="none" strike="noStrike" kern="1200" cap="none" spc="0" normalizeH="0" baseline="0" noProof="0">
                <a:ln>
                  <a:noFill/>
                </a:ln>
                <a:solidFill>
                  <a:srgbClr val="6B747B">
                    <a:lumMod val="50000"/>
                  </a:srgbClr>
                </a:solidFill>
                <a:effectLst/>
                <a:uLnTx/>
                <a:uFillTx/>
                <a:latin typeface="Arial"/>
                <a:ea typeface="+mn-ea"/>
                <a:cs typeface="Calibri Light" panose="020F0302020204030204" pitchFamily="34" charset="0"/>
              </a:endParaRPr>
            </a:p>
          </p:txBody>
        </p:sp>
        <p:pic>
          <p:nvPicPr>
            <p:cNvPr id="547" name="Picture 12">
              <a:extLst>
                <a:ext uri="{FF2B5EF4-FFF2-40B4-BE49-F238E27FC236}">
                  <a16:creationId xmlns:a16="http://schemas.microsoft.com/office/drawing/2014/main" id="{2F01588E-C8B3-4816-806F-52B2F1B80E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9267676" y="3618595"/>
              <a:ext cx="354305" cy="35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48" name="Group 547">
            <a:extLst>
              <a:ext uri="{FF2B5EF4-FFF2-40B4-BE49-F238E27FC236}">
                <a16:creationId xmlns:a16="http://schemas.microsoft.com/office/drawing/2014/main" id="{17821EC1-AB25-4ED3-9A04-8820DF7C32E3}"/>
              </a:ext>
            </a:extLst>
          </p:cNvPr>
          <p:cNvGrpSpPr/>
          <p:nvPr/>
        </p:nvGrpSpPr>
        <p:grpSpPr>
          <a:xfrm>
            <a:off x="3251299" y="2589204"/>
            <a:ext cx="430398" cy="474106"/>
            <a:chOff x="2059563" y="3618596"/>
            <a:chExt cx="430398" cy="474106"/>
          </a:xfrm>
        </p:grpSpPr>
        <p:sp>
          <p:nvSpPr>
            <p:cNvPr id="549" name="TextBox 548">
              <a:extLst>
                <a:ext uri="{FF2B5EF4-FFF2-40B4-BE49-F238E27FC236}">
                  <a16:creationId xmlns:a16="http://schemas.microsoft.com/office/drawing/2014/main" id="{A78A665E-38F5-437C-9F49-7BEF16951CE3}"/>
                </a:ext>
              </a:extLst>
            </p:cNvPr>
            <p:cNvSpPr txBox="1"/>
            <p:nvPr/>
          </p:nvSpPr>
          <p:spPr>
            <a:xfrm>
              <a:off x="2059563" y="3969591"/>
              <a:ext cx="430398" cy="12311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cap="none" spc="0" normalizeH="0" baseline="0">
                  <a:ln>
                    <a:noFill/>
                  </a:ln>
                  <a:solidFill>
                    <a:srgbClr val="6B747B">
                      <a:lumMod val="50000"/>
                    </a:srgbClr>
                  </a:solidFill>
                  <a:effectLst/>
                  <a:uLnTx/>
                  <a:uFillTx/>
                  <a:latin typeface="Arial Black" panose="020B0A04020102020204" pitchFamily="34" charset="0"/>
                  <a:cs typeface="Calibri Light" panose="020F03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CLIENT</a:t>
              </a:r>
            </a:p>
          </p:txBody>
        </p:sp>
        <p:pic>
          <p:nvPicPr>
            <p:cNvPr id="550" name="Picture 11">
              <a:extLst>
                <a:ext uri="{FF2B5EF4-FFF2-40B4-BE49-F238E27FC236}">
                  <a16:creationId xmlns:a16="http://schemas.microsoft.com/office/drawing/2014/main" id="{A16CDBD5-C4FC-4CDC-B55A-64E64E4A6F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97609" y="3618596"/>
              <a:ext cx="354306" cy="3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1" name="Group 30">
            <a:extLst>
              <a:ext uri="{FF2B5EF4-FFF2-40B4-BE49-F238E27FC236}">
                <a16:creationId xmlns:a16="http://schemas.microsoft.com/office/drawing/2014/main" id="{0A526916-7406-4F0C-953D-EF28B5059E07}"/>
              </a:ext>
            </a:extLst>
          </p:cNvPr>
          <p:cNvGrpSpPr/>
          <p:nvPr/>
        </p:nvGrpSpPr>
        <p:grpSpPr>
          <a:xfrm>
            <a:off x="4246624" y="1484034"/>
            <a:ext cx="5424572" cy="794961"/>
            <a:chOff x="3885106" y="1784880"/>
            <a:chExt cx="5424572" cy="794961"/>
          </a:xfrm>
        </p:grpSpPr>
        <p:pic>
          <p:nvPicPr>
            <p:cNvPr id="535" name="Picture 23">
              <a:extLst>
                <a:ext uri="{FF2B5EF4-FFF2-40B4-BE49-F238E27FC236}">
                  <a16:creationId xmlns:a16="http://schemas.microsoft.com/office/drawing/2014/main" id="{11E6FB60-56A5-4327-82D0-CE05B0B1C5E9}"/>
                </a:ext>
              </a:extLst>
            </p:cNvPr>
            <p:cNvPicPr>
              <a:picLocks noChangeAspect="1" noChangeArrowheads="1"/>
            </p:cNvPicPr>
            <p:nvPr/>
          </p:nvPicPr>
          <p:blipFill>
            <a:blip r:embed="rId1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096939" y="2191711"/>
              <a:ext cx="379569" cy="38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1" name="Picture 42">
              <a:extLst>
                <a:ext uri="{FF2B5EF4-FFF2-40B4-BE49-F238E27FC236}">
                  <a16:creationId xmlns:a16="http://schemas.microsoft.com/office/drawing/2014/main" id="{1758C98B-356B-477B-95ED-F5343D7C0267}"/>
                </a:ext>
              </a:extLst>
            </p:cNvPr>
            <p:cNvPicPr>
              <a:picLocks noChangeAspect="1" noChangeArrowheads="1"/>
            </p:cNvPicPr>
            <p:nvPr/>
          </p:nvPicPr>
          <p:blipFill>
            <a:blip r:embed="rId1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681718" y="2196149"/>
              <a:ext cx="383328" cy="38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 name="Picture 42">
              <a:extLst>
                <a:ext uri="{FF2B5EF4-FFF2-40B4-BE49-F238E27FC236}">
                  <a16:creationId xmlns:a16="http://schemas.microsoft.com/office/drawing/2014/main" id="{2FFF8286-5455-408F-8F18-276B43691194}"/>
                </a:ext>
              </a:extLst>
            </p:cNvPr>
            <p:cNvPicPr>
              <a:picLocks noChangeAspect="1" noChangeArrowheads="1"/>
            </p:cNvPicPr>
            <p:nvPr/>
          </p:nvPicPr>
          <p:blipFill>
            <a:blip r:embed="rId1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917247" y="2196513"/>
              <a:ext cx="383328" cy="38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 name="Rectangle 562">
              <a:extLst>
                <a:ext uri="{FF2B5EF4-FFF2-40B4-BE49-F238E27FC236}">
                  <a16:creationId xmlns:a16="http://schemas.microsoft.com/office/drawing/2014/main" id="{AD134290-D953-442E-9263-C1A0A7C2D2C5}"/>
                </a:ext>
              </a:extLst>
            </p:cNvPr>
            <p:cNvSpPr/>
            <p:nvPr/>
          </p:nvSpPr>
          <p:spPr>
            <a:xfrm>
              <a:off x="3885106" y="1814886"/>
              <a:ext cx="1063589" cy="40011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9DC7E7"/>
                  </a:solidFill>
                  <a:effectLst/>
                  <a:uLnTx/>
                  <a:uFillTx/>
                  <a:latin typeface="Arial"/>
                  <a:ea typeface="+mn-ea"/>
                  <a:cs typeface="+mn-cs"/>
                </a:rPr>
                <a:t>ND VARIABILITY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‘Noise from the Market to the Plant’</a:t>
              </a:r>
            </a:p>
          </p:txBody>
        </p:sp>
        <p:sp>
          <p:nvSpPr>
            <p:cNvPr id="564" name="Freeform: Shape 563">
              <a:extLst>
                <a:ext uri="{FF2B5EF4-FFF2-40B4-BE49-F238E27FC236}">
                  <a16:creationId xmlns:a16="http://schemas.microsoft.com/office/drawing/2014/main" id="{7F2CD663-643F-4356-8242-F4AA3199A146}"/>
                </a:ext>
              </a:extLst>
            </p:cNvPr>
            <p:cNvSpPr/>
            <p:nvPr/>
          </p:nvSpPr>
          <p:spPr>
            <a:xfrm>
              <a:off x="4732784" y="2243113"/>
              <a:ext cx="1716661" cy="289069"/>
            </a:xfrm>
            <a:custGeom>
              <a:avLst/>
              <a:gdLst>
                <a:gd name="connsiteX0" fmla="*/ 3200400 w 3200400"/>
                <a:gd name="connsiteY0" fmla="*/ 469914 h 482614"/>
                <a:gd name="connsiteX1" fmla="*/ 1651000 w 3200400"/>
                <a:gd name="connsiteY1" fmla="*/ 14 h 482614"/>
                <a:gd name="connsiteX2" fmla="*/ 0 w 3200400"/>
                <a:gd name="connsiteY2" fmla="*/ 482614 h 482614"/>
              </a:gdLst>
              <a:ahLst/>
              <a:cxnLst>
                <a:cxn ang="0">
                  <a:pos x="connsiteX0" y="connsiteY0"/>
                </a:cxn>
                <a:cxn ang="0">
                  <a:pos x="connsiteX1" y="connsiteY1"/>
                </a:cxn>
                <a:cxn ang="0">
                  <a:pos x="connsiteX2" y="connsiteY2"/>
                </a:cxn>
              </a:cxnLst>
              <a:rect l="l" t="t" r="r" b="b"/>
              <a:pathLst>
                <a:path w="3200400" h="482614">
                  <a:moveTo>
                    <a:pt x="3200400" y="469914"/>
                  </a:moveTo>
                  <a:cubicBezTo>
                    <a:pt x="2692400" y="233905"/>
                    <a:pt x="2184400" y="-2103"/>
                    <a:pt x="1651000" y="14"/>
                  </a:cubicBezTo>
                  <a:cubicBezTo>
                    <a:pt x="1117600" y="2131"/>
                    <a:pt x="558800" y="242372"/>
                    <a:pt x="0" y="482614"/>
                  </a:cubicBezTo>
                </a:path>
              </a:pathLst>
            </a:custGeom>
            <a:noFill/>
            <a:ln w="28575">
              <a:solidFill>
                <a:srgbClr val="9DC7E7"/>
              </a:soli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65" name="Rectangle 564">
              <a:extLst>
                <a:ext uri="{FF2B5EF4-FFF2-40B4-BE49-F238E27FC236}">
                  <a16:creationId xmlns:a16="http://schemas.microsoft.com/office/drawing/2014/main" id="{94A3E22A-F957-4FDA-AF97-DA1F518E1889}"/>
                </a:ext>
              </a:extLst>
            </p:cNvPr>
            <p:cNvSpPr/>
            <p:nvPr/>
          </p:nvSpPr>
          <p:spPr>
            <a:xfrm>
              <a:off x="6234389" y="1784880"/>
              <a:ext cx="1086630" cy="330424"/>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9DC7E7"/>
                  </a:solidFill>
                  <a:effectLst/>
                  <a:uLnTx/>
                  <a:uFillTx/>
                  <a:latin typeface="Arial"/>
                  <a:ea typeface="+mn-ea"/>
                  <a:cs typeface="+mn-cs"/>
                </a:rPr>
                <a:t>SUPPLY BIAS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‘Plant Production plan vs the Net Demand’</a:t>
              </a:r>
            </a:p>
          </p:txBody>
        </p:sp>
        <p:grpSp>
          <p:nvGrpSpPr>
            <p:cNvPr id="566" name="Group 565">
              <a:extLst>
                <a:ext uri="{FF2B5EF4-FFF2-40B4-BE49-F238E27FC236}">
                  <a16:creationId xmlns:a16="http://schemas.microsoft.com/office/drawing/2014/main" id="{758F5F88-6296-49A2-AFE0-FE973349F18B}"/>
                </a:ext>
              </a:extLst>
            </p:cNvPr>
            <p:cNvGrpSpPr/>
            <p:nvPr/>
          </p:nvGrpSpPr>
          <p:grpSpPr>
            <a:xfrm>
              <a:off x="7255413" y="1870766"/>
              <a:ext cx="2054265" cy="599943"/>
              <a:chOff x="7614900" y="2873492"/>
              <a:chExt cx="2591322" cy="599943"/>
            </a:xfrm>
          </p:grpSpPr>
          <p:grpSp>
            <p:nvGrpSpPr>
              <p:cNvPr id="568" name="Group 567">
                <a:extLst>
                  <a:ext uri="{FF2B5EF4-FFF2-40B4-BE49-F238E27FC236}">
                    <a16:creationId xmlns:a16="http://schemas.microsoft.com/office/drawing/2014/main" id="{AC35D259-1EDB-4942-A79F-70D832F82035}"/>
                  </a:ext>
                </a:extLst>
              </p:cNvPr>
              <p:cNvGrpSpPr/>
              <p:nvPr/>
            </p:nvGrpSpPr>
            <p:grpSpPr>
              <a:xfrm>
                <a:off x="7614900" y="2873492"/>
                <a:ext cx="2591322" cy="588060"/>
                <a:chOff x="7911399" y="2873492"/>
                <a:chExt cx="2294822" cy="588060"/>
              </a:xfrm>
            </p:grpSpPr>
            <p:sp>
              <p:nvSpPr>
                <p:cNvPr id="570" name="Freeform: Shape 569">
                  <a:extLst>
                    <a:ext uri="{FF2B5EF4-FFF2-40B4-BE49-F238E27FC236}">
                      <a16:creationId xmlns:a16="http://schemas.microsoft.com/office/drawing/2014/main" id="{5A476ACB-04E9-4372-A330-63E0512C8773}"/>
                    </a:ext>
                  </a:extLst>
                </p:cNvPr>
                <p:cNvSpPr/>
                <p:nvPr/>
              </p:nvSpPr>
              <p:spPr>
                <a:xfrm flipH="1">
                  <a:off x="7918744" y="2873492"/>
                  <a:ext cx="2287477" cy="545007"/>
                </a:xfrm>
                <a:custGeom>
                  <a:avLst/>
                  <a:gdLst>
                    <a:gd name="connsiteX0" fmla="*/ 3200400 w 3200400"/>
                    <a:gd name="connsiteY0" fmla="*/ 469914 h 482614"/>
                    <a:gd name="connsiteX1" fmla="*/ 1651000 w 3200400"/>
                    <a:gd name="connsiteY1" fmla="*/ 14 h 482614"/>
                    <a:gd name="connsiteX2" fmla="*/ 0 w 3200400"/>
                    <a:gd name="connsiteY2" fmla="*/ 482614 h 482614"/>
                    <a:gd name="connsiteX0" fmla="*/ 3207078 w 3207078"/>
                    <a:gd name="connsiteY0" fmla="*/ 469914 h 729102"/>
                    <a:gd name="connsiteX1" fmla="*/ 1657678 w 3207078"/>
                    <a:gd name="connsiteY1" fmla="*/ 14 h 729102"/>
                    <a:gd name="connsiteX2" fmla="*/ 0 w 3207078"/>
                    <a:gd name="connsiteY2" fmla="*/ 729102 h 729102"/>
                    <a:gd name="connsiteX0" fmla="*/ 3207078 w 3207078"/>
                    <a:gd name="connsiteY0" fmla="*/ 469914 h 729102"/>
                    <a:gd name="connsiteX1" fmla="*/ 1657678 w 3207078"/>
                    <a:gd name="connsiteY1" fmla="*/ 14 h 729102"/>
                    <a:gd name="connsiteX2" fmla="*/ 0 w 3207078"/>
                    <a:gd name="connsiteY2" fmla="*/ 729102 h 729102"/>
                    <a:gd name="connsiteX0" fmla="*/ 3207078 w 3207078"/>
                    <a:gd name="connsiteY0" fmla="*/ 469914 h 729102"/>
                    <a:gd name="connsiteX1" fmla="*/ 1657678 w 3207078"/>
                    <a:gd name="connsiteY1" fmla="*/ 14 h 729102"/>
                    <a:gd name="connsiteX2" fmla="*/ 0 w 3207078"/>
                    <a:gd name="connsiteY2" fmla="*/ 729102 h 729102"/>
                    <a:gd name="connsiteX0" fmla="*/ 3207078 w 3207078"/>
                    <a:gd name="connsiteY0" fmla="*/ 446065 h 705253"/>
                    <a:gd name="connsiteX1" fmla="*/ 1283761 w 3207078"/>
                    <a:gd name="connsiteY1" fmla="*/ 17 h 705253"/>
                    <a:gd name="connsiteX2" fmla="*/ 0 w 3207078"/>
                    <a:gd name="connsiteY2" fmla="*/ 705253 h 705253"/>
                    <a:gd name="connsiteX0" fmla="*/ 3207078 w 3207078"/>
                    <a:gd name="connsiteY0" fmla="*/ 464594 h 723782"/>
                    <a:gd name="connsiteX1" fmla="*/ 1283761 w 3207078"/>
                    <a:gd name="connsiteY1" fmla="*/ 18546 h 723782"/>
                    <a:gd name="connsiteX2" fmla="*/ 0 w 3207078"/>
                    <a:gd name="connsiteY2" fmla="*/ 723782 h 723782"/>
                    <a:gd name="connsiteX0" fmla="*/ 3207078 w 3207078"/>
                    <a:gd name="connsiteY0" fmla="*/ 446064 h 705252"/>
                    <a:gd name="connsiteX1" fmla="*/ 1283761 w 3207078"/>
                    <a:gd name="connsiteY1" fmla="*/ 16 h 705252"/>
                    <a:gd name="connsiteX2" fmla="*/ 0 w 3207078"/>
                    <a:gd name="connsiteY2" fmla="*/ 705252 h 705252"/>
                    <a:gd name="connsiteX0" fmla="*/ 3207078 w 3207078"/>
                    <a:gd name="connsiteY0" fmla="*/ 448012 h 707200"/>
                    <a:gd name="connsiteX1" fmla="*/ 1283761 w 3207078"/>
                    <a:gd name="connsiteY1" fmla="*/ 1964 h 707200"/>
                    <a:gd name="connsiteX2" fmla="*/ 0 w 3207078"/>
                    <a:gd name="connsiteY2" fmla="*/ 707200 h 707200"/>
                    <a:gd name="connsiteX0" fmla="*/ 3207078 w 3207078"/>
                    <a:gd name="connsiteY0" fmla="*/ 452246 h 711434"/>
                    <a:gd name="connsiteX1" fmla="*/ 1283761 w 3207078"/>
                    <a:gd name="connsiteY1" fmla="*/ 6198 h 711434"/>
                    <a:gd name="connsiteX2" fmla="*/ 0 w 3207078"/>
                    <a:gd name="connsiteY2" fmla="*/ 711434 h 711434"/>
                    <a:gd name="connsiteX0" fmla="*/ 3207078 w 3207078"/>
                    <a:gd name="connsiteY0" fmla="*/ 455906 h 715094"/>
                    <a:gd name="connsiteX1" fmla="*/ 1283761 w 3207078"/>
                    <a:gd name="connsiteY1" fmla="*/ 9858 h 715094"/>
                    <a:gd name="connsiteX2" fmla="*/ 0 w 3207078"/>
                    <a:gd name="connsiteY2" fmla="*/ 715094 h 715094"/>
                  </a:gdLst>
                  <a:ahLst/>
                  <a:cxnLst>
                    <a:cxn ang="0">
                      <a:pos x="connsiteX0" y="connsiteY0"/>
                    </a:cxn>
                    <a:cxn ang="0">
                      <a:pos x="connsiteX1" y="connsiteY1"/>
                    </a:cxn>
                    <a:cxn ang="0">
                      <a:pos x="connsiteX2" y="connsiteY2"/>
                    </a:cxn>
                  </a:cxnLst>
                  <a:rect l="l" t="t" r="r" b="b"/>
                  <a:pathLst>
                    <a:path w="3207078" h="715094">
                      <a:moveTo>
                        <a:pt x="3207078" y="455906"/>
                      </a:moveTo>
                      <a:cubicBezTo>
                        <a:pt x="2699078" y="219897"/>
                        <a:pt x="1944026" y="-55870"/>
                        <a:pt x="1283761" y="9858"/>
                      </a:cubicBezTo>
                      <a:cubicBezTo>
                        <a:pt x="623496" y="75586"/>
                        <a:pt x="338456" y="443047"/>
                        <a:pt x="0" y="715094"/>
                      </a:cubicBezTo>
                    </a:path>
                  </a:pathLst>
                </a:custGeom>
                <a:noFill/>
                <a:ln w="28575">
                  <a:solidFill>
                    <a:srgbClr val="9DC7E7"/>
                  </a:soli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71" name="Freeform: Shape 570">
                  <a:extLst>
                    <a:ext uri="{FF2B5EF4-FFF2-40B4-BE49-F238E27FC236}">
                      <a16:creationId xmlns:a16="http://schemas.microsoft.com/office/drawing/2014/main" id="{29016D44-146D-4F9A-B512-A58990B043F9}"/>
                    </a:ext>
                  </a:extLst>
                </p:cNvPr>
                <p:cNvSpPr/>
                <p:nvPr/>
              </p:nvSpPr>
              <p:spPr>
                <a:xfrm flipH="1">
                  <a:off x="7911399" y="3235346"/>
                  <a:ext cx="691620" cy="226206"/>
                </a:xfrm>
                <a:custGeom>
                  <a:avLst/>
                  <a:gdLst>
                    <a:gd name="connsiteX0" fmla="*/ 3200400 w 3200400"/>
                    <a:gd name="connsiteY0" fmla="*/ 469914 h 482614"/>
                    <a:gd name="connsiteX1" fmla="*/ 1651000 w 3200400"/>
                    <a:gd name="connsiteY1" fmla="*/ 14 h 482614"/>
                    <a:gd name="connsiteX2" fmla="*/ 0 w 3200400"/>
                    <a:gd name="connsiteY2" fmla="*/ 482614 h 482614"/>
                    <a:gd name="connsiteX0" fmla="*/ 3159701 w 3159701"/>
                    <a:gd name="connsiteY0" fmla="*/ 144462 h 516874"/>
                    <a:gd name="connsiteX1" fmla="*/ 1651000 w 3159701"/>
                    <a:gd name="connsiteY1" fmla="*/ 34274 h 516874"/>
                    <a:gd name="connsiteX2" fmla="*/ 0 w 3159701"/>
                    <a:gd name="connsiteY2" fmla="*/ 516874 h 516874"/>
                    <a:gd name="connsiteX0" fmla="*/ 3159701 w 3159701"/>
                    <a:gd name="connsiteY0" fmla="*/ 115024 h 487436"/>
                    <a:gd name="connsiteX1" fmla="*/ 1651000 w 3159701"/>
                    <a:gd name="connsiteY1" fmla="*/ 4836 h 487436"/>
                    <a:gd name="connsiteX2" fmla="*/ 0 w 3159701"/>
                    <a:gd name="connsiteY2" fmla="*/ 487436 h 487436"/>
                    <a:gd name="connsiteX0" fmla="*/ 3159701 w 3159701"/>
                    <a:gd name="connsiteY0" fmla="*/ 84276 h 456688"/>
                    <a:gd name="connsiteX1" fmla="*/ 1366107 w 3159701"/>
                    <a:gd name="connsiteY1" fmla="*/ 28048 h 456688"/>
                    <a:gd name="connsiteX2" fmla="*/ 0 w 3159701"/>
                    <a:gd name="connsiteY2" fmla="*/ 456688 h 456688"/>
                    <a:gd name="connsiteX0" fmla="*/ 3159701 w 3159701"/>
                    <a:gd name="connsiteY0" fmla="*/ 111372 h 483784"/>
                    <a:gd name="connsiteX1" fmla="*/ 1366107 w 3159701"/>
                    <a:gd name="connsiteY1" fmla="*/ 55144 h 483784"/>
                    <a:gd name="connsiteX2" fmla="*/ 0 w 3159701"/>
                    <a:gd name="connsiteY2" fmla="*/ 483784 h 483784"/>
                    <a:gd name="connsiteX0" fmla="*/ 3139354 w 3139354"/>
                    <a:gd name="connsiteY0" fmla="*/ 111372 h 861483"/>
                    <a:gd name="connsiteX1" fmla="*/ 1345760 w 3139354"/>
                    <a:gd name="connsiteY1" fmla="*/ 55144 h 861483"/>
                    <a:gd name="connsiteX2" fmla="*/ 0 w 3139354"/>
                    <a:gd name="connsiteY2" fmla="*/ 861483 h 861483"/>
                    <a:gd name="connsiteX0" fmla="*/ 3139354 w 3139354"/>
                    <a:gd name="connsiteY0" fmla="*/ 111372 h 861483"/>
                    <a:gd name="connsiteX1" fmla="*/ 1345760 w 3139354"/>
                    <a:gd name="connsiteY1" fmla="*/ 55144 h 861483"/>
                    <a:gd name="connsiteX2" fmla="*/ 0 w 3139354"/>
                    <a:gd name="connsiteY2" fmla="*/ 861483 h 861483"/>
                    <a:gd name="connsiteX0" fmla="*/ 3139354 w 3139354"/>
                    <a:gd name="connsiteY0" fmla="*/ 84276 h 834387"/>
                    <a:gd name="connsiteX1" fmla="*/ 1345760 w 3139354"/>
                    <a:gd name="connsiteY1" fmla="*/ 28048 h 834387"/>
                    <a:gd name="connsiteX2" fmla="*/ 0 w 3139354"/>
                    <a:gd name="connsiteY2" fmla="*/ 834387 h 834387"/>
                    <a:gd name="connsiteX0" fmla="*/ 3139354 w 3139354"/>
                    <a:gd name="connsiteY0" fmla="*/ 104155 h 854266"/>
                    <a:gd name="connsiteX1" fmla="*/ 1345760 w 3139354"/>
                    <a:gd name="connsiteY1" fmla="*/ 47927 h 854266"/>
                    <a:gd name="connsiteX2" fmla="*/ 0 w 3139354"/>
                    <a:gd name="connsiteY2" fmla="*/ 854266 h 854266"/>
                  </a:gdLst>
                  <a:ahLst/>
                  <a:cxnLst>
                    <a:cxn ang="0">
                      <a:pos x="connsiteX0" y="connsiteY0"/>
                    </a:cxn>
                    <a:cxn ang="0">
                      <a:pos x="connsiteX1" y="connsiteY1"/>
                    </a:cxn>
                    <a:cxn ang="0">
                      <a:pos x="connsiteX2" y="connsiteY2"/>
                    </a:cxn>
                  </a:cxnLst>
                  <a:rect l="l" t="t" r="r" b="b"/>
                  <a:pathLst>
                    <a:path w="3139354" h="854266">
                      <a:moveTo>
                        <a:pt x="3139354" y="104155"/>
                      </a:moveTo>
                      <a:cubicBezTo>
                        <a:pt x="2183664" y="-41923"/>
                        <a:pt x="1818108" y="-8146"/>
                        <a:pt x="1345760" y="47927"/>
                      </a:cubicBezTo>
                      <a:cubicBezTo>
                        <a:pt x="873412" y="104000"/>
                        <a:pt x="457051" y="506111"/>
                        <a:pt x="0" y="854266"/>
                      </a:cubicBezTo>
                    </a:path>
                  </a:pathLst>
                </a:custGeom>
                <a:noFill/>
                <a:ln w="28575">
                  <a:solidFill>
                    <a:srgbClr val="9DC7E7"/>
                  </a:soli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69" name="Freeform: Shape 568">
                <a:extLst>
                  <a:ext uri="{FF2B5EF4-FFF2-40B4-BE49-F238E27FC236}">
                    <a16:creationId xmlns:a16="http://schemas.microsoft.com/office/drawing/2014/main" id="{ECF75995-FCBA-4B8F-9BAB-8C06D46018E5}"/>
                  </a:ext>
                </a:extLst>
              </p:cNvPr>
              <p:cNvSpPr/>
              <p:nvPr/>
            </p:nvSpPr>
            <p:spPr>
              <a:xfrm flipH="1">
                <a:off x="8989872" y="3274539"/>
                <a:ext cx="1179599" cy="198896"/>
              </a:xfrm>
              <a:custGeom>
                <a:avLst/>
                <a:gdLst>
                  <a:gd name="connsiteX0" fmla="*/ 3200400 w 3200400"/>
                  <a:gd name="connsiteY0" fmla="*/ 469914 h 482614"/>
                  <a:gd name="connsiteX1" fmla="*/ 1651000 w 3200400"/>
                  <a:gd name="connsiteY1" fmla="*/ 14 h 482614"/>
                  <a:gd name="connsiteX2" fmla="*/ 0 w 3200400"/>
                  <a:gd name="connsiteY2" fmla="*/ 482614 h 482614"/>
                </a:gdLst>
                <a:ahLst/>
                <a:cxnLst>
                  <a:cxn ang="0">
                    <a:pos x="connsiteX0" y="connsiteY0"/>
                  </a:cxn>
                  <a:cxn ang="0">
                    <a:pos x="connsiteX1" y="connsiteY1"/>
                  </a:cxn>
                  <a:cxn ang="0">
                    <a:pos x="connsiteX2" y="connsiteY2"/>
                  </a:cxn>
                </a:cxnLst>
                <a:rect l="l" t="t" r="r" b="b"/>
                <a:pathLst>
                  <a:path w="3200400" h="482614">
                    <a:moveTo>
                      <a:pt x="3200400" y="469914"/>
                    </a:moveTo>
                    <a:cubicBezTo>
                      <a:pt x="2692400" y="233905"/>
                      <a:pt x="2184400" y="-2103"/>
                      <a:pt x="1651000" y="14"/>
                    </a:cubicBezTo>
                    <a:cubicBezTo>
                      <a:pt x="1117600" y="2131"/>
                      <a:pt x="558800" y="242372"/>
                      <a:pt x="0" y="482614"/>
                    </a:cubicBezTo>
                  </a:path>
                </a:pathLst>
              </a:custGeom>
              <a:noFill/>
              <a:ln w="28575">
                <a:solidFill>
                  <a:srgbClr val="9DC7E7"/>
                </a:soli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42" name="Rectangle 241">
              <a:extLst>
                <a:ext uri="{FF2B5EF4-FFF2-40B4-BE49-F238E27FC236}">
                  <a16:creationId xmlns:a16="http://schemas.microsoft.com/office/drawing/2014/main" id="{B85D7881-6A45-4A0D-BB73-5B1FE70B91F8}"/>
                </a:ext>
              </a:extLst>
            </p:cNvPr>
            <p:cNvSpPr/>
            <p:nvPr/>
          </p:nvSpPr>
          <p:spPr>
            <a:xfrm>
              <a:off x="5127180" y="2211742"/>
              <a:ext cx="865792" cy="330424"/>
            </a:xfrm>
            <a:prstGeom prst="rect">
              <a:avLst/>
            </a:prstGeom>
            <a:solidFill>
              <a:srgbClr val="F9F9F9"/>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9DC7E7"/>
                  </a:solidFill>
                  <a:effectLst/>
                  <a:uLnTx/>
                  <a:uFillTx/>
                  <a:latin typeface="Arial"/>
                  <a:ea typeface="+mn-ea"/>
                  <a:cs typeface="+mn-cs"/>
                </a:rPr>
                <a:t>MPS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‘Plant Scheduling adherence’</a:t>
              </a:r>
            </a:p>
          </p:txBody>
        </p:sp>
      </p:grpSp>
      <p:grpSp>
        <p:nvGrpSpPr>
          <p:cNvPr id="27" name="Group 26">
            <a:extLst>
              <a:ext uri="{FF2B5EF4-FFF2-40B4-BE49-F238E27FC236}">
                <a16:creationId xmlns:a16="http://schemas.microsoft.com/office/drawing/2014/main" id="{9DBE0D0E-80BF-4EDF-A79D-D97FB3661205}"/>
              </a:ext>
            </a:extLst>
          </p:cNvPr>
          <p:cNvGrpSpPr/>
          <p:nvPr/>
        </p:nvGrpSpPr>
        <p:grpSpPr>
          <a:xfrm>
            <a:off x="3386262" y="1669290"/>
            <a:ext cx="1000101" cy="550457"/>
            <a:chOff x="3024744" y="1969307"/>
            <a:chExt cx="1000101" cy="550457"/>
          </a:xfrm>
        </p:grpSpPr>
        <p:sp>
          <p:nvSpPr>
            <p:cNvPr id="567" name="Freeform: Shape 566">
              <a:extLst>
                <a:ext uri="{FF2B5EF4-FFF2-40B4-BE49-F238E27FC236}">
                  <a16:creationId xmlns:a16="http://schemas.microsoft.com/office/drawing/2014/main" id="{AFEC85BE-89FC-4888-8E39-D82F51E76EF0}"/>
                </a:ext>
              </a:extLst>
            </p:cNvPr>
            <p:cNvSpPr/>
            <p:nvPr/>
          </p:nvSpPr>
          <p:spPr>
            <a:xfrm flipH="1">
              <a:off x="3089720" y="2320868"/>
              <a:ext cx="935125" cy="198896"/>
            </a:xfrm>
            <a:custGeom>
              <a:avLst/>
              <a:gdLst>
                <a:gd name="connsiteX0" fmla="*/ 3200400 w 3200400"/>
                <a:gd name="connsiteY0" fmla="*/ 469914 h 482614"/>
                <a:gd name="connsiteX1" fmla="*/ 1651000 w 3200400"/>
                <a:gd name="connsiteY1" fmla="*/ 14 h 482614"/>
                <a:gd name="connsiteX2" fmla="*/ 0 w 3200400"/>
                <a:gd name="connsiteY2" fmla="*/ 482614 h 482614"/>
              </a:gdLst>
              <a:ahLst/>
              <a:cxnLst>
                <a:cxn ang="0">
                  <a:pos x="connsiteX0" y="connsiteY0"/>
                </a:cxn>
                <a:cxn ang="0">
                  <a:pos x="connsiteX1" y="connsiteY1"/>
                </a:cxn>
                <a:cxn ang="0">
                  <a:pos x="connsiteX2" y="connsiteY2"/>
                </a:cxn>
              </a:cxnLst>
              <a:rect l="l" t="t" r="r" b="b"/>
              <a:pathLst>
                <a:path w="3200400" h="482614">
                  <a:moveTo>
                    <a:pt x="3200400" y="469914"/>
                  </a:moveTo>
                  <a:cubicBezTo>
                    <a:pt x="2692400" y="233905"/>
                    <a:pt x="2184400" y="-2103"/>
                    <a:pt x="1651000" y="14"/>
                  </a:cubicBezTo>
                  <a:cubicBezTo>
                    <a:pt x="1117600" y="2131"/>
                    <a:pt x="558800" y="242372"/>
                    <a:pt x="0" y="482614"/>
                  </a:cubicBezTo>
                </a:path>
              </a:pathLst>
            </a:custGeom>
            <a:noFill/>
            <a:ln w="28575">
              <a:solidFill>
                <a:srgbClr val="9DC7E7"/>
              </a:soli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92" name="Rectangle 591">
              <a:extLst>
                <a:ext uri="{FF2B5EF4-FFF2-40B4-BE49-F238E27FC236}">
                  <a16:creationId xmlns:a16="http://schemas.microsoft.com/office/drawing/2014/main" id="{D11FCE21-0B2E-4268-9129-4D0614C6F9BA}"/>
                </a:ext>
              </a:extLst>
            </p:cNvPr>
            <p:cNvSpPr/>
            <p:nvPr/>
          </p:nvSpPr>
          <p:spPr>
            <a:xfrm>
              <a:off x="3024744" y="1969307"/>
              <a:ext cx="757325" cy="243425"/>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9DC7E7"/>
                  </a:solidFill>
                  <a:effectLst/>
                  <a:uLnTx/>
                  <a:uFillTx/>
                  <a:latin typeface="Arial"/>
                  <a:ea typeface="+mn-ea"/>
                  <a:cs typeface="+mn-cs"/>
                </a:rPr>
                <a:t>MAPE / SPA</a:t>
              </a:r>
            </a:p>
          </p:txBody>
        </p:sp>
        <p:grpSp>
          <p:nvGrpSpPr>
            <p:cNvPr id="593" name="Group 592">
              <a:extLst>
                <a:ext uri="{FF2B5EF4-FFF2-40B4-BE49-F238E27FC236}">
                  <a16:creationId xmlns:a16="http://schemas.microsoft.com/office/drawing/2014/main" id="{ED34566E-9AC6-4F69-B404-D540B6CE8F5F}"/>
                </a:ext>
              </a:extLst>
            </p:cNvPr>
            <p:cNvGrpSpPr/>
            <p:nvPr/>
          </p:nvGrpSpPr>
          <p:grpSpPr>
            <a:xfrm>
              <a:off x="3306848" y="2183427"/>
              <a:ext cx="290034" cy="292906"/>
              <a:chOff x="5324588" y="2575141"/>
              <a:chExt cx="290034" cy="292906"/>
            </a:xfrm>
          </p:grpSpPr>
          <p:sp>
            <p:nvSpPr>
              <p:cNvPr id="594" name="Rectangle 593">
                <a:extLst>
                  <a:ext uri="{FF2B5EF4-FFF2-40B4-BE49-F238E27FC236}">
                    <a16:creationId xmlns:a16="http://schemas.microsoft.com/office/drawing/2014/main" id="{22A27FB2-A12A-4538-AB05-C35048C75A71}"/>
                  </a:ext>
                </a:extLst>
              </p:cNvPr>
              <p:cNvSpPr/>
              <p:nvPr/>
            </p:nvSpPr>
            <p:spPr>
              <a:xfrm>
                <a:off x="5324588" y="2575141"/>
                <a:ext cx="290034" cy="292906"/>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595" name="Picture 25">
                <a:extLst>
                  <a:ext uri="{FF2B5EF4-FFF2-40B4-BE49-F238E27FC236}">
                    <a16:creationId xmlns:a16="http://schemas.microsoft.com/office/drawing/2014/main" id="{6AB5B87A-7AE7-43FB-9A47-2FEA21CEF62D}"/>
                  </a:ext>
                </a:extLst>
              </p:cNvPr>
              <p:cNvPicPr>
                <a:picLocks noChangeAspect="1" noChangeArrowheads="1"/>
              </p:cNvPicPr>
              <p:nvPr/>
            </p:nvPicPr>
            <p:blipFill>
              <a:blip r:embed="rId1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24588" y="2575141"/>
                <a:ext cx="290034" cy="29290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633" name="Rectangle 632">
            <a:extLst>
              <a:ext uri="{FF2B5EF4-FFF2-40B4-BE49-F238E27FC236}">
                <a16:creationId xmlns:a16="http://schemas.microsoft.com/office/drawing/2014/main" id="{F9CD39B6-F2CC-4BD5-ADE6-D2E72080C291}"/>
              </a:ext>
            </a:extLst>
          </p:cNvPr>
          <p:cNvSpPr/>
          <p:nvPr/>
        </p:nvSpPr>
        <p:spPr>
          <a:xfrm rot="16200000">
            <a:off x="1860942" y="4576612"/>
            <a:ext cx="16046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8508C"/>
                </a:solidFill>
                <a:effectLst/>
                <a:uLnTx/>
                <a:uFillTx/>
                <a:latin typeface="Arial Black" panose="020B0A04020102020204" pitchFamily="34" charset="0"/>
                <a:ea typeface="+mn-ea"/>
                <a:cs typeface="+mn-cs"/>
              </a:rPr>
              <a:t>MANAGERIAL</a:t>
            </a:r>
          </a:p>
        </p:txBody>
      </p:sp>
      <p:sp>
        <p:nvSpPr>
          <p:cNvPr id="634" name="Rectangle 633">
            <a:extLst>
              <a:ext uri="{FF2B5EF4-FFF2-40B4-BE49-F238E27FC236}">
                <a16:creationId xmlns:a16="http://schemas.microsoft.com/office/drawing/2014/main" id="{DF3996DD-0F21-4A3C-AB84-A633B36A8553}"/>
              </a:ext>
            </a:extLst>
          </p:cNvPr>
          <p:cNvSpPr/>
          <p:nvPr/>
        </p:nvSpPr>
        <p:spPr>
          <a:xfrm>
            <a:off x="374638" y="2682446"/>
            <a:ext cx="1867294" cy="356182"/>
          </a:xfrm>
          <a:prstGeom prst="rect">
            <a:avLst/>
          </a:prstGeom>
          <a:noFill/>
          <a:ln>
            <a:no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Top Line Sales (P&amp;L)</a:t>
            </a:r>
          </a:p>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900" b="0" i="1" u="none" strike="noStrike" kern="1200" cap="none" spc="0" normalizeH="0" baseline="0" noProof="0" dirty="0">
                <a:ln>
                  <a:noFill/>
                </a:ln>
                <a:solidFill>
                  <a:srgbClr val="6B747B">
                    <a:lumMod val="50000"/>
                  </a:srgbClr>
                </a:solidFill>
                <a:effectLst/>
                <a:uLnTx/>
                <a:uFillTx/>
                <a:latin typeface="Arial"/>
                <a:ea typeface="+mn-ea"/>
                <a:cs typeface="Calibri Light" panose="020F0302020204030204" pitchFamily="34" charset="0"/>
              </a:rPr>
              <a:t>Net Sales</a:t>
            </a:r>
            <a:endParaRPr kumimoji="0" lang="en-US" sz="1000" b="0" i="1" u="none" strike="noStrike" kern="1200" cap="none" spc="0" normalizeH="0" baseline="0" noProof="0" dirty="0">
              <a:ln>
                <a:noFill/>
              </a:ln>
              <a:solidFill>
                <a:srgbClr val="6B747B">
                  <a:lumMod val="50000"/>
                </a:srgbClr>
              </a:solidFill>
              <a:effectLst/>
              <a:uLnTx/>
              <a:uFillTx/>
              <a:latin typeface="Arial"/>
              <a:ea typeface="+mn-ea"/>
              <a:cs typeface="Calibri Light" panose="020F0302020204030204" pitchFamily="34" charset="0"/>
            </a:endParaRPr>
          </a:p>
          <a:p>
            <a:pPr marL="0" marR="0" lvl="0" indent="0" algn="l" defTabSz="914103" rtl="0" eaLnBrk="1" fontAlgn="auto" latinLnBrk="0" hangingPunct="1">
              <a:lnSpc>
                <a:spcPct val="9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endParaRPr>
          </a:p>
        </p:txBody>
      </p:sp>
      <p:sp>
        <p:nvSpPr>
          <p:cNvPr id="635" name="Rectangle 634">
            <a:extLst>
              <a:ext uri="{FF2B5EF4-FFF2-40B4-BE49-F238E27FC236}">
                <a16:creationId xmlns:a16="http://schemas.microsoft.com/office/drawing/2014/main" id="{39147CCB-6C49-4B15-93E9-F0B8CD5F3A66}"/>
              </a:ext>
            </a:extLst>
          </p:cNvPr>
          <p:cNvSpPr/>
          <p:nvPr/>
        </p:nvSpPr>
        <p:spPr>
          <a:xfrm>
            <a:off x="374638" y="3755341"/>
            <a:ext cx="1620000" cy="356182"/>
          </a:xfrm>
          <a:prstGeom prst="rect">
            <a:avLst/>
          </a:prstGeom>
          <a:noFill/>
          <a:ln>
            <a:no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Bottom Line (</a:t>
            </a:r>
            <a:r>
              <a:rPr kumimoji="0" lang="en-US" sz="1000" b="0" i="0" u="none" strike="noStrike" kern="1200" cap="none" spc="0" normalizeH="0" baseline="0" noProof="0" dirty="0" err="1">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P&amp;L</a:t>
            </a:r>
            <a:r>
              <a:rPr kumimoji="0" lang="en-US" sz="10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a:t>
            </a:r>
          </a:p>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900" b="0" i="1" u="none" strike="noStrike" kern="1200" cap="none" spc="0" normalizeH="0" baseline="0" noProof="0" dirty="0" err="1">
                <a:ln>
                  <a:noFill/>
                </a:ln>
                <a:solidFill>
                  <a:srgbClr val="6B747B">
                    <a:lumMod val="50000"/>
                  </a:srgbClr>
                </a:solidFill>
                <a:effectLst/>
                <a:uLnTx/>
                <a:uFillTx/>
                <a:latin typeface="Arial"/>
                <a:ea typeface="+mn-ea"/>
                <a:cs typeface="Calibri Light" panose="020F0302020204030204" pitchFamily="34" charset="0"/>
              </a:rPr>
              <a:t>COGs</a:t>
            </a:r>
            <a:endParaRPr kumimoji="0" lang="en-US" sz="1000" b="0" i="1" u="none" strike="noStrike" kern="1200" cap="none" spc="0" normalizeH="0" baseline="0" noProof="0" dirty="0">
              <a:ln>
                <a:noFill/>
              </a:ln>
              <a:solidFill>
                <a:srgbClr val="6B747B">
                  <a:lumMod val="50000"/>
                </a:srgbClr>
              </a:solidFill>
              <a:effectLst/>
              <a:uLnTx/>
              <a:uFillTx/>
              <a:latin typeface="Arial"/>
              <a:ea typeface="+mn-ea"/>
              <a:cs typeface="Calibri Light" panose="020F0302020204030204" pitchFamily="34" charset="0"/>
            </a:endParaRPr>
          </a:p>
        </p:txBody>
      </p:sp>
      <p:sp>
        <p:nvSpPr>
          <p:cNvPr id="636" name="Rectangle 635">
            <a:extLst>
              <a:ext uri="{FF2B5EF4-FFF2-40B4-BE49-F238E27FC236}">
                <a16:creationId xmlns:a16="http://schemas.microsoft.com/office/drawing/2014/main" id="{64841B7D-1973-45AE-B417-5570055C8BE4}"/>
              </a:ext>
            </a:extLst>
          </p:cNvPr>
          <p:cNvSpPr/>
          <p:nvPr/>
        </p:nvSpPr>
        <p:spPr>
          <a:xfrm>
            <a:off x="374638" y="4802621"/>
            <a:ext cx="1620000" cy="356182"/>
          </a:xfrm>
          <a:prstGeom prst="rect">
            <a:avLst/>
          </a:prstGeom>
          <a:noFill/>
          <a:ln>
            <a:no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Balance Sheet</a:t>
            </a:r>
          </a:p>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900" b="0" i="1" u="none" strike="noStrike" kern="1200" cap="none" spc="0" normalizeH="0" baseline="0" noProof="0" dirty="0" err="1">
                <a:ln>
                  <a:noFill/>
                </a:ln>
                <a:solidFill>
                  <a:srgbClr val="6B747B">
                    <a:lumMod val="50000"/>
                  </a:srgbClr>
                </a:solidFill>
                <a:effectLst/>
                <a:uLnTx/>
                <a:uFillTx/>
                <a:latin typeface="Arial"/>
                <a:ea typeface="+mn-ea"/>
                <a:cs typeface="Calibri Light" panose="020F0302020204030204" pitchFamily="34" charset="0"/>
              </a:rPr>
              <a:t>COGs</a:t>
            </a:r>
            <a:endParaRPr kumimoji="0" lang="en-US" sz="1000" b="0" i="1" u="none" strike="noStrike" kern="1200" cap="none" spc="0" normalizeH="0" baseline="0" noProof="0" dirty="0">
              <a:ln>
                <a:noFill/>
              </a:ln>
              <a:solidFill>
                <a:srgbClr val="6B747B">
                  <a:lumMod val="50000"/>
                </a:srgbClr>
              </a:solidFill>
              <a:effectLst/>
              <a:uLnTx/>
              <a:uFillTx/>
              <a:latin typeface="Arial"/>
              <a:ea typeface="+mn-ea"/>
              <a:cs typeface="Calibri Light" panose="020F0302020204030204" pitchFamily="34" charset="0"/>
            </a:endParaRPr>
          </a:p>
        </p:txBody>
      </p:sp>
      <p:cxnSp>
        <p:nvCxnSpPr>
          <p:cNvPr id="227" name="Straight Connector 226">
            <a:extLst>
              <a:ext uri="{FF2B5EF4-FFF2-40B4-BE49-F238E27FC236}">
                <a16:creationId xmlns:a16="http://schemas.microsoft.com/office/drawing/2014/main" id="{950ABE6F-F502-47E7-80C3-470D709EB954}"/>
              </a:ext>
            </a:extLst>
          </p:cNvPr>
          <p:cNvCxnSpPr>
            <a:cxnSpLocks/>
          </p:cNvCxnSpPr>
          <p:nvPr/>
        </p:nvCxnSpPr>
        <p:spPr>
          <a:xfrm flipH="1">
            <a:off x="477134" y="4773862"/>
            <a:ext cx="1704282" cy="0"/>
          </a:xfrm>
          <a:prstGeom prst="line">
            <a:avLst/>
          </a:prstGeom>
          <a:solidFill>
            <a:srgbClr val="FBFBFB"/>
          </a:solid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cxnSp>
      <p:cxnSp>
        <p:nvCxnSpPr>
          <p:cNvPr id="228" name="Straight Connector 227">
            <a:extLst>
              <a:ext uri="{FF2B5EF4-FFF2-40B4-BE49-F238E27FC236}">
                <a16:creationId xmlns:a16="http://schemas.microsoft.com/office/drawing/2014/main" id="{5FAC5972-3522-40CF-A948-7A7201EB4C24}"/>
              </a:ext>
            </a:extLst>
          </p:cNvPr>
          <p:cNvCxnSpPr>
            <a:cxnSpLocks/>
          </p:cNvCxnSpPr>
          <p:nvPr/>
        </p:nvCxnSpPr>
        <p:spPr>
          <a:xfrm flipH="1">
            <a:off x="477134" y="3713735"/>
            <a:ext cx="1704282" cy="0"/>
          </a:xfrm>
          <a:prstGeom prst="line">
            <a:avLst/>
          </a:prstGeom>
          <a:solidFill>
            <a:srgbClr val="FBFBFB"/>
          </a:solid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cxnSp>
      <p:sp>
        <p:nvSpPr>
          <p:cNvPr id="645" name="Rectangle 644">
            <a:extLst>
              <a:ext uri="{FF2B5EF4-FFF2-40B4-BE49-F238E27FC236}">
                <a16:creationId xmlns:a16="http://schemas.microsoft.com/office/drawing/2014/main" id="{C7AD4F17-D82F-4AED-9C41-97D3374DEFB3}"/>
              </a:ext>
            </a:extLst>
          </p:cNvPr>
          <p:cNvSpPr>
            <a:spLocks/>
          </p:cNvSpPr>
          <p:nvPr/>
        </p:nvSpPr>
        <p:spPr>
          <a:xfrm>
            <a:off x="621952" y="5961030"/>
            <a:ext cx="1661710" cy="201177"/>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E2E Managerial Accountability</a:t>
            </a:r>
            <a:endParaRPr kumimoji="0" lang="en-US" sz="1000" b="1" i="0" u="none" strike="noStrike" kern="1200" cap="none" spc="0" normalizeH="0" baseline="0" noProof="0" dirty="0">
              <a:ln>
                <a:noFill/>
              </a:ln>
              <a:solidFill>
                <a:srgbClr val="BCBC1C"/>
              </a:solidFill>
              <a:effectLst/>
              <a:uLnTx/>
              <a:uFillTx/>
              <a:latin typeface="Arial"/>
              <a:ea typeface="+mn-ea"/>
              <a:cs typeface="+mn-cs"/>
            </a:endParaRPr>
          </a:p>
        </p:txBody>
      </p:sp>
      <p:grpSp>
        <p:nvGrpSpPr>
          <p:cNvPr id="7" name="Group 6">
            <a:extLst>
              <a:ext uri="{FF2B5EF4-FFF2-40B4-BE49-F238E27FC236}">
                <a16:creationId xmlns:a16="http://schemas.microsoft.com/office/drawing/2014/main" id="{E3AC2E8A-D80F-44A7-B644-19729BB0DD6F}"/>
              </a:ext>
            </a:extLst>
          </p:cNvPr>
          <p:cNvGrpSpPr/>
          <p:nvPr/>
        </p:nvGrpSpPr>
        <p:grpSpPr>
          <a:xfrm>
            <a:off x="3156634" y="5083971"/>
            <a:ext cx="6819007" cy="987142"/>
            <a:chOff x="3156634" y="5083971"/>
            <a:chExt cx="6819007" cy="987142"/>
          </a:xfrm>
        </p:grpSpPr>
        <p:pic>
          <p:nvPicPr>
            <p:cNvPr id="574" name="Picture 9">
              <a:extLst>
                <a:ext uri="{FF2B5EF4-FFF2-40B4-BE49-F238E27FC236}">
                  <a16:creationId xmlns:a16="http://schemas.microsoft.com/office/drawing/2014/main" id="{77031280-36F2-4486-A40B-722D3E5675D5}"/>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3588" y="5085545"/>
              <a:ext cx="285176" cy="288000"/>
            </a:xfrm>
            <a:prstGeom prst="rect">
              <a:avLst/>
            </a:prstGeom>
            <a:noFill/>
            <a:ln>
              <a:noFill/>
            </a:ln>
            <a:effectLst/>
            <a:extLst/>
          </p:spPr>
        </p:pic>
        <p:pic>
          <p:nvPicPr>
            <p:cNvPr id="575" name="Picture 16">
              <a:extLst>
                <a:ext uri="{FF2B5EF4-FFF2-40B4-BE49-F238E27FC236}">
                  <a16:creationId xmlns:a16="http://schemas.microsoft.com/office/drawing/2014/main" id="{310E4AF1-8BFC-4A97-99B3-9F7DA72BC44D}"/>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8764" y="5085545"/>
              <a:ext cx="288000" cy="288000"/>
            </a:xfrm>
            <a:prstGeom prst="rect">
              <a:avLst/>
            </a:prstGeom>
            <a:noFill/>
            <a:ln>
              <a:noFill/>
            </a:ln>
            <a:effectLst/>
            <a:extLst/>
          </p:spPr>
        </p:pic>
        <p:pic>
          <p:nvPicPr>
            <p:cNvPr id="577" name="Picture 9">
              <a:extLst>
                <a:ext uri="{FF2B5EF4-FFF2-40B4-BE49-F238E27FC236}">
                  <a16:creationId xmlns:a16="http://schemas.microsoft.com/office/drawing/2014/main" id="{FFA8FD64-72DE-4E43-9B1D-CC95888EE5A8}"/>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02465" y="5083971"/>
              <a:ext cx="285176" cy="288000"/>
            </a:xfrm>
            <a:prstGeom prst="rect">
              <a:avLst/>
            </a:prstGeom>
            <a:noFill/>
            <a:ln>
              <a:noFill/>
            </a:ln>
            <a:effectLst/>
            <a:extLst/>
          </p:spPr>
        </p:pic>
        <p:pic>
          <p:nvPicPr>
            <p:cNvPr id="578" name="Picture 16">
              <a:extLst>
                <a:ext uri="{FF2B5EF4-FFF2-40B4-BE49-F238E27FC236}">
                  <a16:creationId xmlns:a16="http://schemas.microsoft.com/office/drawing/2014/main" id="{96AD8460-0840-4A06-9DF9-11F8BA37A203}"/>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87641" y="5083971"/>
              <a:ext cx="288000" cy="288000"/>
            </a:xfrm>
            <a:prstGeom prst="rect">
              <a:avLst/>
            </a:prstGeom>
            <a:noFill/>
            <a:ln>
              <a:noFill/>
            </a:ln>
            <a:effectLst/>
            <a:extLst/>
          </p:spPr>
        </p:pic>
        <p:pic>
          <p:nvPicPr>
            <p:cNvPr id="599" name="Picture 9">
              <a:extLst>
                <a:ext uri="{FF2B5EF4-FFF2-40B4-BE49-F238E27FC236}">
                  <a16:creationId xmlns:a16="http://schemas.microsoft.com/office/drawing/2014/main" id="{54167A9C-021E-44D6-A090-DA2FE3E27B78}"/>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0122" y="5085545"/>
              <a:ext cx="285176" cy="288000"/>
            </a:xfrm>
            <a:prstGeom prst="rect">
              <a:avLst/>
            </a:prstGeom>
            <a:noFill/>
            <a:ln>
              <a:noFill/>
            </a:ln>
            <a:effectLst/>
            <a:extLst/>
          </p:spPr>
        </p:pic>
        <p:pic>
          <p:nvPicPr>
            <p:cNvPr id="600" name="Picture 16">
              <a:extLst>
                <a:ext uri="{FF2B5EF4-FFF2-40B4-BE49-F238E27FC236}">
                  <a16:creationId xmlns:a16="http://schemas.microsoft.com/office/drawing/2014/main" id="{5BB5DF93-5BD6-4FE0-83B6-C2B08263BE13}"/>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5298" y="5085545"/>
              <a:ext cx="288000" cy="288000"/>
            </a:xfrm>
            <a:prstGeom prst="rect">
              <a:avLst/>
            </a:prstGeom>
            <a:noFill/>
            <a:ln>
              <a:noFill/>
            </a:ln>
            <a:effectLst/>
            <a:extLst/>
          </p:spPr>
        </p:pic>
        <p:pic>
          <p:nvPicPr>
            <p:cNvPr id="603" name="Picture 9">
              <a:extLst>
                <a:ext uri="{FF2B5EF4-FFF2-40B4-BE49-F238E27FC236}">
                  <a16:creationId xmlns:a16="http://schemas.microsoft.com/office/drawing/2014/main" id="{BA90AAF2-60CA-4A0F-86F8-243B0B4F604A}"/>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87974" y="5085545"/>
              <a:ext cx="285176" cy="288000"/>
            </a:xfrm>
            <a:prstGeom prst="rect">
              <a:avLst/>
            </a:prstGeom>
            <a:noFill/>
            <a:ln>
              <a:noFill/>
            </a:ln>
            <a:effectLst/>
            <a:extLst/>
          </p:spPr>
        </p:pic>
        <p:pic>
          <p:nvPicPr>
            <p:cNvPr id="604" name="Picture 16">
              <a:extLst>
                <a:ext uri="{FF2B5EF4-FFF2-40B4-BE49-F238E27FC236}">
                  <a16:creationId xmlns:a16="http://schemas.microsoft.com/office/drawing/2014/main" id="{38F6EEB8-45FF-4A89-B0D6-EF638C33894F}"/>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3150" y="5085545"/>
              <a:ext cx="288000" cy="288000"/>
            </a:xfrm>
            <a:prstGeom prst="rect">
              <a:avLst/>
            </a:prstGeom>
            <a:noFill/>
            <a:ln>
              <a:noFill/>
            </a:ln>
            <a:effectLst/>
            <a:extLst/>
          </p:spPr>
        </p:pic>
        <p:pic>
          <p:nvPicPr>
            <p:cNvPr id="606" name="Picture 9">
              <a:extLst>
                <a:ext uri="{FF2B5EF4-FFF2-40B4-BE49-F238E27FC236}">
                  <a16:creationId xmlns:a16="http://schemas.microsoft.com/office/drawing/2014/main" id="{9D13D1C1-4C4D-4B5B-BC0E-B0491679FB60}"/>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102" y="5085545"/>
              <a:ext cx="285176" cy="288000"/>
            </a:xfrm>
            <a:prstGeom prst="rect">
              <a:avLst/>
            </a:prstGeom>
            <a:noFill/>
            <a:ln>
              <a:noFill/>
            </a:ln>
            <a:effectLst/>
            <a:extLst/>
          </p:spPr>
        </p:pic>
        <p:pic>
          <p:nvPicPr>
            <p:cNvPr id="607" name="Picture 16">
              <a:extLst>
                <a:ext uri="{FF2B5EF4-FFF2-40B4-BE49-F238E27FC236}">
                  <a16:creationId xmlns:a16="http://schemas.microsoft.com/office/drawing/2014/main" id="{2E479E06-5B65-478B-B44F-F02802DFE470}"/>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52278" y="5085545"/>
              <a:ext cx="288000" cy="288000"/>
            </a:xfrm>
            <a:prstGeom prst="rect">
              <a:avLst/>
            </a:prstGeom>
            <a:noFill/>
            <a:ln>
              <a:noFill/>
            </a:ln>
            <a:effectLst/>
            <a:extLst/>
          </p:spPr>
        </p:pic>
        <p:pic>
          <p:nvPicPr>
            <p:cNvPr id="232" name="Picture 9">
              <a:extLst>
                <a:ext uri="{FF2B5EF4-FFF2-40B4-BE49-F238E27FC236}">
                  <a16:creationId xmlns:a16="http://schemas.microsoft.com/office/drawing/2014/main" id="{74C9DD00-F190-483F-9067-AD5EAD5E23C3}"/>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65355" y="5085545"/>
              <a:ext cx="285176" cy="288000"/>
            </a:xfrm>
            <a:prstGeom prst="rect">
              <a:avLst/>
            </a:prstGeom>
            <a:noFill/>
            <a:ln>
              <a:noFill/>
            </a:ln>
            <a:effectLst/>
            <a:extLst/>
          </p:spPr>
        </p:pic>
        <p:pic>
          <p:nvPicPr>
            <p:cNvPr id="233" name="Picture 16">
              <a:extLst>
                <a:ext uri="{FF2B5EF4-FFF2-40B4-BE49-F238E27FC236}">
                  <a16:creationId xmlns:a16="http://schemas.microsoft.com/office/drawing/2014/main" id="{B53E800F-F5F7-4BD3-93CB-6998FC348D89}"/>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0531" y="5085545"/>
              <a:ext cx="288000" cy="288000"/>
            </a:xfrm>
            <a:prstGeom prst="rect">
              <a:avLst/>
            </a:prstGeom>
            <a:noFill/>
            <a:ln>
              <a:noFill/>
            </a:ln>
            <a:effectLst/>
            <a:extLst/>
          </p:spPr>
        </p:pic>
        <p:sp>
          <p:nvSpPr>
            <p:cNvPr id="643" name="Rectangle 642">
              <a:extLst>
                <a:ext uri="{FF2B5EF4-FFF2-40B4-BE49-F238E27FC236}">
                  <a16:creationId xmlns:a16="http://schemas.microsoft.com/office/drawing/2014/main" id="{A8091932-7647-450D-A23F-50256D079A95}"/>
                </a:ext>
              </a:extLst>
            </p:cNvPr>
            <p:cNvSpPr>
              <a:spLocks/>
            </p:cNvSpPr>
            <p:nvPr/>
          </p:nvSpPr>
          <p:spPr>
            <a:xfrm>
              <a:off x="3156634" y="5419626"/>
              <a:ext cx="2586272"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8508C"/>
                  </a:solidFill>
                  <a:effectLst/>
                  <a:uLnTx/>
                  <a:uFillTx/>
                  <a:latin typeface="Arial"/>
                  <a:ea typeface="+mn-ea"/>
                  <a:cs typeface="+mn-cs"/>
                </a:rPr>
                <a:t>INV. COVERAGE (</a:t>
              </a:r>
              <a:r>
                <a:rPr kumimoji="0" lang="en-US" sz="1000" b="1" i="0" u="none" strike="noStrike" kern="1200" cap="none" spc="0" normalizeH="0" baseline="0" noProof="0" dirty="0" err="1">
                  <a:ln>
                    <a:noFill/>
                  </a:ln>
                  <a:solidFill>
                    <a:srgbClr val="48508C"/>
                  </a:solidFill>
                  <a:effectLst/>
                  <a:uLnTx/>
                  <a:uFillTx/>
                  <a:latin typeface="Arial"/>
                  <a:ea typeface="+mn-ea"/>
                  <a:cs typeface="+mn-cs"/>
                </a:rPr>
                <a:t>DIO</a:t>
              </a:r>
              <a:r>
                <a:rPr kumimoji="0" lang="en-US" sz="1000" b="1" i="0" u="none" strike="noStrike" kern="1200" cap="none" spc="0" normalizeH="0" baseline="0" noProof="0" dirty="0">
                  <a:ln>
                    <a:noFill/>
                  </a:ln>
                  <a:solidFill>
                    <a:srgbClr val="48508C"/>
                  </a:solidFill>
                  <a:effectLst/>
                  <a:uLnTx/>
                  <a:uFillTx/>
                  <a:latin typeface="Arial"/>
                  <a:ea typeface="+mn-ea"/>
                  <a:cs typeface="+mn-cs"/>
                </a:rPr>
                <a:t> &amp; 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Backward &amp; Forward  Looking Coverage</a:t>
              </a:r>
              <a:endParaRPr kumimoji="0" lang="en-US" sz="1000" b="1" i="0" u="none" strike="noStrike" kern="1200" cap="none" spc="0" normalizeH="0" baseline="0" noProof="0" dirty="0">
                <a:ln>
                  <a:noFill/>
                </a:ln>
                <a:solidFill>
                  <a:srgbClr val="BCBC1C"/>
                </a:solidFill>
                <a:effectLst/>
                <a:uLnTx/>
                <a:uFillTx/>
                <a:latin typeface="Arial"/>
                <a:ea typeface="+mn-ea"/>
                <a:cs typeface="+mn-cs"/>
              </a:endParaRPr>
            </a:p>
          </p:txBody>
        </p:sp>
        <p:sp>
          <p:nvSpPr>
            <p:cNvPr id="644" name="Rectangle 643">
              <a:extLst>
                <a:ext uri="{FF2B5EF4-FFF2-40B4-BE49-F238E27FC236}">
                  <a16:creationId xmlns:a16="http://schemas.microsoft.com/office/drawing/2014/main" id="{C7042CBB-5E30-42E6-BAB6-F815FF1FC191}"/>
                </a:ext>
              </a:extLst>
            </p:cNvPr>
            <p:cNvSpPr>
              <a:spLocks/>
            </p:cNvSpPr>
            <p:nvPr/>
          </p:nvSpPr>
          <p:spPr>
            <a:xfrm>
              <a:off x="3156634" y="5747113"/>
              <a:ext cx="2010668"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8508C"/>
                  </a:solidFill>
                  <a:effectLst/>
                  <a:uLnTx/>
                  <a:uFillTx/>
                  <a:latin typeface="Arial"/>
                  <a:ea typeface="+mn-ea"/>
                  <a:cs typeface="+mn-cs"/>
                </a:rPr>
                <a:t>INVENTORY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Accountability per node</a:t>
              </a:r>
              <a:endParaRPr kumimoji="0" lang="en-US" sz="1000" b="1" i="0" u="none" strike="noStrike" kern="1200" cap="none" spc="0" normalizeH="0" baseline="0" noProof="0" dirty="0">
                <a:ln>
                  <a:noFill/>
                </a:ln>
                <a:solidFill>
                  <a:srgbClr val="BCBC1C"/>
                </a:solidFill>
                <a:effectLst/>
                <a:uLnTx/>
                <a:uFillTx/>
                <a:latin typeface="Arial"/>
                <a:ea typeface="+mn-ea"/>
                <a:cs typeface="+mn-cs"/>
              </a:endParaRPr>
            </a:p>
          </p:txBody>
        </p:sp>
      </p:grpSp>
      <p:grpSp>
        <p:nvGrpSpPr>
          <p:cNvPr id="38" name="Group 37">
            <a:extLst>
              <a:ext uri="{FF2B5EF4-FFF2-40B4-BE49-F238E27FC236}">
                <a16:creationId xmlns:a16="http://schemas.microsoft.com/office/drawing/2014/main" id="{DB7FDF86-5EAD-4BBB-88BC-48B90CC10327}"/>
              </a:ext>
            </a:extLst>
          </p:cNvPr>
          <p:cNvGrpSpPr/>
          <p:nvPr/>
        </p:nvGrpSpPr>
        <p:grpSpPr>
          <a:xfrm>
            <a:off x="4200100" y="4487240"/>
            <a:ext cx="4350155" cy="400110"/>
            <a:chOff x="3838582" y="4317997"/>
            <a:chExt cx="4350155" cy="400110"/>
          </a:xfrm>
        </p:grpSpPr>
        <p:grpSp>
          <p:nvGrpSpPr>
            <p:cNvPr id="35" name="Group 34">
              <a:extLst>
                <a:ext uri="{FF2B5EF4-FFF2-40B4-BE49-F238E27FC236}">
                  <a16:creationId xmlns:a16="http://schemas.microsoft.com/office/drawing/2014/main" id="{CDE6C7AA-F54C-4B87-BBA2-E0120A4E38A6}"/>
                </a:ext>
              </a:extLst>
            </p:cNvPr>
            <p:cNvGrpSpPr/>
            <p:nvPr/>
          </p:nvGrpSpPr>
          <p:grpSpPr>
            <a:xfrm>
              <a:off x="4122613" y="4317997"/>
              <a:ext cx="4066124" cy="400110"/>
              <a:chOff x="4122613" y="4317997"/>
              <a:chExt cx="4066124" cy="400110"/>
            </a:xfrm>
          </p:grpSpPr>
          <p:pic>
            <p:nvPicPr>
              <p:cNvPr id="579" name="Picture 11">
                <a:extLst>
                  <a:ext uri="{FF2B5EF4-FFF2-40B4-BE49-F238E27FC236}">
                    <a16:creationId xmlns:a16="http://schemas.microsoft.com/office/drawing/2014/main" id="{30AE32CE-AA98-4BB0-A291-FA1189681631}"/>
                  </a:ext>
                </a:extLst>
              </p:cNvPr>
              <p:cNvPicPr>
                <a:picLocks noChangeAspect="1" noChangeArrowheads="1"/>
              </p:cNvPicPr>
              <p:nvPr/>
            </p:nvPicPr>
            <p:blipFill>
              <a:blip r:embed="rId19">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2613" y="4408745"/>
                <a:ext cx="285176" cy="288000"/>
              </a:xfrm>
              <a:prstGeom prst="rect">
                <a:avLst/>
              </a:prstGeom>
              <a:noFill/>
              <a:ln>
                <a:noFill/>
              </a:ln>
              <a:effectLst/>
              <a:extLst/>
            </p:spPr>
          </p:pic>
          <p:pic>
            <p:nvPicPr>
              <p:cNvPr id="596" name="Picture 11">
                <a:extLst>
                  <a:ext uri="{FF2B5EF4-FFF2-40B4-BE49-F238E27FC236}">
                    <a16:creationId xmlns:a16="http://schemas.microsoft.com/office/drawing/2014/main" id="{C2075AFD-B2BC-4954-AF8D-566A3C11B6DD}"/>
                  </a:ext>
                </a:extLst>
              </p:cNvPr>
              <p:cNvPicPr>
                <a:picLocks noChangeAspect="1" noChangeArrowheads="1"/>
              </p:cNvPicPr>
              <p:nvPr/>
            </p:nvPicPr>
            <p:blipFill>
              <a:blip r:embed="rId19">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19332" y="4408745"/>
                <a:ext cx="285176" cy="288000"/>
              </a:xfrm>
              <a:prstGeom prst="rect">
                <a:avLst/>
              </a:prstGeom>
              <a:noFill/>
              <a:ln>
                <a:noFill/>
              </a:ln>
              <a:effectLst/>
              <a:extLst/>
            </p:spPr>
          </p:pic>
          <p:pic>
            <p:nvPicPr>
              <p:cNvPr id="597" name="Picture 11">
                <a:extLst>
                  <a:ext uri="{FF2B5EF4-FFF2-40B4-BE49-F238E27FC236}">
                    <a16:creationId xmlns:a16="http://schemas.microsoft.com/office/drawing/2014/main" id="{E00E3DFC-C4B6-4C8E-BEE6-88B031950111}"/>
                  </a:ext>
                </a:extLst>
              </p:cNvPr>
              <p:cNvPicPr>
                <a:picLocks noChangeAspect="1" noChangeArrowheads="1"/>
              </p:cNvPicPr>
              <p:nvPr/>
            </p:nvPicPr>
            <p:blipFill>
              <a:blip r:embed="rId19">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03561" y="4408745"/>
                <a:ext cx="285176" cy="288000"/>
              </a:xfrm>
              <a:prstGeom prst="rect">
                <a:avLst/>
              </a:prstGeom>
              <a:noFill/>
              <a:ln>
                <a:noFill/>
              </a:ln>
              <a:effectLst/>
              <a:extLst/>
            </p:spPr>
          </p:pic>
          <p:sp>
            <p:nvSpPr>
              <p:cNvPr id="642" name="Rectangle 641">
                <a:extLst>
                  <a:ext uri="{FF2B5EF4-FFF2-40B4-BE49-F238E27FC236}">
                    <a16:creationId xmlns:a16="http://schemas.microsoft.com/office/drawing/2014/main" id="{24438739-799F-4564-BC91-E933D434622C}"/>
                  </a:ext>
                </a:extLst>
              </p:cNvPr>
              <p:cNvSpPr/>
              <p:nvPr/>
            </p:nvSpPr>
            <p:spPr>
              <a:xfrm>
                <a:off x="4420073" y="4317997"/>
                <a:ext cx="1770906" cy="40011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BCBC1C"/>
                    </a:solidFill>
                    <a:effectLst/>
                    <a:uLnTx/>
                    <a:uFillTx/>
                    <a:latin typeface="Arial"/>
                    <a:ea typeface="+mn-ea"/>
                    <a:cs typeface="+mn-cs"/>
                  </a:rPr>
                  <a:t>AGING &amp; SLOW MOVERS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Stock with potential issues related to Shelf Life &amp; Slow Movers </a:t>
                </a:r>
                <a:endParaRPr kumimoji="0" lang="en-US" sz="1000" b="1" i="0" u="none" strike="noStrike" kern="1200" cap="none" spc="0" normalizeH="0" baseline="0" noProof="0" dirty="0">
                  <a:ln>
                    <a:noFill/>
                  </a:ln>
                  <a:solidFill>
                    <a:srgbClr val="BCBC1C"/>
                  </a:solidFill>
                  <a:effectLst/>
                  <a:uLnTx/>
                  <a:uFillTx/>
                  <a:latin typeface="Arial"/>
                  <a:ea typeface="+mn-ea"/>
                  <a:cs typeface="+mn-cs"/>
                </a:endParaRPr>
              </a:p>
            </p:txBody>
          </p:sp>
        </p:grpSp>
        <p:pic>
          <p:nvPicPr>
            <p:cNvPr id="651" name="Picture 14">
              <a:extLst>
                <a:ext uri="{FF2B5EF4-FFF2-40B4-BE49-F238E27FC236}">
                  <a16:creationId xmlns:a16="http://schemas.microsoft.com/office/drawing/2014/main" id="{CCE823D7-C520-4076-AAEF-ECCB67B0B118}"/>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38582" y="4382696"/>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2" name="Picture 14">
              <a:extLst>
                <a:ext uri="{FF2B5EF4-FFF2-40B4-BE49-F238E27FC236}">
                  <a16:creationId xmlns:a16="http://schemas.microsoft.com/office/drawing/2014/main" id="{2ACE12E8-426A-4497-9410-A04112B681EB}"/>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13253" y="4382696"/>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3" name="Picture 14">
              <a:extLst>
                <a:ext uri="{FF2B5EF4-FFF2-40B4-BE49-F238E27FC236}">
                  <a16:creationId xmlns:a16="http://schemas.microsoft.com/office/drawing/2014/main" id="{9BCF9105-9F2C-4EDD-AF6E-102917D4AE4F}"/>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2476" y="4382696"/>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51" name="Straight Arrow Connector 50">
            <a:extLst>
              <a:ext uri="{FF2B5EF4-FFF2-40B4-BE49-F238E27FC236}">
                <a16:creationId xmlns:a16="http://schemas.microsoft.com/office/drawing/2014/main" id="{BD92D0C5-F5D1-46EF-AE33-7C7940A532DE}"/>
              </a:ext>
            </a:extLst>
          </p:cNvPr>
          <p:cNvCxnSpPr>
            <a:cxnSpLocks/>
          </p:cNvCxnSpPr>
          <p:nvPr/>
        </p:nvCxnSpPr>
        <p:spPr>
          <a:xfrm>
            <a:off x="3178729" y="6314486"/>
            <a:ext cx="3864507" cy="0"/>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36941E4D-B3B5-4F40-92DB-5E153DB5BC4E}"/>
              </a:ext>
            </a:extLst>
          </p:cNvPr>
          <p:cNvCxnSpPr>
            <a:cxnSpLocks/>
          </p:cNvCxnSpPr>
          <p:nvPr/>
        </p:nvCxnSpPr>
        <p:spPr>
          <a:xfrm>
            <a:off x="7131675" y="6314486"/>
            <a:ext cx="3020500" cy="0"/>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6" name="Rectangle 665">
            <a:extLst>
              <a:ext uri="{FF2B5EF4-FFF2-40B4-BE49-F238E27FC236}">
                <a16:creationId xmlns:a16="http://schemas.microsoft.com/office/drawing/2014/main" id="{DCDB6B30-71F2-4E81-8A3C-E558CEE305A2}"/>
              </a:ext>
            </a:extLst>
          </p:cNvPr>
          <p:cNvSpPr/>
          <p:nvPr/>
        </p:nvSpPr>
        <p:spPr>
          <a:xfrm>
            <a:off x="3570332" y="6382490"/>
            <a:ext cx="2694569" cy="266038"/>
          </a:xfrm>
          <a:prstGeom prst="rect">
            <a:avLst/>
          </a:prstGeom>
          <a:noFill/>
          <a:ln>
            <a:no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103" rtl="0" eaLnBrk="1" fontAlgn="auto" latinLnBrk="0" hangingPunct="1">
              <a:lnSpc>
                <a:spcPct val="90000"/>
              </a:lnSpc>
              <a:spcBef>
                <a:spcPct val="0"/>
              </a:spcBef>
              <a:spcAft>
                <a:spcPts val="0"/>
              </a:spcAft>
              <a:buClrTx/>
              <a:buSzTx/>
              <a:buFontTx/>
              <a:buNone/>
              <a:tabLst/>
              <a:defRPr/>
            </a:pPr>
            <a:r>
              <a:rPr kumimoji="0" lang="en-US" sz="1000" b="0" i="1" u="none" strike="noStrike" kern="1200" cap="none" spc="0" normalizeH="0" baseline="0" noProof="0" dirty="0">
                <a:ln>
                  <a:noFill/>
                </a:ln>
                <a:solidFill>
                  <a:srgbClr val="FFFFFF">
                    <a:lumMod val="65000"/>
                  </a:srgbClr>
                </a:solidFill>
                <a:effectLst/>
                <a:uLnTx/>
                <a:uFillTx/>
                <a:latin typeface="Arial"/>
                <a:ea typeface="+mn-ea"/>
                <a:cs typeface="Calibri Light" panose="020F0302020204030204" pitchFamily="34" charset="0"/>
              </a:rPr>
              <a:t>Weighted by Net Revenues &amp; COGS &amp; Units</a:t>
            </a:r>
          </a:p>
          <a:p>
            <a:pPr marL="0" marR="0" lvl="0" indent="0" algn="ctr" defTabSz="914103" rtl="0" eaLnBrk="1" fontAlgn="auto" latinLnBrk="0" hangingPunct="1">
              <a:lnSpc>
                <a:spcPct val="90000"/>
              </a:lnSpc>
              <a:spcBef>
                <a:spcPct val="0"/>
              </a:spcBef>
              <a:spcAft>
                <a:spcPts val="0"/>
              </a:spcAft>
              <a:buClrTx/>
              <a:buSzTx/>
              <a:buFontTx/>
              <a:buNone/>
              <a:tabLst/>
              <a:defRPr/>
            </a:pPr>
            <a:r>
              <a:rPr kumimoji="0" lang="en-US" sz="900" b="0" i="1" u="none" strike="noStrike" kern="1200" cap="none" spc="0" normalizeH="0" baseline="0" noProof="0" dirty="0">
                <a:ln>
                  <a:noFill/>
                </a:ln>
                <a:solidFill>
                  <a:srgbClr val="FFFFFF">
                    <a:lumMod val="65000"/>
                  </a:srgbClr>
                </a:solidFill>
                <a:effectLst/>
                <a:uLnTx/>
                <a:uFillTx/>
                <a:latin typeface="Arial"/>
                <a:ea typeface="+mn-ea"/>
                <a:cs typeface="Calibri Light" panose="020F0302020204030204" pitchFamily="34" charset="0"/>
              </a:rPr>
              <a:t>(Finish Goods)</a:t>
            </a:r>
            <a:endParaRPr kumimoji="0" lang="en-US" sz="1000" b="0" i="1" u="none" strike="noStrike" kern="1200" cap="none" spc="0" normalizeH="0" baseline="0" noProof="0" dirty="0">
              <a:ln>
                <a:noFill/>
              </a:ln>
              <a:solidFill>
                <a:srgbClr val="FFFFFF">
                  <a:lumMod val="65000"/>
                </a:srgbClr>
              </a:solidFill>
              <a:effectLst/>
              <a:uLnTx/>
              <a:uFillTx/>
              <a:latin typeface="Arial"/>
              <a:ea typeface="+mn-ea"/>
              <a:cs typeface="Calibri Light" panose="020F0302020204030204" pitchFamily="34" charset="0"/>
            </a:endParaRPr>
          </a:p>
        </p:txBody>
      </p:sp>
      <p:sp>
        <p:nvSpPr>
          <p:cNvPr id="669" name="Rectangle 668">
            <a:extLst>
              <a:ext uri="{FF2B5EF4-FFF2-40B4-BE49-F238E27FC236}">
                <a16:creationId xmlns:a16="http://schemas.microsoft.com/office/drawing/2014/main" id="{54BBE758-8C9C-4118-93F3-D0A7F2CF28DB}"/>
              </a:ext>
            </a:extLst>
          </p:cNvPr>
          <p:cNvSpPr/>
          <p:nvPr/>
        </p:nvSpPr>
        <p:spPr>
          <a:xfrm>
            <a:off x="7667719" y="6382490"/>
            <a:ext cx="1860286" cy="266038"/>
          </a:xfrm>
          <a:prstGeom prst="rect">
            <a:avLst/>
          </a:prstGeom>
          <a:noFill/>
          <a:ln>
            <a:no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103" rtl="0" eaLnBrk="1" fontAlgn="auto" latinLnBrk="0" hangingPunct="1">
              <a:lnSpc>
                <a:spcPct val="90000"/>
              </a:lnSpc>
              <a:spcBef>
                <a:spcPct val="0"/>
              </a:spcBef>
              <a:spcAft>
                <a:spcPts val="0"/>
              </a:spcAft>
              <a:buClrTx/>
              <a:buSzTx/>
              <a:buFontTx/>
              <a:buNone/>
              <a:tabLst/>
              <a:defRPr/>
            </a:pPr>
            <a:r>
              <a:rPr kumimoji="0" lang="en-US" sz="1000" b="0" i="1" u="none" strike="noStrike" kern="1200" cap="none" spc="0" normalizeH="0" baseline="0" noProof="0" dirty="0">
                <a:ln>
                  <a:noFill/>
                </a:ln>
                <a:solidFill>
                  <a:srgbClr val="FFFFFF">
                    <a:lumMod val="65000"/>
                  </a:srgbClr>
                </a:solidFill>
                <a:effectLst/>
                <a:uLnTx/>
                <a:uFillTx/>
                <a:latin typeface="Arial"/>
                <a:ea typeface="+mn-ea"/>
                <a:cs typeface="Calibri Light" panose="020F0302020204030204" pitchFamily="34" charset="0"/>
              </a:rPr>
              <a:t>Weighted by COGS &amp; Units</a:t>
            </a:r>
          </a:p>
          <a:p>
            <a:pPr marL="0" marR="0" lvl="0" indent="0" algn="ctr" defTabSz="914103" rtl="0" eaLnBrk="1" fontAlgn="auto" latinLnBrk="0" hangingPunct="1">
              <a:lnSpc>
                <a:spcPct val="90000"/>
              </a:lnSpc>
              <a:spcBef>
                <a:spcPct val="0"/>
              </a:spcBef>
              <a:spcAft>
                <a:spcPts val="0"/>
              </a:spcAft>
              <a:buClrTx/>
              <a:buSzTx/>
              <a:buFontTx/>
              <a:buNone/>
              <a:tabLst/>
              <a:defRPr/>
            </a:pPr>
            <a:r>
              <a:rPr kumimoji="0" lang="en-US" sz="900" b="0" i="1" u="none" strike="noStrike" kern="1200" cap="none" spc="0" normalizeH="0" baseline="0" noProof="0" dirty="0">
                <a:ln>
                  <a:noFill/>
                </a:ln>
                <a:solidFill>
                  <a:srgbClr val="FFFFFF">
                    <a:lumMod val="65000"/>
                  </a:srgbClr>
                </a:solidFill>
                <a:effectLst/>
                <a:uLnTx/>
                <a:uFillTx/>
                <a:latin typeface="Arial"/>
                <a:ea typeface="+mn-ea"/>
                <a:cs typeface="Calibri Light" panose="020F0302020204030204" pitchFamily="34" charset="0"/>
              </a:rPr>
              <a:t>(Non Finish Goods)</a:t>
            </a:r>
            <a:endParaRPr kumimoji="0" lang="en-US" sz="1000" b="0" i="1" u="none" strike="noStrike" kern="1200" cap="none" spc="0" normalizeH="0" baseline="0" noProof="0" dirty="0">
              <a:ln>
                <a:noFill/>
              </a:ln>
              <a:solidFill>
                <a:srgbClr val="FFFFFF">
                  <a:lumMod val="65000"/>
                </a:srgbClr>
              </a:solidFill>
              <a:effectLst/>
              <a:uLnTx/>
              <a:uFillTx/>
              <a:latin typeface="Arial"/>
              <a:ea typeface="+mn-ea"/>
              <a:cs typeface="Calibri Light" panose="020F0302020204030204" pitchFamily="34" charset="0"/>
            </a:endParaRPr>
          </a:p>
        </p:txBody>
      </p:sp>
      <p:sp>
        <p:nvSpPr>
          <p:cNvPr id="10" name="Isosceles Triangle 9">
            <a:extLst>
              <a:ext uri="{FF2B5EF4-FFF2-40B4-BE49-F238E27FC236}">
                <a16:creationId xmlns:a16="http://schemas.microsoft.com/office/drawing/2014/main" id="{6859261F-A6E4-4475-9407-FA000203EDB7}"/>
              </a:ext>
            </a:extLst>
          </p:cNvPr>
          <p:cNvSpPr/>
          <p:nvPr/>
        </p:nvSpPr>
        <p:spPr>
          <a:xfrm rot="16200000">
            <a:off x="1383253" y="4547527"/>
            <a:ext cx="3145825" cy="193837"/>
          </a:xfrm>
          <a:prstGeom prst="triangle">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14" name="Rectangle 213">
            <a:extLst>
              <a:ext uri="{FF2B5EF4-FFF2-40B4-BE49-F238E27FC236}">
                <a16:creationId xmlns:a16="http://schemas.microsoft.com/office/drawing/2014/main" id="{3CB2788E-4202-4FC6-9EE8-FF9BCAFF0C13}"/>
              </a:ext>
            </a:extLst>
          </p:cNvPr>
          <p:cNvSpPr/>
          <p:nvPr/>
        </p:nvSpPr>
        <p:spPr>
          <a:xfrm rot="16200000">
            <a:off x="1865751" y="1763799"/>
            <a:ext cx="16046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8508C"/>
                </a:solidFill>
                <a:effectLst/>
                <a:uLnTx/>
                <a:uFillTx/>
                <a:latin typeface="Arial Black" panose="020B0A04020102020204" pitchFamily="34" charset="0"/>
                <a:ea typeface="+mn-ea"/>
                <a:cs typeface="+mn-cs"/>
              </a:rPr>
              <a:t>OPERATIONAL </a:t>
            </a:r>
          </a:p>
        </p:txBody>
      </p:sp>
      <p:sp>
        <p:nvSpPr>
          <p:cNvPr id="218" name="Isosceles Triangle 217">
            <a:extLst>
              <a:ext uri="{FF2B5EF4-FFF2-40B4-BE49-F238E27FC236}">
                <a16:creationId xmlns:a16="http://schemas.microsoft.com/office/drawing/2014/main" id="{F6313E0F-D058-483E-AF17-FD735436AAAD}"/>
              </a:ext>
            </a:extLst>
          </p:cNvPr>
          <p:cNvSpPr/>
          <p:nvPr/>
        </p:nvSpPr>
        <p:spPr>
          <a:xfrm rot="16200000">
            <a:off x="2293507" y="1956484"/>
            <a:ext cx="1325319" cy="193837"/>
          </a:xfrm>
          <a:prstGeom prst="triangle">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 name="Straight Arrow Connector 13">
            <a:extLst>
              <a:ext uri="{FF2B5EF4-FFF2-40B4-BE49-F238E27FC236}">
                <a16:creationId xmlns:a16="http://schemas.microsoft.com/office/drawing/2014/main" id="{3E31C194-F705-4DCD-AB22-03903DDC3CEC}"/>
              </a:ext>
            </a:extLst>
          </p:cNvPr>
          <p:cNvCxnSpPr>
            <a:cxnSpLocks/>
            <a:stCxn id="633" idx="3"/>
            <a:endCxn id="214" idx="1"/>
          </p:cNvCxnSpPr>
          <p:nvPr/>
        </p:nvCxnSpPr>
        <p:spPr>
          <a:xfrm flipV="1">
            <a:off x="2663281" y="2720026"/>
            <a:ext cx="4809" cy="120813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Magnifying glass">
            <a:extLst>
              <a:ext uri="{FF2B5EF4-FFF2-40B4-BE49-F238E27FC236}">
                <a16:creationId xmlns:a16="http://schemas.microsoft.com/office/drawing/2014/main" id="{72C5E840-AF6B-44E3-A2CA-3FD49D9C080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85900" y="1382977"/>
            <a:ext cx="299146" cy="299146"/>
          </a:xfrm>
          <a:prstGeom prst="rect">
            <a:avLst/>
          </a:prstGeom>
        </p:spPr>
      </p:pic>
      <p:sp>
        <p:nvSpPr>
          <p:cNvPr id="25" name="TextBox 24">
            <a:extLst>
              <a:ext uri="{FF2B5EF4-FFF2-40B4-BE49-F238E27FC236}">
                <a16:creationId xmlns:a16="http://schemas.microsoft.com/office/drawing/2014/main" id="{E2B825C1-C3C7-4CE0-A8AA-C63B08DAA6A5}"/>
              </a:ext>
            </a:extLst>
          </p:cNvPr>
          <p:cNvSpPr txBox="1"/>
          <p:nvPr/>
        </p:nvSpPr>
        <p:spPr>
          <a:xfrm>
            <a:off x="3452984" y="1362974"/>
            <a:ext cx="315058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8BBCE3"/>
                </a:solidFill>
                <a:effectLst/>
                <a:uLnTx/>
                <a:uFillTx/>
                <a:latin typeface="Arial Black" panose="020B0A04020102020204" pitchFamily="34" charset="0"/>
                <a:ea typeface="+mn-ea"/>
                <a:cs typeface="+mn-cs"/>
              </a:rPr>
              <a:t>RCA </a:t>
            </a:r>
            <a:r>
              <a:rPr kumimoji="0" lang="en-GB" sz="900" b="0" i="0" u="none" strike="noStrike" kern="1200" cap="none" spc="0" normalizeH="0" baseline="0" noProof="0" dirty="0">
                <a:ln>
                  <a:noFill/>
                </a:ln>
                <a:solidFill>
                  <a:srgbClr val="8BBCE3"/>
                </a:solidFill>
                <a:effectLst/>
                <a:uLnTx/>
                <a:uFillTx/>
                <a:latin typeface="Arial"/>
                <a:ea typeface="+mn-ea"/>
                <a:cs typeface="+mn-cs"/>
              </a:rPr>
              <a:t>(*)</a:t>
            </a:r>
            <a:endParaRPr kumimoji="0" lang="en-GB" sz="1050" b="0" i="0" u="none" strike="noStrike" kern="1200" cap="none" spc="0" normalizeH="0" baseline="0" noProof="0" dirty="0">
              <a:ln>
                <a:noFill/>
              </a:ln>
              <a:solidFill>
                <a:srgbClr val="8BBCE3"/>
              </a:solidFill>
              <a:effectLst/>
              <a:uLnTx/>
              <a:uFillTx/>
              <a:latin typeface="Arial"/>
              <a:ea typeface="+mn-ea"/>
              <a:cs typeface="+mn-cs"/>
            </a:endParaRPr>
          </a:p>
        </p:txBody>
      </p:sp>
      <p:grpSp>
        <p:nvGrpSpPr>
          <p:cNvPr id="17" name="Group 16">
            <a:extLst>
              <a:ext uri="{FF2B5EF4-FFF2-40B4-BE49-F238E27FC236}">
                <a16:creationId xmlns:a16="http://schemas.microsoft.com/office/drawing/2014/main" id="{78A3D8B6-9121-4850-86D5-F4148ADE9EF8}"/>
              </a:ext>
            </a:extLst>
          </p:cNvPr>
          <p:cNvGrpSpPr/>
          <p:nvPr/>
        </p:nvGrpSpPr>
        <p:grpSpPr>
          <a:xfrm>
            <a:off x="3698387" y="2261189"/>
            <a:ext cx="5577359" cy="288000"/>
            <a:chOff x="3698387" y="2261189"/>
            <a:chExt cx="5577359" cy="288000"/>
          </a:xfrm>
        </p:grpSpPr>
        <p:cxnSp>
          <p:nvCxnSpPr>
            <p:cNvPr id="630" name="Straight Connector 629">
              <a:extLst>
                <a:ext uri="{FF2B5EF4-FFF2-40B4-BE49-F238E27FC236}">
                  <a16:creationId xmlns:a16="http://schemas.microsoft.com/office/drawing/2014/main" id="{C4D73C9A-DAE8-40AA-89D0-06BA543B76AD}"/>
                </a:ext>
              </a:extLst>
            </p:cNvPr>
            <p:cNvCxnSpPr>
              <a:cxnSpLocks/>
            </p:cNvCxnSpPr>
            <p:nvPr/>
          </p:nvCxnSpPr>
          <p:spPr>
            <a:xfrm flipH="1">
              <a:off x="8616297" y="2432960"/>
              <a:ext cx="659449" cy="0"/>
            </a:xfrm>
            <a:prstGeom prst="line">
              <a:avLst/>
            </a:prstGeom>
            <a:noFill/>
            <a:ln w="28575">
              <a:solidFill>
                <a:srgbClr val="9DC7E7"/>
              </a:soli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grpSp>
          <p:nvGrpSpPr>
            <p:cNvPr id="16" name="Group 15">
              <a:extLst>
                <a:ext uri="{FF2B5EF4-FFF2-40B4-BE49-F238E27FC236}">
                  <a16:creationId xmlns:a16="http://schemas.microsoft.com/office/drawing/2014/main" id="{0BB70866-87F5-4F20-B5E9-FBE9BA634A6D}"/>
                </a:ext>
              </a:extLst>
            </p:cNvPr>
            <p:cNvGrpSpPr/>
            <p:nvPr/>
          </p:nvGrpSpPr>
          <p:grpSpPr>
            <a:xfrm>
              <a:off x="3698387" y="2261189"/>
              <a:ext cx="659449" cy="288000"/>
              <a:chOff x="3698387" y="2387328"/>
              <a:chExt cx="659449" cy="288000"/>
            </a:xfrm>
          </p:grpSpPr>
          <p:cxnSp>
            <p:nvCxnSpPr>
              <p:cNvPr id="615" name="Straight Connector 614">
                <a:extLst>
                  <a:ext uri="{FF2B5EF4-FFF2-40B4-BE49-F238E27FC236}">
                    <a16:creationId xmlns:a16="http://schemas.microsoft.com/office/drawing/2014/main" id="{696D7D82-53CE-4B1A-A04B-E9E765CC066A}"/>
                  </a:ext>
                </a:extLst>
              </p:cNvPr>
              <p:cNvCxnSpPr>
                <a:cxnSpLocks/>
              </p:cNvCxnSpPr>
              <p:nvPr/>
            </p:nvCxnSpPr>
            <p:spPr>
              <a:xfrm flipH="1">
                <a:off x="3698387" y="2559099"/>
                <a:ext cx="659449" cy="0"/>
              </a:xfrm>
              <a:prstGeom prst="line">
                <a:avLst/>
              </a:prstGeom>
              <a:noFill/>
              <a:ln w="28575">
                <a:gradFill>
                  <a:gsLst>
                    <a:gs pos="0">
                      <a:srgbClr val="9CBCFF"/>
                    </a:gs>
                    <a:gs pos="30000">
                      <a:srgbClr val="9CBCFF"/>
                    </a:gs>
                    <a:gs pos="30000">
                      <a:schemeClr val="bg1"/>
                    </a:gs>
                    <a:gs pos="60000">
                      <a:schemeClr val="bg1"/>
                    </a:gs>
                    <a:gs pos="60000">
                      <a:srgbClr val="9CBCFF"/>
                    </a:gs>
                  </a:gsLst>
                  <a:lin ang="0" scaled="0"/>
                </a:gra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pic>
            <p:nvPicPr>
              <p:cNvPr id="231" name="Picture 5">
                <a:extLst>
                  <a:ext uri="{FF2B5EF4-FFF2-40B4-BE49-F238E27FC236}">
                    <a16:creationId xmlns:a16="http://schemas.microsoft.com/office/drawing/2014/main" id="{E1E44727-D997-4A7E-A686-83E270024D6B}"/>
                  </a:ext>
                </a:extLst>
              </p:cNvPr>
              <p:cNvPicPr>
                <a:picLocks noChangeAspect="1" noChangeArrowheads="1"/>
              </p:cNvPicPr>
              <p:nvPr/>
            </p:nvPicPr>
            <p:blipFill>
              <a:blip r:embed="rId2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3912915" y="2387328"/>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a:extLst>
                <a:ext uri="{FF2B5EF4-FFF2-40B4-BE49-F238E27FC236}">
                  <a16:creationId xmlns:a16="http://schemas.microsoft.com/office/drawing/2014/main" id="{BFB12452-7034-44C9-82EE-579F50719C0C}"/>
                </a:ext>
              </a:extLst>
            </p:cNvPr>
            <p:cNvGrpSpPr/>
            <p:nvPr/>
          </p:nvGrpSpPr>
          <p:grpSpPr>
            <a:xfrm>
              <a:off x="4928091" y="2261189"/>
              <a:ext cx="659449" cy="288000"/>
              <a:chOff x="4928091" y="2387328"/>
              <a:chExt cx="659449" cy="288000"/>
            </a:xfrm>
          </p:grpSpPr>
          <p:cxnSp>
            <p:nvCxnSpPr>
              <p:cNvPr id="621" name="Straight Connector 620">
                <a:extLst>
                  <a:ext uri="{FF2B5EF4-FFF2-40B4-BE49-F238E27FC236}">
                    <a16:creationId xmlns:a16="http://schemas.microsoft.com/office/drawing/2014/main" id="{B1884F20-7321-4F44-AB21-5F76377983A2}"/>
                  </a:ext>
                </a:extLst>
              </p:cNvPr>
              <p:cNvCxnSpPr>
                <a:cxnSpLocks/>
              </p:cNvCxnSpPr>
              <p:nvPr/>
            </p:nvCxnSpPr>
            <p:spPr>
              <a:xfrm flipH="1">
                <a:off x="4928091" y="2559099"/>
                <a:ext cx="659449" cy="0"/>
              </a:xfrm>
              <a:prstGeom prst="line">
                <a:avLst/>
              </a:prstGeom>
              <a:noFill/>
              <a:ln w="28575">
                <a:gradFill>
                  <a:gsLst>
                    <a:gs pos="0">
                      <a:srgbClr val="9CBCFF"/>
                    </a:gs>
                    <a:gs pos="30000">
                      <a:srgbClr val="9CBCFF"/>
                    </a:gs>
                    <a:gs pos="30000">
                      <a:schemeClr val="bg1"/>
                    </a:gs>
                    <a:gs pos="60000">
                      <a:schemeClr val="bg1"/>
                    </a:gs>
                    <a:gs pos="60000">
                      <a:srgbClr val="9CBCFF"/>
                    </a:gs>
                  </a:gsLst>
                  <a:lin ang="0" scaled="0"/>
                </a:gra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pic>
            <p:nvPicPr>
              <p:cNvPr id="234" name="Picture 5">
                <a:extLst>
                  <a:ext uri="{FF2B5EF4-FFF2-40B4-BE49-F238E27FC236}">
                    <a16:creationId xmlns:a16="http://schemas.microsoft.com/office/drawing/2014/main" id="{AC986636-0D79-4A6F-A484-10CF9458A3C5}"/>
                  </a:ext>
                </a:extLst>
              </p:cNvPr>
              <p:cNvPicPr>
                <a:picLocks noChangeAspect="1" noChangeArrowheads="1"/>
              </p:cNvPicPr>
              <p:nvPr/>
            </p:nvPicPr>
            <p:blipFill>
              <a:blip r:embed="rId2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5142619" y="2387328"/>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a:extLst>
                <a:ext uri="{FF2B5EF4-FFF2-40B4-BE49-F238E27FC236}">
                  <a16:creationId xmlns:a16="http://schemas.microsoft.com/office/drawing/2014/main" id="{0932AFAB-6BF0-4268-89E7-CA4951CE4792}"/>
                </a:ext>
              </a:extLst>
            </p:cNvPr>
            <p:cNvGrpSpPr/>
            <p:nvPr/>
          </p:nvGrpSpPr>
          <p:grpSpPr>
            <a:xfrm>
              <a:off x="6172243" y="2261189"/>
              <a:ext cx="659449" cy="288000"/>
              <a:chOff x="6172243" y="2387328"/>
              <a:chExt cx="659449" cy="288000"/>
            </a:xfrm>
          </p:grpSpPr>
          <p:cxnSp>
            <p:nvCxnSpPr>
              <p:cNvPr id="624" name="Straight Connector 623">
                <a:extLst>
                  <a:ext uri="{FF2B5EF4-FFF2-40B4-BE49-F238E27FC236}">
                    <a16:creationId xmlns:a16="http://schemas.microsoft.com/office/drawing/2014/main" id="{5325C671-5477-4D64-AC65-D93F1895A58F}"/>
                  </a:ext>
                </a:extLst>
              </p:cNvPr>
              <p:cNvCxnSpPr>
                <a:cxnSpLocks/>
              </p:cNvCxnSpPr>
              <p:nvPr/>
            </p:nvCxnSpPr>
            <p:spPr>
              <a:xfrm flipH="1">
                <a:off x="6172243" y="2559099"/>
                <a:ext cx="659449" cy="0"/>
              </a:xfrm>
              <a:prstGeom prst="line">
                <a:avLst/>
              </a:prstGeom>
              <a:noFill/>
              <a:ln w="28575">
                <a:gradFill>
                  <a:gsLst>
                    <a:gs pos="0">
                      <a:srgbClr val="9CBCFF"/>
                    </a:gs>
                    <a:gs pos="30000">
                      <a:srgbClr val="9CBCFF"/>
                    </a:gs>
                    <a:gs pos="30000">
                      <a:schemeClr val="bg1"/>
                    </a:gs>
                    <a:gs pos="60000">
                      <a:schemeClr val="bg1"/>
                    </a:gs>
                    <a:gs pos="60000">
                      <a:srgbClr val="9CBCFF"/>
                    </a:gs>
                  </a:gsLst>
                  <a:lin ang="0" scaled="0"/>
                </a:gra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pic>
            <p:nvPicPr>
              <p:cNvPr id="235" name="Picture 5">
                <a:extLst>
                  <a:ext uri="{FF2B5EF4-FFF2-40B4-BE49-F238E27FC236}">
                    <a16:creationId xmlns:a16="http://schemas.microsoft.com/office/drawing/2014/main" id="{60C238ED-C65C-4529-9B36-2EB6ABC55797}"/>
                  </a:ext>
                </a:extLst>
              </p:cNvPr>
              <p:cNvPicPr>
                <a:picLocks noChangeAspect="1" noChangeArrowheads="1"/>
              </p:cNvPicPr>
              <p:nvPr/>
            </p:nvPicPr>
            <p:blipFill>
              <a:blip r:embed="rId2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6386771" y="2387328"/>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a:extLst>
                <a:ext uri="{FF2B5EF4-FFF2-40B4-BE49-F238E27FC236}">
                  <a16:creationId xmlns:a16="http://schemas.microsoft.com/office/drawing/2014/main" id="{AD25F410-9663-43FE-8CC2-92886E37B799}"/>
                </a:ext>
              </a:extLst>
            </p:cNvPr>
            <p:cNvGrpSpPr/>
            <p:nvPr/>
          </p:nvGrpSpPr>
          <p:grpSpPr>
            <a:xfrm>
              <a:off x="7386660" y="2261189"/>
              <a:ext cx="659449" cy="288000"/>
              <a:chOff x="7386660" y="2387328"/>
              <a:chExt cx="659449" cy="288000"/>
            </a:xfrm>
          </p:grpSpPr>
          <p:cxnSp>
            <p:nvCxnSpPr>
              <p:cNvPr id="627" name="Straight Connector 626">
                <a:extLst>
                  <a:ext uri="{FF2B5EF4-FFF2-40B4-BE49-F238E27FC236}">
                    <a16:creationId xmlns:a16="http://schemas.microsoft.com/office/drawing/2014/main" id="{6828485A-C262-4EAC-BB19-6788CB2E0AF8}"/>
                  </a:ext>
                </a:extLst>
              </p:cNvPr>
              <p:cNvCxnSpPr>
                <a:cxnSpLocks/>
              </p:cNvCxnSpPr>
              <p:nvPr/>
            </p:nvCxnSpPr>
            <p:spPr>
              <a:xfrm flipH="1">
                <a:off x="7386660" y="2559099"/>
                <a:ext cx="659449" cy="0"/>
              </a:xfrm>
              <a:prstGeom prst="line">
                <a:avLst/>
              </a:prstGeom>
              <a:noFill/>
              <a:ln w="28575">
                <a:gradFill>
                  <a:gsLst>
                    <a:gs pos="0">
                      <a:srgbClr val="9CBCFF"/>
                    </a:gs>
                    <a:gs pos="30000">
                      <a:srgbClr val="9CBCFF"/>
                    </a:gs>
                    <a:gs pos="30000">
                      <a:schemeClr val="bg1"/>
                    </a:gs>
                    <a:gs pos="60000">
                      <a:schemeClr val="bg1"/>
                    </a:gs>
                    <a:gs pos="60000">
                      <a:srgbClr val="9CBCFF"/>
                    </a:gs>
                  </a:gsLst>
                  <a:lin ang="0" scaled="0"/>
                </a:gra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cxnSp>
          <p:pic>
            <p:nvPicPr>
              <p:cNvPr id="236" name="Picture 5">
                <a:extLst>
                  <a:ext uri="{FF2B5EF4-FFF2-40B4-BE49-F238E27FC236}">
                    <a16:creationId xmlns:a16="http://schemas.microsoft.com/office/drawing/2014/main" id="{E9DAF063-07B9-47B3-9D6C-B5D7CF77BBF2}"/>
                  </a:ext>
                </a:extLst>
              </p:cNvPr>
              <p:cNvPicPr>
                <a:picLocks noChangeAspect="1" noChangeArrowheads="1"/>
              </p:cNvPicPr>
              <p:nvPr/>
            </p:nvPicPr>
            <p:blipFill>
              <a:blip r:embed="rId2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7601188" y="2387328"/>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56" name="Rectangle 255">
            <a:extLst>
              <a:ext uri="{FF2B5EF4-FFF2-40B4-BE49-F238E27FC236}">
                <a16:creationId xmlns:a16="http://schemas.microsoft.com/office/drawing/2014/main" id="{08C46C73-A9B0-43FF-A215-4F3DA66CFDED}"/>
              </a:ext>
            </a:extLst>
          </p:cNvPr>
          <p:cNvSpPr/>
          <p:nvPr/>
        </p:nvSpPr>
        <p:spPr>
          <a:xfrm>
            <a:off x="10335573" y="870653"/>
            <a:ext cx="1673617" cy="1635723"/>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57" name="Rectangle 256">
            <a:extLst>
              <a:ext uri="{FF2B5EF4-FFF2-40B4-BE49-F238E27FC236}">
                <a16:creationId xmlns:a16="http://schemas.microsoft.com/office/drawing/2014/main" id="{04C0F45B-C247-4873-9970-7FDA00481DE4}"/>
              </a:ext>
            </a:extLst>
          </p:cNvPr>
          <p:cNvSpPr>
            <a:spLocks/>
          </p:cNvSpPr>
          <p:nvPr/>
        </p:nvSpPr>
        <p:spPr>
          <a:xfrm>
            <a:off x="10762868" y="913094"/>
            <a:ext cx="1271177" cy="324000"/>
          </a:xfrm>
          <a:prstGeom prst="rect">
            <a:avLst/>
          </a:prstGeom>
          <a:noFill/>
          <a:ln w="28575">
            <a:noFill/>
          </a:ln>
        </p:spPr>
        <p:txBody>
          <a:bodyPr vert="horz" wrap="square" lIns="35987" tIns="35987" rIns="0" bIns="0" rtlCol="0" anchor="ctr" anchorCtr="0">
            <a:noAutofit/>
          </a:bodyPr>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100" b="1"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ACCURACY</a:t>
            </a:r>
          </a:p>
        </p:txBody>
      </p:sp>
      <p:sp>
        <p:nvSpPr>
          <p:cNvPr id="284" name="Oval 283">
            <a:extLst>
              <a:ext uri="{FF2B5EF4-FFF2-40B4-BE49-F238E27FC236}">
                <a16:creationId xmlns:a16="http://schemas.microsoft.com/office/drawing/2014/main" id="{7CB865A7-F8E9-44EC-86D0-23E5AAADB3D1}"/>
              </a:ext>
            </a:extLst>
          </p:cNvPr>
          <p:cNvSpPr/>
          <p:nvPr/>
        </p:nvSpPr>
        <p:spPr>
          <a:xfrm>
            <a:off x="10393629" y="898103"/>
            <a:ext cx="359776" cy="359776"/>
          </a:xfrm>
          <a:prstGeom prst="ellipse">
            <a:avLst/>
          </a:prstGeom>
          <a:solidFill>
            <a:srgbClr val="AEB4F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85" name="Picture 25">
            <a:extLst>
              <a:ext uri="{FF2B5EF4-FFF2-40B4-BE49-F238E27FC236}">
                <a16:creationId xmlns:a16="http://schemas.microsoft.com/office/drawing/2014/main" id="{178685BD-1C26-4099-B22A-D546ACA4A2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52901" y="956181"/>
            <a:ext cx="241231" cy="243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9" name="Rectangle 258">
            <a:extLst>
              <a:ext uri="{FF2B5EF4-FFF2-40B4-BE49-F238E27FC236}">
                <a16:creationId xmlns:a16="http://schemas.microsoft.com/office/drawing/2014/main" id="{55487F7C-2E2C-4DC8-965E-E7F4473D1714}"/>
              </a:ext>
            </a:extLst>
          </p:cNvPr>
          <p:cNvSpPr/>
          <p:nvPr/>
        </p:nvSpPr>
        <p:spPr>
          <a:xfrm>
            <a:off x="10856933" y="1237094"/>
            <a:ext cx="1008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Black" panose="020B0A04020102020204" pitchFamily="34" charset="0"/>
                <a:ea typeface="+mn-ea"/>
                <a:cs typeface="+mn-cs"/>
              </a:rPr>
              <a:t>MAPE / SPA</a:t>
            </a:r>
          </a:p>
        </p:txBody>
      </p:sp>
      <p:pic>
        <p:nvPicPr>
          <p:cNvPr id="260" name="Picture 25">
            <a:extLst>
              <a:ext uri="{FF2B5EF4-FFF2-40B4-BE49-F238E27FC236}">
                <a16:creationId xmlns:a16="http://schemas.microsoft.com/office/drawing/2014/main" id="{4EC50CC9-BE5A-4319-88ED-D1D4E0EEDB17}"/>
              </a:ext>
            </a:extLst>
          </p:cNvPr>
          <p:cNvPicPr>
            <a:picLocks noChangeAspect="1" noChangeArrowheads="1"/>
          </p:cNvPicPr>
          <p:nvPr/>
        </p:nvPicPr>
        <p:blipFill>
          <a:blip r:embed="rId1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659437" y="1277284"/>
            <a:ext cx="241231" cy="243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6" name="Group 285">
            <a:extLst>
              <a:ext uri="{FF2B5EF4-FFF2-40B4-BE49-F238E27FC236}">
                <a16:creationId xmlns:a16="http://schemas.microsoft.com/office/drawing/2014/main" id="{4CC9EC97-BBD0-49B5-8A9D-BC2439AD9126}"/>
              </a:ext>
            </a:extLst>
          </p:cNvPr>
          <p:cNvGrpSpPr/>
          <p:nvPr/>
        </p:nvGrpSpPr>
        <p:grpSpPr>
          <a:xfrm>
            <a:off x="10335573" y="4388046"/>
            <a:ext cx="1706702" cy="970603"/>
            <a:chOff x="10335573" y="5417215"/>
            <a:chExt cx="1706702" cy="970603"/>
          </a:xfrm>
        </p:grpSpPr>
        <p:sp>
          <p:nvSpPr>
            <p:cNvPr id="290" name="Rectangle 289">
              <a:extLst>
                <a:ext uri="{FF2B5EF4-FFF2-40B4-BE49-F238E27FC236}">
                  <a16:creationId xmlns:a16="http://schemas.microsoft.com/office/drawing/2014/main" id="{B6B03041-2B34-4BD7-B791-CCFBCA1C5F07}"/>
                </a:ext>
              </a:extLst>
            </p:cNvPr>
            <p:cNvSpPr/>
            <p:nvPr/>
          </p:nvSpPr>
          <p:spPr>
            <a:xfrm>
              <a:off x="10335573" y="5417215"/>
              <a:ext cx="1673617" cy="970603"/>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91" name="Rectangle 290">
              <a:extLst>
                <a:ext uri="{FF2B5EF4-FFF2-40B4-BE49-F238E27FC236}">
                  <a16:creationId xmlns:a16="http://schemas.microsoft.com/office/drawing/2014/main" id="{62967355-EBC2-455A-867B-C1F5D4EC9CB9}"/>
                </a:ext>
              </a:extLst>
            </p:cNvPr>
            <p:cNvSpPr/>
            <p:nvPr/>
          </p:nvSpPr>
          <p:spPr>
            <a:xfrm>
              <a:off x="10762868" y="5484162"/>
              <a:ext cx="1271177" cy="324000"/>
            </a:xfrm>
            <a:prstGeom prst="rect">
              <a:avLst/>
            </a:prstGeom>
            <a:noFill/>
            <a:ln w="28575">
              <a:noFill/>
            </a:ln>
          </p:spPr>
          <p:txBody>
            <a:bodyPr vert="horz" wrap="square" lIns="35987" tIns="35987" rIns="0" bIns="0" rtlCol="0" anchor="ctr" anchorCtr="0">
              <a:noAutofit/>
            </a:bodyPr>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100" b="1"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DESTRUCTION</a:t>
              </a:r>
            </a:p>
          </p:txBody>
        </p:sp>
        <p:grpSp>
          <p:nvGrpSpPr>
            <p:cNvPr id="292" name="Group 291">
              <a:extLst>
                <a:ext uri="{FF2B5EF4-FFF2-40B4-BE49-F238E27FC236}">
                  <a16:creationId xmlns:a16="http://schemas.microsoft.com/office/drawing/2014/main" id="{A14D8F8B-F422-4278-8B0C-A1E16EB923B8}"/>
                </a:ext>
              </a:extLst>
            </p:cNvPr>
            <p:cNvGrpSpPr/>
            <p:nvPr/>
          </p:nvGrpSpPr>
          <p:grpSpPr>
            <a:xfrm>
              <a:off x="10393629" y="5466274"/>
              <a:ext cx="359776" cy="359776"/>
              <a:chOff x="6774257" y="1015669"/>
              <a:chExt cx="527018" cy="527018"/>
            </a:xfrm>
          </p:grpSpPr>
          <p:sp>
            <p:nvSpPr>
              <p:cNvPr id="297" name="Oval 296">
                <a:extLst>
                  <a:ext uri="{FF2B5EF4-FFF2-40B4-BE49-F238E27FC236}">
                    <a16:creationId xmlns:a16="http://schemas.microsoft.com/office/drawing/2014/main" id="{E6AD6463-BD2D-4AEC-B2B8-5B2E6F340105}"/>
                  </a:ext>
                </a:extLst>
              </p:cNvPr>
              <p:cNvSpPr/>
              <p:nvPr/>
            </p:nvSpPr>
            <p:spPr>
              <a:xfrm>
                <a:off x="6774257" y="1015669"/>
                <a:ext cx="527018" cy="527018"/>
              </a:xfrm>
              <a:prstGeom prst="ellipse">
                <a:avLst/>
              </a:prstGeom>
              <a:solidFill>
                <a:schemeClr val="accent4">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98" name="Picture 32">
                <a:extLst>
                  <a:ext uri="{FF2B5EF4-FFF2-40B4-BE49-F238E27FC236}">
                    <a16:creationId xmlns:a16="http://schemas.microsoft.com/office/drawing/2014/main" id="{9DF37070-74B9-4D2E-B7DB-22866E2948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3810" y="1079193"/>
                <a:ext cx="396048" cy="399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3" name="Rectangle 292">
              <a:extLst>
                <a:ext uri="{FF2B5EF4-FFF2-40B4-BE49-F238E27FC236}">
                  <a16:creationId xmlns:a16="http://schemas.microsoft.com/office/drawing/2014/main" id="{7C2BE52C-2726-40CA-BF33-335967D48235}"/>
                </a:ext>
              </a:extLst>
            </p:cNvPr>
            <p:cNvSpPr/>
            <p:nvPr/>
          </p:nvSpPr>
          <p:spPr>
            <a:xfrm>
              <a:off x="10856933" y="5721688"/>
              <a:ext cx="1008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Arial Black" panose="020B0A04020102020204" pitchFamily="34" charset="0"/>
                  <a:ea typeface="+mn-ea"/>
                  <a:cs typeface="+mn-cs"/>
                </a:rPr>
                <a:t>DESTRUCTION COSTS</a:t>
              </a:r>
            </a:p>
          </p:txBody>
        </p:sp>
        <p:pic>
          <p:nvPicPr>
            <p:cNvPr id="294" name="Picture 14">
              <a:extLst>
                <a:ext uri="{FF2B5EF4-FFF2-40B4-BE49-F238E27FC236}">
                  <a16:creationId xmlns:a16="http://schemas.microsoft.com/office/drawing/2014/main" id="{779353CC-F6A3-4B5D-98CB-BFFFFB5165EE}"/>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37464" y="5747308"/>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5" name="Picture 11">
              <a:extLst>
                <a:ext uri="{FF2B5EF4-FFF2-40B4-BE49-F238E27FC236}">
                  <a16:creationId xmlns:a16="http://schemas.microsoft.com/office/drawing/2014/main" id="{46E4C587-E356-45B5-B7EF-C8212C2EDFE0}"/>
                </a:ext>
              </a:extLst>
            </p:cNvPr>
            <p:cNvPicPr>
              <a:picLocks noChangeAspect="1" noChangeArrowheads="1"/>
            </p:cNvPicPr>
            <p:nvPr/>
          </p:nvPicPr>
          <p:blipFill>
            <a:blip r:embed="rId19">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37464" y="6067304"/>
              <a:ext cx="285176" cy="288000"/>
            </a:xfrm>
            <a:prstGeom prst="rect">
              <a:avLst/>
            </a:prstGeom>
            <a:noFill/>
            <a:ln>
              <a:noFill/>
            </a:ln>
            <a:effectLst/>
            <a:extLst/>
          </p:spPr>
        </p:pic>
        <p:sp>
          <p:nvSpPr>
            <p:cNvPr id="296" name="Rectangle 295">
              <a:extLst>
                <a:ext uri="{FF2B5EF4-FFF2-40B4-BE49-F238E27FC236}">
                  <a16:creationId xmlns:a16="http://schemas.microsoft.com/office/drawing/2014/main" id="{34CF7B74-50F8-4EA1-9ADC-6D0FAB76E9CB}"/>
                </a:ext>
              </a:extLst>
            </p:cNvPr>
            <p:cNvSpPr/>
            <p:nvPr/>
          </p:nvSpPr>
          <p:spPr>
            <a:xfrm>
              <a:off x="10856932" y="6049304"/>
              <a:ext cx="1185343"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Arial Black" panose="020B0A04020102020204" pitchFamily="34" charset="0"/>
                  <a:ea typeface="+mn-ea"/>
                  <a:cs typeface="+mn-cs"/>
                </a:rPr>
                <a:t>AGING &amp; SLOW MOVERS</a:t>
              </a:r>
            </a:p>
          </p:txBody>
        </p:sp>
      </p:grpSp>
      <p:grpSp>
        <p:nvGrpSpPr>
          <p:cNvPr id="6" name="Group 5">
            <a:extLst>
              <a:ext uri="{FF2B5EF4-FFF2-40B4-BE49-F238E27FC236}">
                <a16:creationId xmlns:a16="http://schemas.microsoft.com/office/drawing/2014/main" id="{8EE1E04F-9641-4D10-AFA1-9CAFCE25A139}"/>
              </a:ext>
            </a:extLst>
          </p:cNvPr>
          <p:cNvGrpSpPr/>
          <p:nvPr/>
        </p:nvGrpSpPr>
        <p:grpSpPr>
          <a:xfrm>
            <a:off x="10335573" y="5429918"/>
            <a:ext cx="1745360" cy="996109"/>
            <a:chOff x="10335573" y="5429918"/>
            <a:chExt cx="1745360" cy="996109"/>
          </a:xfrm>
        </p:grpSpPr>
        <p:sp>
          <p:nvSpPr>
            <p:cNvPr id="300" name="Rectangle 299">
              <a:extLst>
                <a:ext uri="{FF2B5EF4-FFF2-40B4-BE49-F238E27FC236}">
                  <a16:creationId xmlns:a16="http://schemas.microsoft.com/office/drawing/2014/main" id="{BD9C5E2A-A369-4D2F-AC29-6B650B2B27C1}"/>
                </a:ext>
              </a:extLst>
            </p:cNvPr>
            <p:cNvSpPr/>
            <p:nvPr/>
          </p:nvSpPr>
          <p:spPr>
            <a:xfrm>
              <a:off x="10335573" y="5429918"/>
              <a:ext cx="1673617" cy="996109"/>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1" name="Rectangle 300">
              <a:extLst>
                <a:ext uri="{FF2B5EF4-FFF2-40B4-BE49-F238E27FC236}">
                  <a16:creationId xmlns:a16="http://schemas.microsoft.com/office/drawing/2014/main" id="{9FDA9AD0-A815-405D-A0FD-2067AC0DA939}"/>
                </a:ext>
              </a:extLst>
            </p:cNvPr>
            <p:cNvSpPr>
              <a:spLocks/>
            </p:cNvSpPr>
            <p:nvPr/>
          </p:nvSpPr>
          <p:spPr>
            <a:xfrm>
              <a:off x="10762868" y="5451941"/>
              <a:ext cx="1271177" cy="324000"/>
            </a:xfrm>
            <a:prstGeom prst="rect">
              <a:avLst/>
            </a:prstGeom>
            <a:noFill/>
            <a:ln w="28575">
              <a:noFill/>
            </a:ln>
          </p:spPr>
          <p:txBody>
            <a:bodyPr vert="horz" wrap="square" lIns="35987" tIns="35987" rIns="0" bIns="0" rtlCol="0" anchor="ctr" anchorCtr="0">
              <a:noAutofit/>
            </a:bodyPr>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100" b="1"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INVENTORY</a:t>
              </a:r>
            </a:p>
          </p:txBody>
        </p:sp>
        <p:sp>
          <p:nvSpPr>
            <p:cNvPr id="309" name="Oval 308">
              <a:extLst>
                <a:ext uri="{FF2B5EF4-FFF2-40B4-BE49-F238E27FC236}">
                  <a16:creationId xmlns:a16="http://schemas.microsoft.com/office/drawing/2014/main" id="{30EC424A-DF82-4E48-B0C5-767538588674}"/>
                </a:ext>
              </a:extLst>
            </p:cNvPr>
            <p:cNvSpPr/>
            <p:nvPr/>
          </p:nvSpPr>
          <p:spPr>
            <a:xfrm>
              <a:off x="10393629" y="5463629"/>
              <a:ext cx="359776" cy="359776"/>
            </a:xfrm>
            <a:prstGeom prst="ellipse">
              <a:avLst/>
            </a:prstGeom>
            <a:solidFill>
              <a:schemeClr val="tx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10" name="Picture 30">
              <a:extLst>
                <a:ext uri="{FF2B5EF4-FFF2-40B4-BE49-F238E27FC236}">
                  <a16:creationId xmlns:a16="http://schemas.microsoft.com/office/drawing/2014/main" id="{022CDA11-F59B-4DF6-9B8D-2CA1248E2A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8334" y="5506995"/>
              <a:ext cx="270367" cy="273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3" name="Rectangle 302">
              <a:extLst>
                <a:ext uri="{FF2B5EF4-FFF2-40B4-BE49-F238E27FC236}">
                  <a16:creationId xmlns:a16="http://schemas.microsoft.com/office/drawing/2014/main" id="{886A29B0-AC02-4844-9290-628F249AFA3E}"/>
                </a:ext>
              </a:extLst>
            </p:cNvPr>
            <p:cNvSpPr>
              <a:spLocks/>
            </p:cNvSpPr>
            <p:nvPr/>
          </p:nvSpPr>
          <p:spPr>
            <a:xfrm>
              <a:off x="10856933" y="6080293"/>
              <a:ext cx="1224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Arial Black" panose="020B0A04020102020204" pitchFamily="34" charset="0"/>
                  <a:ea typeface="+mn-ea"/>
                  <a:cs typeface="+mn-cs"/>
                </a:rPr>
                <a:t>INVENTORY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Arial Black" panose="020B0A04020102020204" pitchFamily="34" charset="0"/>
                  <a:ea typeface="+mn-ea"/>
                  <a:cs typeface="+mn-cs"/>
                </a:rPr>
                <a:t>VALUE</a:t>
              </a:r>
            </a:p>
          </p:txBody>
        </p:sp>
        <p:sp>
          <p:nvSpPr>
            <p:cNvPr id="304" name="Rectangle 303">
              <a:extLst>
                <a:ext uri="{FF2B5EF4-FFF2-40B4-BE49-F238E27FC236}">
                  <a16:creationId xmlns:a16="http://schemas.microsoft.com/office/drawing/2014/main" id="{3BB335D9-E860-4CF2-92E8-B62841987DCA}"/>
                </a:ext>
              </a:extLst>
            </p:cNvPr>
            <p:cNvSpPr>
              <a:spLocks/>
            </p:cNvSpPr>
            <p:nvPr/>
          </p:nvSpPr>
          <p:spPr>
            <a:xfrm>
              <a:off x="10856933" y="5758306"/>
              <a:ext cx="1224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Arial Black" panose="020B0A04020102020204" pitchFamily="34" charset="0"/>
                  <a:ea typeface="+mn-ea"/>
                  <a:cs typeface="+mn-cs"/>
                </a:rPr>
                <a:t>INV. COVERAGE (DIO &amp; DOS)</a:t>
              </a:r>
            </a:p>
          </p:txBody>
        </p:sp>
        <p:pic>
          <p:nvPicPr>
            <p:cNvPr id="306" name="Picture 9">
              <a:extLst>
                <a:ext uri="{FF2B5EF4-FFF2-40B4-BE49-F238E27FC236}">
                  <a16:creationId xmlns:a16="http://schemas.microsoft.com/office/drawing/2014/main" id="{5888C330-EBE4-488B-A5B2-8C2CB0726E55}"/>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59437" y="5776306"/>
              <a:ext cx="285176" cy="288000"/>
            </a:xfrm>
            <a:prstGeom prst="rect">
              <a:avLst/>
            </a:prstGeom>
            <a:noFill/>
            <a:ln>
              <a:noFill/>
            </a:ln>
            <a:effectLst/>
            <a:extLst/>
          </p:spPr>
        </p:pic>
        <p:pic>
          <p:nvPicPr>
            <p:cNvPr id="307" name="Picture 16">
              <a:extLst>
                <a:ext uri="{FF2B5EF4-FFF2-40B4-BE49-F238E27FC236}">
                  <a16:creationId xmlns:a16="http://schemas.microsoft.com/office/drawing/2014/main" id="{CD9F1B33-986A-4705-9696-B3BDA28717F3}"/>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59437" y="6114731"/>
              <a:ext cx="288000" cy="288000"/>
            </a:xfrm>
            <a:prstGeom prst="rect">
              <a:avLst/>
            </a:prstGeom>
            <a:noFill/>
            <a:ln>
              <a:noFill/>
            </a:ln>
            <a:effectLst/>
            <a:extLst/>
          </p:spPr>
        </p:pic>
      </p:grpSp>
      <p:sp>
        <p:nvSpPr>
          <p:cNvPr id="311" name="Rectangle 310">
            <a:extLst>
              <a:ext uri="{FF2B5EF4-FFF2-40B4-BE49-F238E27FC236}">
                <a16:creationId xmlns:a16="http://schemas.microsoft.com/office/drawing/2014/main" id="{F707F8C5-696E-41AE-AD87-C6A9BB4694DA}"/>
              </a:ext>
            </a:extLst>
          </p:cNvPr>
          <p:cNvSpPr/>
          <p:nvPr/>
        </p:nvSpPr>
        <p:spPr>
          <a:xfrm>
            <a:off x="10871222" y="1536095"/>
            <a:ext cx="1008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Black" panose="020B0A04020102020204" pitchFamily="34" charset="0"/>
                <a:ea typeface="+mn-ea"/>
                <a:cs typeface="+mn-cs"/>
              </a:rPr>
              <a:t>NET DEMAND VARIABILITY</a:t>
            </a:r>
          </a:p>
        </p:txBody>
      </p:sp>
      <p:sp>
        <p:nvSpPr>
          <p:cNvPr id="312" name="Rectangle 311">
            <a:extLst>
              <a:ext uri="{FF2B5EF4-FFF2-40B4-BE49-F238E27FC236}">
                <a16:creationId xmlns:a16="http://schemas.microsoft.com/office/drawing/2014/main" id="{0A90B9EC-38E6-4F99-B437-5835AE5FA470}"/>
              </a:ext>
            </a:extLst>
          </p:cNvPr>
          <p:cNvSpPr/>
          <p:nvPr/>
        </p:nvSpPr>
        <p:spPr>
          <a:xfrm>
            <a:off x="10871222" y="1821845"/>
            <a:ext cx="1008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Black" panose="020B0A04020102020204" pitchFamily="34" charset="0"/>
                <a:ea typeface="+mn-ea"/>
                <a:cs typeface="+mn-cs"/>
              </a:rPr>
              <a:t>SUPPLY BIAS</a:t>
            </a:r>
          </a:p>
        </p:txBody>
      </p:sp>
      <p:pic>
        <p:nvPicPr>
          <p:cNvPr id="313" name="Picture 23">
            <a:extLst>
              <a:ext uri="{FF2B5EF4-FFF2-40B4-BE49-F238E27FC236}">
                <a16:creationId xmlns:a16="http://schemas.microsoft.com/office/drawing/2014/main" id="{96338B89-BA3C-42B6-8A34-532187D77AD9}"/>
              </a:ext>
            </a:extLst>
          </p:cNvPr>
          <p:cNvPicPr>
            <a:picLocks noChangeAspect="1" noChangeArrowheads="1"/>
          </p:cNvPicPr>
          <p:nvPr/>
        </p:nvPicPr>
        <p:blipFill>
          <a:blip r:embed="rId1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618209" y="1509340"/>
            <a:ext cx="285176"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6" name="Picture 42">
            <a:extLst>
              <a:ext uri="{FF2B5EF4-FFF2-40B4-BE49-F238E27FC236}">
                <a16:creationId xmlns:a16="http://schemas.microsoft.com/office/drawing/2014/main" id="{661B782C-2494-4623-AB00-3C64BB92CCFD}"/>
              </a:ext>
            </a:extLst>
          </p:cNvPr>
          <p:cNvPicPr>
            <a:picLocks noChangeAspect="1" noChangeArrowheads="1"/>
          </p:cNvPicPr>
          <p:nvPr/>
        </p:nvPicPr>
        <p:blipFill>
          <a:blip r:embed="rId1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616797" y="1843642"/>
            <a:ext cx="288000"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 name="Rectangle 326">
            <a:extLst>
              <a:ext uri="{FF2B5EF4-FFF2-40B4-BE49-F238E27FC236}">
                <a16:creationId xmlns:a16="http://schemas.microsoft.com/office/drawing/2014/main" id="{9E125BBF-A78C-44AD-A083-0235569035CB}"/>
              </a:ext>
            </a:extLst>
          </p:cNvPr>
          <p:cNvSpPr/>
          <p:nvPr/>
        </p:nvSpPr>
        <p:spPr>
          <a:xfrm>
            <a:off x="10871222" y="2131366"/>
            <a:ext cx="1008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Black" panose="020B0A04020102020204" pitchFamily="34" charset="0"/>
                <a:ea typeface="+mn-ea"/>
                <a:cs typeface="+mn-cs"/>
              </a:rPr>
              <a:t>LEAD TIME ACCURACY</a:t>
            </a:r>
          </a:p>
        </p:txBody>
      </p:sp>
      <p:pic>
        <p:nvPicPr>
          <p:cNvPr id="328" name="Picture 5">
            <a:extLst>
              <a:ext uri="{FF2B5EF4-FFF2-40B4-BE49-F238E27FC236}">
                <a16:creationId xmlns:a16="http://schemas.microsoft.com/office/drawing/2014/main" id="{8EB53684-76B7-4D53-B4B4-6B04A1B48125}"/>
              </a:ext>
            </a:extLst>
          </p:cNvPr>
          <p:cNvPicPr>
            <a:picLocks noChangeAspect="1" noChangeArrowheads="1"/>
          </p:cNvPicPr>
          <p:nvPr/>
        </p:nvPicPr>
        <p:blipFill>
          <a:blip r:embed="rId2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600451" y="2107624"/>
            <a:ext cx="320692" cy="32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 name="TextBox 262">
            <a:extLst>
              <a:ext uri="{FF2B5EF4-FFF2-40B4-BE49-F238E27FC236}">
                <a16:creationId xmlns:a16="http://schemas.microsoft.com/office/drawing/2014/main" id="{E4417F3F-75AB-4B77-9995-3B781EF2FF7D}"/>
              </a:ext>
            </a:extLst>
          </p:cNvPr>
          <p:cNvSpPr txBox="1"/>
          <p:nvPr/>
        </p:nvSpPr>
        <p:spPr>
          <a:xfrm>
            <a:off x="282927" y="6526133"/>
            <a:ext cx="315058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6B747B"/>
                </a:solidFill>
                <a:effectLst/>
                <a:uLnTx/>
                <a:uFillTx/>
                <a:latin typeface="Arial"/>
                <a:ea typeface="+mn-ea"/>
                <a:cs typeface="+mn-cs"/>
              </a:rPr>
              <a:t>(*) </a:t>
            </a:r>
            <a:r>
              <a:rPr kumimoji="0" lang="en-GB" sz="1050" b="1"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RCA: </a:t>
            </a:r>
            <a:r>
              <a:rPr kumimoji="0" lang="en-GB" sz="900" b="0" i="0" u="none" strike="noStrike" kern="1200" cap="none" spc="0" normalizeH="0" baseline="0" noProof="0" dirty="0">
                <a:ln>
                  <a:noFill/>
                </a:ln>
                <a:solidFill>
                  <a:srgbClr val="6B747B"/>
                </a:solidFill>
                <a:effectLst/>
                <a:uLnTx/>
                <a:uFillTx/>
                <a:latin typeface="Arial"/>
                <a:ea typeface="+mn-ea"/>
                <a:cs typeface="+mn-cs"/>
              </a:rPr>
              <a:t>Root Cause Analysis</a:t>
            </a:r>
            <a:endParaRPr kumimoji="0" lang="en-GB" sz="1050" b="0" i="0" u="none" strike="noStrike" kern="1200" cap="none" spc="0" normalizeH="0" baseline="0" noProof="0" dirty="0">
              <a:ln>
                <a:noFill/>
              </a:ln>
              <a:solidFill>
                <a:srgbClr val="6B747B"/>
              </a:solidFill>
              <a:effectLst/>
              <a:uLnTx/>
              <a:uFillTx/>
              <a:latin typeface="Arial"/>
              <a:ea typeface="+mn-ea"/>
              <a:cs typeface="+mn-cs"/>
            </a:endParaRPr>
          </a:p>
        </p:txBody>
      </p:sp>
      <p:grpSp>
        <p:nvGrpSpPr>
          <p:cNvPr id="8" name="Group 7">
            <a:extLst>
              <a:ext uri="{FF2B5EF4-FFF2-40B4-BE49-F238E27FC236}">
                <a16:creationId xmlns:a16="http://schemas.microsoft.com/office/drawing/2014/main" id="{F057460D-8E08-4BAD-AD3F-65D7E09D9CF8}"/>
              </a:ext>
            </a:extLst>
          </p:cNvPr>
          <p:cNvGrpSpPr/>
          <p:nvPr/>
        </p:nvGrpSpPr>
        <p:grpSpPr>
          <a:xfrm>
            <a:off x="10335573" y="2577831"/>
            <a:ext cx="1745360" cy="1734199"/>
            <a:chOff x="10335573" y="2577831"/>
            <a:chExt cx="1745360" cy="1734199"/>
          </a:xfrm>
        </p:grpSpPr>
        <p:sp>
          <p:nvSpPr>
            <p:cNvPr id="240" name="Rectangle 239">
              <a:extLst>
                <a:ext uri="{FF2B5EF4-FFF2-40B4-BE49-F238E27FC236}">
                  <a16:creationId xmlns:a16="http://schemas.microsoft.com/office/drawing/2014/main" id="{BEA979C4-CC84-4E83-A54C-569F4B0F56CF}"/>
                </a:ext>
              </a:extLst>
            </p:cNvPr>
            <p:cNvSpPr/>
            <p:nvPr/>
          </p:nvSpPr>
          <p:spPr>
            <a:xfrm>
              <a:off x="10335573" y="2577831"/>
              <a:ext cx="1673617" cy="1734199"/>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41" name="Rectangle 240">
              <a:extLst>
                <a:ext uri="{FF2B5EF4-FFF2-40B4-BE49-F238E27FC236}">
                  <a16:creationId xmlns:a16="http://schemas.microsoft.com/office/drawing/2014/main" id="{6FA98585-C7BC-4F42-B837-14520707E93F}"/>
                </a:ext>
              </a:extLst>
            </p:cNvPr>
            <p:cNvSpPr>
              <a:spLocks/>
            </p:cNvSpPr>
            <p:nvPr/>
          </p:nvSpPr>
          <p:spPr>
            <a:xfrm>
              <a:off x="10771099" y="2626647"/>
              <a:ext cx="1271177" cy="324000"/>
            </a:xfrm>
            <a:prstGeom prst="rect">
              <a:avLst/>
            </a:prstGeom>
            <a:noFill/>
            <a:ln w="28575">
              <a:noFill/>
            </a:ln>
          </p:spPr>
          <p:txBody>
            <a:bodyPr vert="horz" wrap="square" lIns="35987" tIns="35987" rIns="0" bIns="0" rtlCol="0" anchor="ctr" anchorCtr="0">
              <a:noAutofit/>
            </a:bodyPr>
            <a:lstStyle/>
            <a:p>
              <a:pPr marL="0" marR="0" lvl="0" indent="0" algn="l" defTabSz="914103" rtl="0" eaLnBrk="1" fontAlgn="auto" latinLnBrk="0" hangingPunct="1">
                <a:lnSpc>
                  <a:spcPct val="90000"/>
                </a:lnSpc>
                <a:spcBef>
                  <a:spcPct val="0"/>
                </a:spcBef>
                <a:spcAft>
                  <a:spcPts val="0"/>
                </a:spcAft>
                <a:buClrTx/>
                <a:buSzTx/>
                <a:buFontTx/>
                <a:buNone/>
                <a:tabLst/>
                <a:defRPr/>
              </a:pPr>
              <a:r>
                <a:rPr kumimoji="0" lang="en-US" sz="1100" b="1" i="0" u="none" strike="noStrike" kern="1200" cap="none" spc="0" normalizeH="0" baseline="0" noProof="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SERVICE</a:t>
              </a:r>
            </a:p>
          </p:txBody>
        </p:sp>
        <p:sp>
          <p:nvSpPr>
            <p:cNvPr id="253" name="Oval 252">
              <a:extLst>
                <a:ext uri="{FF2B5EF4-FFF2-40B4-BE49-F238E27FC236}">
                  <a16:creationId xmlns:a16="http://schemas.microsoft.com/office/drawing/2014/main" id="{0E7451EF-40F2-4189-8AA8-7B6955147EB8}"/>
                </a:ext>
              </a:extLst>
            </p:cNvPr>
            <p:cNvSpPr/>
            <p:nvPr/>
          </p:nvSpPr>
          <p:spPr>
            <a:xfrm>
              <a:off x="10404973" y="2608759"/>
              <a:ext cx="359776" cy="359776"/>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54" name="Picture 38">
              <a:extLst>
                <a:ext uri="{FF2B5EF4-FFF2-40B4-BE49-F238E27FC236}">
                  <a16:creationId xmlns:a16="http://schemas.microsoft.com/office/drawing/2014/main" id="{8AA944F1-91C6-43EF-8403-D37B0F937F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39982" y="2639173"/>
              <a:ext cx="291890" cy="29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3" name="Rectangle 242">
              <a:extLst>
                <a:ext uri="{FF2B5EF4-FFF2-40B4-BE49-F238E27FC236}">
                  <a16:creationId xmlns:a16="http://schemas.microsoft.com/office/drawing/2014/main" id="{0A30EFB9-05E4-4E86-B855-3E049F2E0EC3}"/>
                </a:ext>
              </a:extLst>
            </p:cNvPr>
            <p:cNvSpPr/>
            <p:nvPr/>
          </p:nvSpPr>
          <p:spPr>
            <a:xfrm>
              <a:off x="10856933" y="3176611"/>
              <a:ext cx="1008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Arial Black" panose="020B0A04020102020204" pitchFamily="34" charset="0"/>
                  <a:ea typeface="+mn-ea"/>
                  <a:cs typeface="+mn-cs"/>
                </a:rPr>
                <a:t>OTIF</a:t>
              </a:r>
            </a:p>
          </p:txBody>
        </p:sp>
        <p:sp>
          <p:nvSpPr>
            <p:cNvPr id="244" name="Rectangle 243">
              <a:extLst>
                <a:ext uri="{FF2B5EF4-FFF2-40B4-BE49-F238E27FC236}">
                  <a16:creationId xmlns:a16="http://schemas.microsoft.com/office/drawing/2014/main" id="{75DEAFF5-9876-4748-9C58-864889A435CF}"/>
                </a:ext>
              </a:extLst>
            </p:cNvPr>
            <p:cNvSpPr/>
            <p:nvPr/>
          </p:nvSpPr>
          <p:spPr>
            <a:xfrm>
              <a:off x="10856933" y="2932997"/>
              <a:ext cx="1008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Arial Black" panose="020B0A04020102020204" pitchFamily="34" charset="0"/>
                  <a:ea typeface="+mn-ea"/>
                  <a:cs typeface="+mn-cs"/>
                </a:rPr>
                <a:t>CSL</a:t>
              </a:r>
            </a:p>
          </p:txBody>
        </p:sp>
        <p:sp>
          <p:nvSpPr>
            <p:cNvPr id="245" name="Rectangle 244">
              <a:extLst>
                <a:ext uri="{FF2B5EF4-FFF2-40B4-BE49-F238E27FC236}">
                  <a16:creationId xmlns:a16="http://schemas.microsoft.com/office/drawing/2014/main" id="{62E2DC05-CCFC-4EBC-9ED9-427565EDEA0A}"/>
                </a:ext>
              </a:extLst>
            </p:cNvPr>
            <p:cNvSpPr/>
            <p:nvPr/>
          </p:nvSpPr>
          <p:spPr>
            <a:xfrm>
              <a:off x="10856933" y="3696585"/>
              <a:ext cx="1008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Arial Black" panose="020B0A04020102020204" pitchFamily="34" charset="0"/>
                  <a:ea typeface="+mn-ea"/>
                  <a:cs typeface="+mn-cs"/>
                </a:rPr>
                <a:t>ISL</a:t>
              </a:r>
            </a:p>
          </p:txBody>
        </p:sp>
        <p:sp>
          <p:nvSpPr>
            <p:cNvPr id="246" name="Rectangle 245">
              <a:extLst>
                <a:ext uri="{FF2B5EF4-FFF2-40B4-BE49-F238E27FC236}">
                  <a16:creationId xmlns:a16="http://schemas.microsoft.com/office/drawing/2014/main" id="{0E71CFC4-F165-4A77-BE3A-AB55EDDC9C3F}"/>
                </a:ext>
              </a:extLst>
            </p:cNvPr>
            <p:cNvSpPr/>
            <p:nvPr/>
          </p:nvSpPr>
          <p:spPr>
            <a:xfrm>
              <a:off x="10856933" y="3450489"/>
              <a:ext cx="1008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Arial Black" panose="020B0A04020102020204" pitchFamily="34" charset="0"/>
                  <a:ea typeface="+mn-ea"/>
                  <a:cs typeface="+mn-cs"/>
                </a:rPr>
                <a:t>NET DEMAND FULLFILMENT</a:t>
              </a:r>
            </a:p>
          </p:txBody>
        </p:sp>
        <p:pic>
          <p:nvPicPr>
            <p:cNvPr id="247" name="Picture 21">
              <a:extLst>
                <a:ext uri="{FF2B5EF4-FFF2-40B4-BE49-F238E27FC236}">
                  <a16:creationId xmlns:a16="http://schemas.microsoft.com/office/drawing/2014/main" id="{95B4E0BB-DF69-4544-A5D5-EE0EE66BE08A}"/>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36052" y="2950997"/>
              <a:ext cx="288000" cy="288000"/>
            </a:xfrm>
            <a:prstGeom prst="rect">
              <a:avLst/>
            </a:prstGeom>
            <a:noFill/>
            <a:ln>
              <a:noFill/>
            </a:ln>
            <a:effectLst/>
            <a:extLst/>
          </p:spPr>
        </p:pic>
        <p:grpSp>
          <p:nvGrpSpPr>
            <p:cNvPr id="5" name="Group 4">
              <a:extLst>
                <a:ext uri="{FF2B5EF4-FFF2-40B4-BE49-F238E27FC236}">
                  <a16:creationId xmlns:a16="http://schemas.microsoft.com/office/drawing/2014/main" id="{3EA3B34C-5441-427E-8F8A-D887932B13DE}"/>
                </a:ext>
              </a:extLst>
            </p:cNvPr>
            <p:cNvGrpSpPr/>
            <p:nvPr/>
          </p:nvGrpSpPr>
          <p:grpSpPr>
            <a:xfrm>
              <a:off x="10618052" y="3208172"/>
              <a:ext cx="324000" cy="288000"/>
              <a:chOff x="10618052" y="3193658"/>
              <a:chExt cx="324000" cy="288000"/>
            </a:xfrm>
          </p:grpSpPr>
          <p:pic>
            <p:nvPicPr>
              <p:cNvPr id="251" name="Picture 15">
                <a:extLst>
                  <a:ext uri="{FF2B5EF4-FFF2-40B4-BE49-F238E27FC236}">
                    <a16:creationId xmlns:a16="http://schemas.microsoft.com/office/drawing/2014/main" id="{EADF03D8-6705-461E-9C91-A70FA9022CAE}"/>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18052" y="3263120"/>
                <a:ext cx="221409" cy="21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2" name="Picture 251">
                <a:extLst>
                  <a:ext uri="{FF2B5EF4-FFF2-40B4-BE49-F238E27FC236}">
                    <a16:creationId xmlns:a16="http://schemas.microsoft.com/office/drawing/2014/main" id="{E595FF8D-0DED-4F1B-A098-F2A3C3B5AFC0}"/>
                  </a:ext>
                </a:extLst>
              </p:cNvPr>
              <p:cNvPicPr>
                <a:picLocks noChangeAspect="1"/>
              </p:cNvPicPr>
              <p:nvPr/>
            </p:nvPicPr>
            <p:blipFill>
              <a:blip r:embed="rId3">
                <a:duotone>
                  <a:schemeClr val="accent5">
                    <a:shade val="45000"/>
                    <a:satMod val="135000"/>
                  </a:schemeClr>
                  <a:prstClr val="white"/>
                </a:duotone>
              </a:blip>
              <a:stretch>
                <a:fillRect/>
              </a:stretch>
            </p:blipFill>
            <p:spPr>
              <a:xfrm>
                <a:off x="10720643" y="3193658"/>
                <a:ext cx="221409" cy="220701"/>
              </a:xfrm>
              <a:prstGeom prst="rect">
                <a:avLst/>
              </a:prstGeom>
              <a:noFill/>
            </p:spPr>
          </p:pic>
        </p:grpSp>
        <p:pic>
          <p:nvPicPr>
            <p:cNvPr id="249" name="Picture 20">
              <a:extLst>
                <a:ext uri="{FF2B5EF4-FFF2-40B4-BE49-F238E27FC236}">
                  <a16:creationId xmlns:a16="http://schemas.microsoft.com/office/drawing/2014/main" id="{26D4CC5F-FC00-4E1D-B019-6D4DAD61D527}"/>
                </a:ext>
              </a:extLst>
            </p:cNvPr>
            <p:cNvPicPr>
              <a:picLocks noChangeAspect="1" noChangeArrowheads="1"/>
            </p:cNvPicPr>
            <p:nvPr/>
          </p:nvPicPr>
          <p:blipFill>
            <a:blip r:embed="rId2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36052" y="3727735"/>
              <a:ext cx="288000" cy="288000"/>
            </a:xfrm>
            <a:prstGeom prst="rect">
              <a:avLst/>
            </a:prstGeom>
            <a:noFill/>
            <a:ln>
              <a:noFill/>
            </a:ln>
            <a:effectLst/>
            <a:extLst/>
          </p:spPr>
        </p:pic>
        <p:pic>
          <p:nvPicPr>
            <p:cNvPr id="250" name="Picture 26">
              <a:extLst>
                <a:ext uri="{FF2B5EF4-FFF2-40B4-BE49-F238E27FC236}">
                  <a16:creationId xmlns:a16="http://schemas.microsoft.com/office/drawing/2014/main" id="{C323096C-1B25-45B8-8893-628FCF2E3555}"/>
                </a:ext>
              </a:extLst>
            </p:cNvPr>
            <p:cNvPicPr>
              <a:picLocks noChangeAspect="1" noChangeArrowheads="1"/>
            </p:cNvPicPr>
            <p:nvPr/>
          </p:nvPicPr>
          <p:blipFill>
            <a:blip r:embed="rId2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61044" y="3508275"/>
              <a:ext cx="238016" cy="238016"/>
            </a:xfrm>
            <a:prstGeom prst="rect">
              <a:avLst/>
            </a:prstGeom>
            <a:noFill/>
            <a:ln>
              <a:noFill/>
            </a:ln>
            <a:effectLst/>
            <a:extLst/>
          </p:spPr>
        </p:pic>
        <p:sp>
          <p:nvSpPr>
            <p:cNvPr id="305" name="Rectangle 304">
              <a:extLst>
                <a:ext uri="{FF2B5EF4-FFF2-40B4-BE49-F238E27FC236}">
                  <a16:creationId xmlns:a16="http://schemas.microsoft.com/office/drawing/2014/main" id="{80402690-BABC-43B6-A0E5-EECC6EB499D6}"/>
                </a:ext>
              </a:extLst>
            </p:cNvPr>
            <p:cNvSpPr/>
            <p:nvPr/>
          </p:nvSpPr>
          <p:spPr>
            <a:xfrm>
              <a:off x="10856933" y="3973780"/>
              <a:ext cx="1224000" cy="3240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Black" panose="020B0A04020102020204" pitchFamily="34" charset="0"/>
                  <a:ea typeface="+mn-ea"/>
                  <a:cs typeface="+mn-cs"/>
                </a:rPr>
                <a:t>SERVICE OUT OF BOUNDARIES</a:t>
              </a:r>
            </a:p>
          </p:txBody>
        </p:sp>
        <p:pic>
          <p:nvPicPr>
            <p:cNvPr id="308" name="Picture 16">
              <a:extLst>
                <a:ext uri="{FF2B5EF4-FFF2-40B4-BE49-F238E27FC236}">
                  <a16:creationId xmlns:a16="http://schemas.microsoft.com/office/drawing/2014/main" id="{EB1FADA9-812F-4CCB-BF9D-49CE7E3D67AB}"/>
                </a:ext>
              </a:extLst>
            </p:cNvPr>
            <p:cNvPicPr>
              <a:picLocks noChangeAspect="1" noChangeArrowheads="1"/>
            </p:cNvPicPr>
            <p:nvPr/>
          </p:nvPicPr>
          <p:blipFill>
            <a:blip r:embed="rId2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59437" y="4007396"/>
              <a:ext cx="288000" cy="288000"/>
            </a:xfrm>
            <a:prstGeom prst="rect">
              <a:avLst/>
            </a:prstGeom>
            <a:noFill/>
            <a:ln>
              <a:noFill/>
            </a:ln>
            <a:effectLst/>
            <a:extLst/>
          </p:spPr>
        </p:pic>
      </p:grpSp>
      <p:grpSp>
        <p:nvGrpSpPr>
          <p:cNvPr id="11" name="Group 10">
            <a:extLst>
              <a:ext uri="{FF2B5EF4-FFF2-40B4-BE49-F238E27FC236}">
                <a16:creationId xmlns:a16="http://schemas.microsoft.com/office/drawing/2014/main" id="{A2D9266C-5AF0-477D-835A-1D05BB441E7E}"/>
              </a:ext>
            </a:extLst>
          </p:cNvPr>
          <p:cNvGrpSpPr/>
          <p:nvPr/>
        </p:nvGrpSpPr>
        <p:grpSpPr>
          <a:xfrm>
            <a:off x="3175182" y="3173133"/>
            <a:ext cx="6932440" cy="1151635"/>
            <a:chOff x="3175182" y="3173133"/>
            <a:chExt cx="6932440" cy="1151635"/>
          </a:xfrm>
        </p:grpSpPr>
        <p:sp>
          <p:nvSpPr>
            <p:cNvPr id="553" name="Rectangle 552">
              <a:extLst>
                <a:ext uri="{FF2B5EF4-FFF2-40B4-BE49-F238E27FC236}">
                  <a16:creationId xmlns:a16="http://schemas.microsoft.com/office/drawing/2014/main" id="{BA2682A9-F9F5-454C-A749-8F68D616CDD1}"/>
                </a:ext>
              </a:extLst>
            </p:cNvPr>
            <p:cNvSpPr/>
            <p:nvPr/>
          </p:nvSpPr>
          <p:spPr>
            <a:xfrm>
              <a:off x="6005827" y="3596813"/>
              <a:ext cx="1437894" cy="40011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76728"/>
                  </a:solidFill>
                  <a:effectLst/>
                  <a:uLnTx/>
                  <a:uFillTx/>
                  <a:latin typeface="Arial"/>
                  <a:ea typeface="+mn-ea"/>
                  <a:cs typeface="+mn-cs"/>
                </a:rPr>
                <a:t>ND FULLFILMENT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‘Service provided by comparing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shipments vs the Net Demand’</a:t>
              </a:r>
            </a:p>
          </p:txBody>
        </p:sp>
        <p:pic>
          <p:nvPicPr>
            <p:cNvPr id="554" name="Picture 26">
              <a:extLst>
                <a:ext uri="{FF2B5EF4-FFF2-40B4-BE49-F238E27FC236}">
                  <a16:creationId xmlns:a16="http://schemas.microsoft.com/office/drawing/2014/main" id="{13B698FA-14CC-4F8D-9EA2-9DE5F585DCEF}"/>
                </a:ext>
              </a:extLst>
            </p:cNvPr>
            <p:cNvPicPr>
              <a:picLocks noChangeAspect="1" noChangeArrowheads="1"/>
            </p:cNvPicPr>
            <p:nvPr/>
          </p:nvPicPr>
          <p:blipFill>
            <a:blip r:embed="rId2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85663" y="3173133"/>
              <a:ext cx="230194" cy="230194"/>
            </a:xfrm>
            <a:prstGeom prst="rect">
              <a:avLst/>
            </a:prstGeom>
            <a:noFill/>
            <a:ln>
              <a:noFill/>
            </a:ln>
            <a:effectLst/>
            <a:extLst/>
          </p:spPr>
        </p:pic>
        <p:pic>
          <p:nvPicPr>
            <p:cNvPr id="555" name="Picture 26">
              <a:extLst>
                <a:ext uri="{FF2B5EF4-FFF2-40B4-BE49-F238E27FC236}">
                  <a16:creationId xmlns:a16="http://schemas.microsoft.com/office/drawing/2014/main" id="{EA94577F-7F55-4534-B94A-9CBD71268376}"/>
                </a:ext>
              </a:extLst>
            </p:cNvPr>
            <p:cNvPicPr>
              <a:picLocks noChangeAspect="1" noChangeArrowheads="1"/>
            </p:cNvPicPr>
            <p:nvPr/>
          </p:nvPicPr>
          <p:blipFill>
            <a:blip r:embed="rId2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6593" y="3230283"/>
              <a:ext cx="230194" cy="230194"/>
            </a:xfrm>
            <a:prstGeom prst="rect">
              <a:avLst/>
            </a:prstGeom>
            <a:noFill/>
            <a:ln>
              <a:noFill/>
            </a:ln>
            <a:effectLst/>
            <a:extLst/>
          </p:spPr>
        </p:pic>
        <p:sp>
          <p:nvSpPr>
            <p:cNvPr id="557" name="Freeform: Shape 556">
              <a:extLst>
                <a:ext uri="{FF2B5EF4-FFF2-40B4-BE49-F238E27FC236}">
                  <a16:creationId xmlns:a16="http://schemas.microsoft.com/office/drawing/2014/main" id="{6FF3579D-6633-4C11-A846-7DC25E5BFCAF}"/>
                </a:ext>
              </a:extLst>
            </p:cNvPr>
            <p:cNvSpPr/>
            <p:nvPr/>
          </p:nvSpPr>
          <p:spPr>
            <a:xfrm flipH="1" flipV="1">
              <a:off x="8619580" y="3262194"/>
              <a:ext cx="915852" cy="198896"/>
            </a:xfrm>
            <a:custGeom>
              <a:avLst/>
              <a:gdLst>
                <a:gd name="connsiteX0" fmla="*/ 3200400 w 3200400"/>
                <a:gd name="connsiteY0" fmla="*/ 469914 h 482614"/>
                <a:gd name="connsiteX1" fmla="*/ 1651000 w 3200400"/>
                <a:gd name="connsiteY1" fmla="*/ 14 h 482614"/>
                <a:gd name="connsiteX2" fmla="*/ 0 w 3200400"/>
                <a:gd name="connsiteY2" fmla="*/ 482614 h 482614"/>
              </a:gdLst>
              <a:ahLst/>
              <a:cxnLst>
                <a:cxn ang="0">
                  <a:pos x="connsiteX0" y="connsiteY0"/>
                </a:cxn>
                <a:cxn ang="0">
                  <a:pos x="connsiteX1" y="connsiteY1"/>
                </a:cxn>
                <a:cxn ang="0">
                  <a:pos x="connsiteX2" y="connsiteY2"/>
                </a:cxn>
              </a:cxnLst>
              <a:rect l="l" t="t" r="r" b="b"/>
              <a:pathLst>
                <a:path w="3200400" h="482614">
                  <a:moveTo>
                    <a:pt x="3200400" y="469914"/>
                  </a:moveTo>
                  <a:cubicBezTo>
                    <a:pt x="2692400" y="233905"/>
                    <a:pt x="2184400" y="-2103"/>
                    <a:pt x="1651000" y="14"/>
                  </a:cubicBezTo>
                  <a:cubicBezTo>
                    <a:pt x="1117600" y="2131"/>
                    <a:pt x="558800" y="242372"/>
                    <a:pt x="0" y="482614"/>
                  </a:cubicBezTo>
                </a:path>
              </a:pathLst>
            </a:custGeom>
            <a:noFill/>
            <a:ln w="28575">
              <a:solidFill>
                <a:srgbClr val="95A586"/>
              </a:solidFill>
              <a:prstDash val="sysDash"/>
              <a:headEnd type="triangl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58" name="Freeform: Shape 557">
              <a:extLst>
                <a:ext uri="{FF2B5EF4-FFF2-40B4-BE49-F238E27FC236}">
                  <a16:creationId xmlns:a16="http://schemas.microsoft.com/office/drawing/2014/main" id="{9721BF1F-0D2C-4303-BD76-966A25178553}"/>
                </a:ext>
              </a:extLst>
            </p:cNvPr>
            <p:cNvSpPr/>
            <p:nvPr/>
          </p:nvSpPr>
          <p:spPr>
            <a:xfrm flipH="1" flipV="1">
              <a:off x="7267769" y="3262194"/>
              <a:ext cx="915852" cy="198896"/>
            </a:xfrm>
            <a:custGeom>
              <a:avLst/>
              <a:gdLst>
                <a:gd name="connsiteX0" fmla="*/ 3200400 w 3200400"/>
                <a:gd name="connsiteY0" fmla="*/ 469914 h 482614"/>
                <a:gd name="connsiteX1" fmla="*/ 1651000 w 3200400"/>
                <a:gd name="connsiteY1" fmla="*/ 14 h 482614"/>
                <a:gd name="connsiteX2" fmla="*/ 0 w 3200400"/>
                <a:gd name="connsiteY2" fmla="*/ 482614 h 482614"/>
              </a:gdLst>
              <a:ahLst/>
              <a:cxnLst>
                <a:cxn ang="0">
                  <a:pos x="connsiteX0" y="connsiteY0"/>
                </a:cxn>
                <a:cxn ang="0">
                  <a:pos x="connsiteX1" y="connsiteY1"/>
                </a:cxn>
                <a:cxn ang="0">
                  <a:pos x="connsiteX2" y="connsiteY2"/>
                </a:cxn>
              </a:cxnLst>
              <a:rect l="l" t="t" r="r" b="b"/>
              <a:pathLst>
                <a:path w="3200400" h="482614">
                  <a:moveTo>
                    <a:pt x="3200400" y="469914"/>
                  </a:moveTo>
                  <a:cubicBezTo>
                    <a:pt x="2692400" y="233905"/>
                    <a:pt x="2184400" y="-2103"/>
                    <a:pt x="1651000" y="14"/>
                  </a:cubicBezTo>
                  <a:cubicBezTo>
                    <a:pt x="1117600" y="2131"/>
                    <a:pt x="558800" y="242372"/>
                    <a:pt x="0" y="482614"/>
                  </a:cubicBezTo>
                </a:path>
              </a:pathLst>
            </a:custGeom>
            <a:noFill/>
            <a:ln w="28575">
              <a:solidFill>
                <a:srgbClr val="95A586"/>
              </a:solidFill>
              <a:prstDash val="sysDash"/>
              <a:headEnd type="triangl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59" name="Freeform: Shape 558">
              <a:extLst>
                <a:ext uri="{FF2B5EF4-FFF2-40B4-BE49-F238E27FC236}">
                  <a16:creationId xmlns:a16="http://schemas.microsoft.com/office/drawing/2014/main" id="{7A0B6558-F8A3-4C3B-9E92-8C5159A06C84}"/>
                </a:ext>
              </a:extLst>
            </p:cNvPr>
            <p:cNvSpPr/>
            <p:nvPr/>
          </p:nvSpPr>
          <p:spPr>
            <a:xfrm flipH="1" flipV="1">
              <a:off x="7267769" y="3355781"/>
              <a:ext cx="2260236" cy="423226"/>
            </a:xfrm>
            <a:custGeom>
              <a:avLst/>
              <a:gdLst>
                <a:gd name="connsiteX0" fmla="*/ 3200400 w 3200400"/>
                <a:gd name="connsiteY0" fmla="*/ 469914 h 482614"/>
                <a:gd name="connsiteX1" fmla="*/ 1651000 w 3200400"/>
                <a:gd name="connsiteY1" fmla="*/ 14 h 482614"/>
                <a:gd name="connsiteX2" fmla="*/ 0 w 3200400"/>
                <a:gd name="connsiteY2" fmla="*/ 482614 h 482614"/>
              </a:gdLst>
              <a:ahLst/>
              <a:cxnLst>
                <a:cxn ang="0">
                  <a:pos x="connsiteX0" y="connsiteY0"/>
                </a:cxn>
                <a:cxn ang="0">
                  <a:pos x="connsiteX1" y="connsiteY1"/>
                </a:cxn>
                <a:cxn ang="0">
                  <a:pos x="connsiteX2" y="connsiteY2"/>
                </a:cxn>
              </a:cxnLst>
              <a:rect l="l" t="t" r="r" b="b"/>
              <a:pathLst>
                <a:path w="3200400" h="482614">
                  <a:moveTo>
                    <a:pt x="3200400" y="469914"/>
                  </a:moveTo>
                  <a:cubicBezTo>
                    <a:pt x="2692400" y="233905"/>
                    <a:pt x="2184400" y="-2103"/>
                    <a:pt x="1651000" y="14"/>
                  </a:cubicBezTo>
                  <a:cubicBezTo>
                    <a:pt x="1117600" y="2131"/>
                    <a:pt x="558800" y="242372"/>
                    <a:pt x="0" y="482614"/>
                  </a:cubicBezTo>
                </a:path>
              </a:pathLst>
            </a:custGeom>
            <a:noFill/>
            <a:ln w="28575">
              <a:solidFill>
                <a:srgbClr val="95A586"/>
              </a:solidFill>
              <a:prstDash val="sysDash"/>
              <a:headEnd type="triangl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60" name="Freeform: Shape 559">
              <a:extLst>
                <a:ext uri="{FF2B5EF4-FFF2-40B4-BE49-F238E27FC236}">
                  <a16:creationId xmlns:a16="http://schemas.microsoft.com/office/drawing/2014/main" id="{8B625EEE-B014-41C0-95B0-61188A13A6C8}"/>
                </a:ext>
              </a:extLst>
            </p:cNvPr>
            <p:cNvSpPr/>
            <p:nvPr/>
          </p:nvSpPr>
          <p:spPr>
            <a:xfrm flipH="1" flipV="1">
              <a:off x="5081398" y="3280265"/>
              <a:ext cx="1696452" cy="270997"/>
            </a:xfrm>
            <a:custGeom>
              <a:avLst/>
              <a:gdLst>
                <a:gd name="connsiteX0" fmla="*/ 3200400 w 3200400"/>
                <a:gd name="connsiteY0" fmla="*/ 469914 h 482614"/>
                <a:gd name="connsiteX1" fmla="*/ 1651000 w 3200400"/>
                <a:gd name="connsiteY1" fmla="*/ 14 h 482614"/>
                <a:gd name="connsiteX2" fmla="*/ 0 w 3200400"/>
                <a:gd name="connsiteY2" fmla="*/ 482614 h 482614"/>
              </a:gdLst>
              <a:ahLst/>
              <a:cxnLst>
                <a:cxn ang="0">
                  <a:pos x="connsiteX0" y="connsiteY0"/>
                </a:cxn>
                <a:cxn ang="0">
                  <a:pos x="connsiteX1" y="connsiteY1"/>
                </a:cxn>
                <a:cxn ang="0">
                  <a:pos x="connsiteX2" y="connsiteY2"/>
                </a:cxn>
              </a:cxnLst>
              <a:rect l="l" t="t" r="r" b="b"/>
              <a:pathLst>
                <a:path w="3200400" h="482614">
                  <a:moveTo>
                    <a:pt x="3200400" y="469914"/>
                  </a:moveTo>
                  <a:cubicBezTo>
                    <a:pt x="2692400" y="233905"/>
                    <a:pt x="2184400" y="-2103"/>
                    <a:pt x="1651000" y="14"/>
                  </a:cubicBezTo>
                  <a:cubicBezTo>
                    <a:pt x="1117600" y="2131"/>
                    <a:pt x="558800" y="242372"/>
                    <a:pt x="0" y="482614"/>
                  </a:cubicBezTo>
                </a:path>
              </a:pathLst>
            </a:custGeom>
            <a:noFill/>
            <a:ln w="28575">
              <a:solidFill>
                <a:srgbClr val="95A586"/>
              </a:solidFill>
              <a:prstDash val="sysDash"/>
              <a:headEnd type="triangl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61" name="Rectangle 560">
              <a:extLst>
                <a:ext uri="{FF2B5EF4-FFF2-40B4-BE49-F238E27FC236}">
                  <a16:creationId xmlns:a16="http://schemas.microsoft.com/office/drawing/2014/main" id="{09216113-7C0B-4DD1-9A23-DE3119934908}"/>
                </a:ext>
              </a:extLst>
            </p:cNvPr>
            <p:cNvSpPr/>
            <p:nvPr/>
          </p:nvSpPr>
          <p:spPr>
            <a:xfrm>
              <a:off x="4678857" y="3376223"/>
              <a:ext cx="288000" cy="288000"/>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2" name="Rectangle 571">
              <a:extLst>
                <a:ext uri="{FF2B5EF4-FFF2-40B4-BE49-F238E27FC236}">
                  <a16:creationId xmlns:a16="http://schemas.microsoft.com/office/drawing/2014/main" id="{73A89195-AB09-4E57-831B-7E7D1B47222B}"/>
                </a:ext>
              </a:extLst>
            </p:cNvPr>
            <p:cNvSpPr/>
            <p:nvPr/>
          </p:nvSpPr>
          <p:spPr>
            <a:xfrm>
              <a:off x="5133682" y="3659285"/>
              <a:ext cx="678070" cy="307777"/>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76728"/>
                  </a:solidFill>
                  <a:effectLst/>
                  <a:uLnTx/>
                  <a:uFillTx/>
                  <a:latin typeface="Arial"/>
                  <a:ea typeface="+mn-ea"/>
                  <a:cs typeface="+mn-cs"/>
                </a:rPr>
                <a:t>OTIF</a:t>
              </a: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76728"/>
                  </a:solidFill>
                  <a:effectLst/>
                  <a:uLnTx/>
                  <a:uFillTx/>
                  <a:latin typeface="Arial"/>
                  <a:ea typeface="+mn-ea"/>
                  <a:cs typeface="+mn-cs"/>
                </a:rPr>
                <a:t>ISL</a:t>
              </a: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 </a:t>
              </a:r>
              <a:r>
                <a:rPr kumimoji="0" lang="en-US" sz="750" b="0" i="1" u="none" strike="noStrike" kern="1200" cap="none" spc="0" normalizeH="0" baseline="0" noProof="0" dirty="0">
                  <a:ln>
                    <a:noFill/>
                  </a:ln>
                  <a:solidFill>
                    <a:srgbClr val="FFFFFF">
                      <a:lumMod val="50000"/>
                    </a:srgbClr>
                  </a:solidFill>
                  <a:effectLst/>
                  <a:uLnTx/>
                  <a:uFillTx/>
                  <a:latin typeface="Arial"/>
                  <a:ea typeface="+mn-ea"/>
                  <a:cs typeface="+mn-cs"/>
                </a:rPr>
                <a:t>(VMI)</a:t>
              </a:r>
            </a:p>
          </p:txBody>
        </p:sp>
        <p:sp>
          <p:nvSpPr>
            <p:cNvPr id="581" name="Rectangle 580">
              <a:extLst>
                <a:ext uri="{FF2B5EF4-FFF2-40B4-BE49-F238E27FC236}">
                  <a16:creationId xmlns:a16="http://schemas.microsoft.com/office/drawing/2014/main" id="{C392B531-F53D-452F-A96C-C134BEFBD905}"/>
                </a:ext>
              </a:extLst>
            </p:cNvPr>
            <p:cNvSpPr/>
            <p:nvPr/>
          </p:nvSpPr>
          <p:spPr>
            <a:xfrm>
              <a:off x="5225400" y="3185884"/>
              <a:ext cx="362140" cy="362140"/>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582" name="Picture 20">
              <a:extLst>
                <a:ext uri="{FF2B5EF4-FFF2-40B4-BE49-F238E27FC236}">
                  <a16:creationId xmlns:a16="http://schemas.microsoft.com/office/drawing/2014/main" id="{677F884C-7451-435D-8EEC-466EAF0CFDA0}"/>
                </a:ext>
              </a:extLst>
            </p:cNvPr>
            <p:cNvPicPr>
              <a:picLocks noChangeAspect="1" noChangeArrowheads="1"/>
            </p:cNvPicPr>
            <p:nvPr/>
          </p:nvPicPr>
          <p:blipFill>
            <a:blip r:embed="rId2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5400" y="3233360"/>
              <a:ext cx="314664" cy="314664"/>
            </a:xfrm>
            <a:prstGeom prst="rect">
              <a:avLst/>
            </a:prstGeom>
            <a:noFill/>
            <a:ln>
              <a:noFill/>
            </a:ln>
            <a:effectLst/>
            <a:extLst/>
          </p:spPr>
        </p:pic>
        <p:sp>
          <p:nvSpPr>
            <p:cNvPr id="584" name="Rectangle 583">
              <a:extLst>
                <a:ext uri="{FF2B5EF4-FFF2-40B4-BE49-F238E27FC236}">
                  <a16:creationId xmlns:a16="http://schemas.microsoft.com/office/drawing/2014/main" id="{63E8FE81-FF18-4AF4-A427-41617B00FFD6}"/>
                </a:ext>
              </a:extLst>
            </p:cNvPr>
            <p:cNvSpPr/>
            <p:nvPr/>
          </p:nvSpPr>
          <p:spPr>
            <a:xfrm>
              <a:off x="7390261" y="3185884"/>
              <a:ext cx="362140" cy="362140"/>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585" name="Picture 20">
              <a:extLst>
                <a:ext uri="{FF2B5EF4-FFF2-40B4-BE49-F238E27FC236}">
                  <a16:creationId xmlns:a16="http://schemas.microsoft.com/office/drawing/2014/main" id="{976BB122-F334-4878-8878-D62EDDA4FED6}"/>
                </a:ext>
              </a:extLst>
            </p:cNvPr>
            <p:cNvPicPr>
              <a:picLocks noChangeAspect="1" noChangeArrowheads="1"/>
            </p:cNvPicPr>
            <p:nvPr/>
          </p:nvPicPr>
          <p:blipFill>
            <a:blip r:embed="rId2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90261" y="3233360"/>
              <a:ext cx="314664" cy="314664"/>
            </a:xfrm>
            <a:prstGeom prst="rect">
              <a:avLst/>
            </a:prstGeom>
            <a:noFill/>
            <a:ln>
              <a:noFill/>
            </a:ln>
            <a:effectLst/>
            <a:extLst/>
          </p:spPr>
        </p:pic>
        <p:sp>
          <p:nvSpPr>
            <p:cNvPr id="654" name="Freeform: Shape 653">
              <a:extLst>
                <a:ext uri="{FF2B5EF4-FFF2-40B4-BE49-F238E27FC236}">
                  <a16:creationId xmlns:a16="http://schemas.microsoft.com/office/drawing/2014/main" id="{6BB64D27-1A43-4C8B-86E4-EEC9331038B4}"/>
                </a:ext>
              </a:extLst>
            </p:cNvPr>
            <p:cNvSpPr/>
            <p:nvPr/>
          </p:nvSpPr>
          <p:spPr>
            <a:xfrm flipH="1" flipV="1">
              <a:off x="3465244" y="3262194"/>
              <a:ext cx="1218999" cy="198896"/>
            </a:xfrm>
            <a:custGeom>
              <a:avLst/>
              <a:gdLst>
                <a:gd name="connsiteX0" fmla="*/ 3200400 w 3200400"/>
                <a:gd name="connsiteY0" fmla="*/ 469914 h 482614"/>
                <a:gd name="connsiteX1" fmla="*/ 1651000 w 3200400"/>
                <a:gd name="connsiteY1" fmla="*/ 14 h 482614"/>
                <a:gd name="connsiteX2" fmla="*/ 0 w 3200400"/>
                <a:gd name="connsiteY2" fmla="*/ 482614 h 482614"/>
              </a:gdLst>
              <a:ahLst/>
              <a:cxnLst>
                <a:cxn ang="0">
                  <a:pos x="connsiteX0" y="connsiteY0"/>
                </a:cxn>
                <a:cxn ang="0">
                  <a:pos x="connsiteX1" y="connsiteY1"/>
                </a:cxn>
                <a:cxn ang="0">
                  <a:pos x="connsiteX2" y="connsiteY2"/>
                </a:cxn>
              </a:cxnLst>
              <a:rect l="l" t="t" r="r" b="b"/>
              <a:pathLst>
                <a:path w="3200400" h="482614">
                  <a:moveTo>
                    <a:pt x="3200400" y="469914"/>
                  </a:moveTo>
                  <a:cubicBezTo>
                    <a:pt x="2692400" y="233905"/>
                    <a:pt x="2184400" y="-2103"/>
                    <a:pt x="1651000" y="14"/>
                  </a:cubicBezTo>
                  <a:cubicBezTo>
                    <a:pt x="1117600" y="2131"/>
                    <a:pt x="558800" y="242372"/>
                    <a:pt x="0" y="482614"/>
                  </a:cubicBezTo>
                </a:path>
              </a:pathLst>
            </a:custGeom>
            <a:noFill/>
            <a:ln w="28575">
              <a:solidFill>
                <a:srgbClr val="95A586"/>
              </a:solidFill>
              <a:prstDash val="sysDash"/>
              <a:headEnd type="triangl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62" name="Picture 20">
              <a:extLst>
                <a:ext uri="{FF2B5EF4-FFF2-40B4-BE49-F238E27FC236}">
                  <a16:creationId xmlns:a16="http://schemas.microsoft.com/office/drawing/2014/main" id="{AD573A13-6820-4573-866D-82FADFB08E69}"/>
                </a:ext>
              </a:extLst>
            </p:cNvPr>
            <p:cNvPicPr>
              <a:picLocks noChangeAspect="1" noChangeArrowheads="1"/>
            </p:cNvPicPr>
            <p:nvPr/>
          </p:nvPicPr>
          <p:blipFill>
            <a:blip r:embed="rId2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44398" y="3233360"/>
              <a:ext cx="314664" cy="314664"/>
            </a:xfrm>
            <a:prstGeom prst="rect">
              <a:avLst/>
            </a:prstGeom>
            <a:solidFill>
              <a:schemeClr val="bg1"/>
            </a:solidFill>
            <a:ln>
              <a:noFill/>
            </a:ln>
            <a:effectLst/>
            <a:extLst/>
          </p:spPr>
        </p:pic>
        <p:sp>
          <p:nvSpPr>
            <p:cNvPr id="40" name="Rectangle 39">
              <a:extLst>
                <a:ext uri="{FF2B5EF4-FFF2-40B4-BE49-F238E27FC236}">
                  <a16:creationId xmlns:a16="http://schemas.microsoft.com/office/drawing/2014/main" id="{EEA6C5A7-3ABA-4AD8-AA94-3A1AA0E60D34}"/>
                </a:ext>
              </a:extLst>
            </p:cNvPr>
            <p:cNvSpPr/>
            <p:nvPr/>
          </p:nvSpPr>
          <p:spPr>
            <a:xfrm>
              <a:off x="3829113" y="3288253"/>
              <a:ext cx="562277" cy="303855"/>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656" name="Picture 15">
              <a:extLst>
                <a:ext uri="{FF2B5EF4-FFF2-40B4-BE49-F238E27FC236}">
                  <a16:creationId xmlns:a16="http://schemas.microsoft.com/office/drawing/2014/main" id="{46588480-0C9F-4B47-9580-C31351F97678}"/>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7833" y="3361539"/>
              <a:ext cx="249296" cy="230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7" name="Picture 656">
              <a:extLst>
                <a:ext uri="{FF2B5EF4-FFF2-40B4-BE49-F238E27FC236}">
                  <a16:creationId xmlns:a16="http://schemas.microsoft.com/office/drawing/2014/main" id="{DCD84553-FED3-430B-BE9E-8FB6F49AB7AD}"/>
                </a:ext>
              </a:extLst>
            </p:cNvPr>
            <p:cNvPicPr>
              <a:picLocks noChangeAspect="1"/>
            </p:cNvPicPr>
            <p:nvPr/>
          </p:nvPicPr>
          <p:blipFill>
            <a:blip r:embed="rId3">
              <a:duotone>
                <a:schemeClr val="accent5">
                  <a:shade val="45000"/>
                  <a:satMod val="135000"/>
                </a:schemeClr>
                <a:prstClr val="white"/>
              </a:duotone>
            </a:blip>
            <a:stretch>
              <a:fillRect/>
            </a:stretch>
          </p:blipFill>
          <p:spPr>
            <a:xfrm>
              <a:off x="4183345" y="3288253"/>
              <a:ext cx="249296" cy="232851"/>
            </a:xfrm>
            <a:prstGeom prst="rect">
              <a:avLst/>
            </a:prstGeom>
            <a:noFill/>
            <a:ln>
              <a:noFill/>
            </a:ln>
            <a:effectLst/>
          </p:spPr>
        </p:pic>
        <p:sp>
          <p:nvSpPr>
            <p:cNvPr id="661" name="Rectangle 660">
              <a:extLst>
                <a:ext uri="{FF2B5EF4-FFF2-40B4-BE49-F238E27FC236}">
                  <a16:creationId xmlns:a16="http://schemas.microsoft.com/office/drawing/2014/main" id="{16AB8056-29B2-4A45-AE98-62AEA574A3CE}"/>
                </a:ext>
              </a:extLst>
            </p:cNvPr>
            <p:cNvSpPr/>
            <p:nvPr/>
          </p:nvSpPr>
          <p:spPr>
            <a:xfrm>
              <a:off x="3175182" y="3659285"/>
              <a:ext cx="716543" cy="27699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76728"/>
                  </a:solidFill>
                  <a:effectLst/>
                  <a:uLnTx/>
                  <a:uFillTx/>
                  <a:latin typeface="Arial"/>
                  <a:ea typeface="+mn-ea"/>
                  <a:cs typeface="+mn-cs"/>
                </a:rPr>
                <a:t>CSL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Interim Solution</a:t>
              </a:r>
            </a:p>
          </p:txBody>
        </p:sp>
        <p:sp>
          <p:nvSpPr>
            <p:cNvPr id="222" name="Rectangle 221">
              <a:extLst>
                <a:ext uri="{FF2B5EF4-FFF2-40B4-BE49-F238E27FC236}">
                  <a16:creationId xmlns:a16="http://schemas.microsoft.com/office/drawing/2014/main" id="{48436B6D-5A5A-427D-889E-987AEF0CEFE8}"/>
                </a:ext>
              </a:extLst>
            </p:cNvPr>
            <p:cNvSpPr/>
            <p:nvPr/>
          </p:nvSpPr>
          <p:spPr>
            <a:xfrm>
              <a:off x="4059484" y="3674674"/>
              <a:ext cx="232436" cy="292388"/>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err="1">
                  <a:ln>
                    <a:noFill/>
                  </a:ln>
                  <a:solidFill>
                    <a:srgbClr val="FFFFFF">
                      <a:lumMod val="50000"/>
                    </a:srgbClr>
                  </a:solidFill>
                  <a:effectLst/>
                  <a:uLnTx/>
                  <a:uFillTx/>
                  <a:latin typeface="Arial"/>
                  <a:ea typeface="+mn-ea"/>
                  <a:cs typeface="+mn-cs"/>
                </a:rPr>
                <a:t>MtO</a:t>
              </a:r>
              <a:r>
                <a:rPr kumimoji="0" lang="en-US" sz="800" b="1" i="1" u="none" strike="noStrike" kern="1200" cap="none" spc="0" normalizeH="0" baseline="0" noProof="0" dirty="0">
                  <a:ln>
                    <a:noFill/>
                  </a:ln>
                  <a:solidFill>
                    <a:srgbClr val="FFFFFF">
                      <a:lumMod val="50000"/>
                    </a:srgbClr>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1" i="1" u="none" strike="noStrike" kern="1200" cap="none" spc="0" normalizeH="0" baseline="0" noProof="0" dirty="0">
                <a:ln>
                  <a:noFill/>
                </a:ln>
                <a:solidFill>
                  <a:srgbClr val="FFFFFF">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err="1">
                  <a:ln>
                    <a:noFill/>
                  </a:ln>
                  <a:solidFill>
                    <a:srgbClr val="FFFFFF">
                      <a:lumMod val="50000"/>
                    </a:srgbClr>
                  </a:solidFill>
                  <a:effectLst/>
                  <a:uLnTx/>
                  <a:uFillTx/>
                  <a:latin typeface="Arial"/>
                  <a:ea typeface="+mn-ea"/>
                  <a:cs typeface="+mn-cs"/>
                </a:rPr>
                <a:t>MtS</a:t>
              </a:r>
              <a:r>
                <a:rPr kumimoji="0" lang="en-US" sz="800" b="1" i="1" u="none" strike="noStrike" kern="1200" cap="none" spc="0" normalizeH="0" baseline="0" noProof="0" dirty="0">
                  <a:ln>
                    <a:noFill/>
                  </a:ln>
                  <a:solidFill>
                    <a:srgbClr val="FFFFFF">
                      <a:lumMod val="50000"/>
                    </a:srgbClr>
                  </a:solidFill>
                  <a:effectLst/>
                  <a:uLnTx/>
                  <a:uFillTx/>
                  <a:latin typeface="Arial"/>
                  <a:ea typeface="+mn-ea"/>
                  <a:cs typeface="+mn-cs"/>
                </a:rPr>
                <a:t>:</a:t>
              </a:r>
            </a:p>
          </p:txBody>
        </p:sp>
        <p:sp>
          <p:nvSpPr>
            <p:cNvPr id="261" name="Rectangle 260">
              <a:extLst>
                <a:ext uri="{FF2B5EF4-FFF2-40B4-BE49-F238E27FC236}">
                  <a16:creationId xmlns:a16="http://schemas.microsoft.com/office/drawing/2014/main" id="{827B9B22-6D78-455F-B6D6-A2640C809663}"/>
                </a:ext>
              </a:extLst>
            </p:cNvPr>
            <p:cNvSpPr/>
            <p:nvPr/>
          </p:nvSpPr>
          <p:spPr>
            <a:xfrm>
              <a:off x="4314471" y="3659285"/>
              <a:ext cx="678071" cy="307777"/>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76728"/>
                  </a:solidFill>
                  <a:effectLst/>
                  <a:uLnTx/>
                  <a:uFillTx/>
                  <a:latin typeface="Arial"/>
                  <a:ea typeface="+mn-ea"/>
                  <a:cs typeface="+mn-cs"/>
                </a:rPr>
                <a:t>OTIF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76728"/>
                  </a:solidFill>
                  <a:effectLst/>
                  <a:uLnTx/>
                  <a:uFillTx/>
                  <a:latin typeface="Arial"/>
                  <a:ea typeface="+mn-ea"/>
                  <a:cs typeface="+mn-cs"/>
                </a:rPr>
                <a:t>CSL</a:t>
              </a:r>
              <a:r>
                <a:rPr kumimoji="0" lang="en-US" sz="1000" b="1" i="0" u="none" strike="noStrike" kern="1200" cap="none" spc="0" normalizeH="0" baseline="-25000" noProof="0" dirty="0">
                  <a:ln>
                    <a:noFill/>
                  </a:ln>
                  <a:solidFill>
                    <a:srgbClr val="476728"/>
                  </a:solidFill>
                  <a:effectLst/>
                  <a:uLnTx/>
                  <a:uFillTx/>
                  <a:latin typeface="Arial"/>
                  <a:ea typeface="+mn-ea"/>
                  <a:cs typeface="+mn-cs"/>
                </a:rPr>
                <a:t>2.0</a:t>
              </a:r>
              <a:r>
                <a:rPr kumimoji="0" lang="en-US" sz="1000" b="1" i="0" u="none" strike="noStrike" kern="1200" cap="none" spc="0" normalizeH="0" baseline="0" noProof="0" dirty="0">
                  <a:ln>
                    <a:noFill/>
                  </a:ln>
                  <a:solidFill>
                    <a:srgbClr val="476728"/>
                  </a:solidFill>
                  <a:effectLst/>
                  <a:uLnTx/>
                  <a:uFillTx/>
                  <a:latin typeface="Arial"/>
                  <a:ea typeface="+mn-ea"/>
                  <a:cs typeface="+mn-cs"/>
                </a:rPr>
                <a:t> </a:t>
              </a:r>
              <a:r>
                <a:rPr kumimoji="0" lang="en-US" sz="750" b="0" i="1" u="none" strike="noStrike" kern="1200" cap="none" spc="0" normalizeH="0" baseline="0" noProof="0" dirty="0">
                  <a:ln>
                    <a:noFill/>
                  </a:ln>
                  <a:solidFill>
                    <a:srgbClr val="FFFFFF">
                      <a:lumMod val="50000"/>
                    </a:srgbClr>
                  </a:solidFill>
                  <a:effectLst/>
                  <a:uLnTx/>
                  <a:uFillTx/>
                  <a:latin typeface="Arial"/>
                  <a:ea typeface="+mn-ea"/>
                  <a:cs typeface="+mn-cs"/>
                </a:rPr>
                <a:t>(CRP)</a:t>
              </a:r>
            </a:p>
          </p:txBody>
        </p:sp>
        <p:pic>
          <p:nvPicPr>
            <p:cNvPr id="266" name="Picture 21">
              <a:extLst>
                <a:ext uri="{FF2B5EF4-FFF2-40B4-BE49-F238E27FC236}">
                  <a16:creationId xmlns:a16="http://schemas.microsoft.com/office/drawing/2014/main" id="{EDB41140-176E-48E6-9567-BF7C60BCC13F}"/>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01365" y="3288253"/>
              <a:ext cx="324274" cy="30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a:extLst>
                <a:ext uri="{FF2B5EF4-FFF2-40B4-BE49-F238E27FC236}">
                  <a16:creationId xmlns:a16="http://schemas.microsoft.com/office/drawing/2014/main" id="{130A384E-DC63-4797-A32E-11A62D1D5BE8}"/>
                </a:ext>
              </a:extLst>
            </p:cNvPr>
            <p:cNvGrpSpPr/>
            <p:nvPr/>
          </p:nvGrpSpPr>
          <p:grpSpPr>
            <a:xfrm>
              <a:off x="5527754" y="3267655"/>
              <a:ext cx="288000" cy="288000"/>
              <a:chOff x="5546804" y="3166057"/>
              <a:chExt cx="288000" cy="288000"/>
            </a:xfrm>
          </p:grpSpPr>
          <p:sp>
            <p:nvSpPr>
              <p:cNvPr id="267" name="Rectangle 266">
                <a:extLst>
                  <a:ext uri="{FF2B5EF4-FFF2-40B4-BE49-F238E27FC236}">
                    <a16:creationId xmlns:a16="http://schemas.microsoft.com/office/drawing/2014/main" id="{CFDEFB79-214F-40E3-8F83-06A1C04594D6}"/>
                  </a:ext>
                </a:extLst>
              </p:cNvPr>
              <p:cNvSpPr/>
              <p:nvPr/>
            </p:nvSpPr>
            <p:spPr>
              <a:xfrm>
                <a:off x="5546804" y="3166057"/>
                <a:ext cx="288000" cy="288000"/>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64" name="Picture 16">
                <a:extLst>
                  <a:ext uri="{FF2B5EF4-FFF2-40B4-BE49-F238E27FC236}">
                    <a16:creationId xmlns:a16="http://schemas.microsoft.com/office/drawing/2014/main" id="{4FBF1DE1-A894-45B0-9C8A-A34C49F90879}"/>
                  </a:ext>
                </a:extLst>
              </p:cNvPr>
              <p:cNvPicPr>
                <a:picLocks noChangeAspect="1" noChangeArrowheads="1"/>
              </p:cNvPicPr>
              <p:nvPr/>
            </p:nvPicPr>
            <p:blipFill>
              <a:blip r:embed="rId2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6804" y="3166057"/>
                <a:ext cx="288000" cy="288000"/>
              </a:xfrm>
              <a:prstGeom prst="rect">
                <a:avLst/>
              </a:prstGeom>
              <a:noFill/>
              <a:ln>
                <a:noFill/>
              </a:ln>
              <a:effectLst/>
              <a:extLst/>
            </p:spPr>
          </p:pic>
        </p:grpSp>
        <p:sp>
          <p:nvSpPr>
            <p:cNvPr id="646" name="Rectangle 645">
              <a:extLst>
                <a:ext uri="{FF2B5EF4-FFF2-40B4-BE49-F238E27FC236}">
                  <a16:creationId xmlns:a16="http://schemas.microsoft.com/office/drawing/2014/main" id="{C9C67B96-DA9C-4707-AAEB-799042746820}"/>
                </a:ext>
              </a:extLst>
            </p:cNvPr>
            <p:cNvSpPr>
              <a:spLocks/>
            </p:cNvSpPr>
            <p:nvPr/>
          </p:nvSpPr>
          <p:spPr>
            <a:xfrm>
              <a:off x="5116753" y="4047769"/>
              <a:ext cx="1746614" cy="27699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76728"/>
                  </a:solidFill>
                  <a:effectLst/>
                  <a:uLnTx/>
                  <a:uFillTx/>
                  <a:latin typeface="Arial"/>
                  <a:ea typeface="+mn-ea"/>
                  <a:cs typeface="+mn-cs"/>
                </a:rPr>
                <a:t>SERVICE </a:t>
              </a:r>
              <a:r>
                <a:rPr kumimoji="0" lang="en-US" sz="1000" b="1" i="0" u="none" strike="noStrike" kern="1200" cap="none" spc="0" normalizeH="0" baseline="0" noProof="0" dirty="0" err="1">
                  <a:ln>
                    <a:noFill/>
                  </a:ln>
                  <a:solidFill>
                    <a:srgbClr val="476728"/>
                  </a:solidFill>
                  <a:effectLst/>
                  <a:uLnTx/>
                  <a:uFillTx/>
                  <a:latin typeface="Arial"/>
                  <a:ea typeface="+mn-ea"/>
                  <a:cs typeface="+mn-cs"/>
                </a:rPr>
                <a:t>OOB</a:t>
              </a:r>
              <a:endParaRPr kumimoji="0" lang="en-US" sz="1000" b="1" i="0" u="none" strike="noStrike" kern="1200" cap="none" spc="0" normalizeH="0" baseline="0" noProof="0" dirty="0">
                <a:ln>
                  <a:noFill/>
                </a:ln>
                <a:solidFill>
                  <a:srgbClr val="476728"/>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a:ea typeface="+mn-ea"/>
                  <a:cs typeface="+mn-cs"/>
                </a:rPr>
                <a:t>Below min / Above max agreed</a:t>
              </a:r>
              <a:endParaRPr kumimoji="0" lang="en-US" sz="1000" b="1" i="0" u="none" strike="noStrike" kern="1200" cap="none" spc="0" normalizeH="0" baseline="0" noProof="0" dirty="0">
                <a:ln>
                  <a:noFill/>
                </a:ln>
                <a:solidFill>
                  <a:srgbClr val="BCBC1C"/>
                </a:solidFill>
                <a:effectLst/>
                <a:uLnTx/>
                <a:uFillTx/>
                <a:latin typeface="Arial"/>
                <a:ea typeface="+mn-ea"/>
                <a:cs typeface="+mn-cs"/>
              </a:endParaRPr>
            </a:p>
          </p:txBody>
        </p:sp>
        <p:grpSp>
          <p:nvGrpSpPr>
            <p:cNvPr id="268" name="Group 267">
              <a:extLst>
                <a:ext uri="{FF2B5EF4-FFF2-40B4-BE49-F238E27FC236}">
                  <a16:creationId xmlns:a16="http://schemas.microsoft.com/office/drawing/2014/main" id="{AF1AA000-CF07-47CB-B9B5-5965294B440B}"/>
                </a:ext>
              </a:extLst>
            </p:cNvPr>
            <p:cNvGrpSpPr/>
            <p:nvPr/>
          </p:nvGrpSpPr>
          <p:grpSpPr>
            <a:xfrm>
              <a:off x="7680011" y="3267655"/>
              <a:ext cx="288000" cy="288000"/>
              <a:chOff x="5546804" y="3166057"/>
              <a:chExt cx="288000" cy="288000"/>
            </a:xfrm>
          </p:grpSpPr>
          <p:sp>
            <p:nvSpPr>
              <p:cNvPr id="269" name="Rectangle 268">
                <a:extLst>
                  <a:ext uri="{FF2B5EF4-FFF2-40B4-BE49-F238E27FC236}">
                    <a16:creationId xmlns:a16="http://schemas.microsoft.com/office/drawing/2014/main" id="{72554A67-1467-4186-B990-4C8CB1E2E7FC}"/>
                  </a:ext>
                </a:extLst>
              </p:cNvPr>
              <p:cNvSpPr/>
              <p:nvPr/>
            </p:nvSpPr>
            <p:spPr>
              <a:xfrm>
                <a:off x="5546804" y="3166057"/>
                <a:ext cx="288000" cy="288000"/>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70" name="Picture 16">
                <a:extLst>
                  <a:ext uri="{FF2B5EF4-FFF2-40B4-BE49-F238E27FC236}">
                    <a16:creationId xmlns:a16="http://schemas.microsoft.com/office/drawing/2014/main" id="{EB651026-0526-4C03-8C46-B6FFFBA1FA64}"/>
                  </a:ext>
                </a:extLst>
              </p:cNvPr>
              <p:cNvPicPr>
                <a:picLocks noChangeAspect="1" noChangeArrowheads="1"/>
              </p:cNvPicPr>
              <p:nvPr/>
            </p:nvPicPr>
            <p:blipFill>
              <a:blip r:embed="rId2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6804" y="3166057"/>
                <a:ext cx="288000" cy="288000"/>
              </a:xfrm>
              <a:prstGeom prst="rect">
                <a:avLst/>
              </a:prstGeom>
              <a:noFill/>
              <a:ln>
                <a:noFill/>
              </a:ln>
              <a:effectLst/>
              <a:extLst/>
            </p:spPr>
          </p:pic>
        </p:grpSp>
        <p:grpSp>
          <p:nvGrpSpPr>
            <p:cNvPr id="271" name="Group 270">
              <a:extLst>
                <a:ext uri="{FF2B5EF4-FFF2-40B4-BE49-F238E27FC236}">
                  <a16:creationId xmlns:a16="http://schemas.microsoft.com/office/drawing/2014/main" id="{82EB8D7A-CCAB-4678-A933-15C172EAD7C7}"/>
                </a:ext>
              </a:extLst>
            </p:cNvPr>
            <p:cNvGrpSpPr/>
            <p:nvPr/>
          </p:nvGrpSpPr>
          <p:grpSpPr>
            <a:xfrm>
              <a:off x="8719863" y="3250003"/>
              <a:ext cx="288000" cy="288000"/>
              <a:chOff x="5546804" y="3166057"/>
              <a:chExt cx="288000" cy="288000"/>
            </a:xfrm>
          </p:grpSpPr>
          <p:sp>
            <p:nvSpPr>
              <p:cNvPr id="272" name="Rectangle 271">
                <a:extLst>
                  <a:ext uri="{FF2B5EF4-FFF2-40B4-BE49-F238E27FC236}">
                    <a16:creationId xmlns:a16="http://schemas.microsoft.com/office/drawing/2014/main" id="{1CE11F04-7217-40BE-86F6-D1131DEAB7FE}"/>
                  </a:ext>
                </a:extLst>
              </p:cNvPr>
              <p:cNvSpPr/>
              <p:nvPr/>
            </p:nvSpPr>
            <p:spPr>
              <a:xfrm>
                <a:off x="5546804" y="3166057"/>
                <a:ext cx="288000" cy="288000"/>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73" name="Picture 16">
                <a:extLst>
                  <a:ext uri="{FF2B5EF4-FFF2-40B4-BE49-F238E27FC236}">
                    <a16:creationId xmlns:a16="http://schemas.microsoft.com/office/drawing/2014/main" id="{E137640A-2392-43BF-94F5-0182E185A1F9}"/>
                  </a:ext>
                </a:extLst>
              </p:cNvPr>
              <p:cNvPicPr>
                <a:picLocks noChangeAspect="1" noChangeArrowheads="1"/>
              </p:cNvPicPr>
              <p:nvPr/>
            </p:nvPicPr>
            <p:blipFill>
              <a:blip r:embed="rId2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6804" y="3166057"/>
                <a:ext cx="288000" cy="288000"/>
              </a:xfrm>
              <a:prstGeom prst="rect">
                <a:avLst/>
              </a:prstGeom>
              <a:noFill/>
              <a:ln>
                <a:noFill/>
              </a:ln>
              <a:effectLst/>
              <a:extLst/>
            </p:spPr>
          </p:pic>
        </p:grpSp>
        <p:sp>
          <p:nvSpPr>
            <p:cNvPr id="238" name="Rectangle 237">
              <a:extLst>
                <a:ext uri="{FF2B5EF4-FFF2-40B4-BE49-F238E27FC236}">
                  <a16:creationId xmlns:a16="http://schemas.microsoft.com/office/drawing/2014/main" id="{D3D9BB49-D9A7-4B89-99F5-5DECB921255C}"/>
                </a:ext>
              </a:extLst>
            </p:cNvPr>
            <p:cNvSpPr/>
            <p:nvPr/>
          </p:nvSpPr>
          <p:spPr>
            <a:xfrm>
              <a:off x="9174564" y="3674674"/>
              <a:ext cx="232436" cy="292388"/>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err="1">
                  <a:ln>
                    <a:noFill/>
                  </a:ln>
                  <a:solidFill>
                    <a:srgbClr val="FFFFFF">
                      <a:lumMod val="50000"/>
                    </a:srgbClr>
                  </a:solidFill>
                  <a:effectLst/>
                  <a:uLnTx/>
                  <a:uFillTx/>
                  <a:latin typeface="Arial"/>
                  <a:ea typeface="+mn-ea"/>
                  <a:cs typeface="+mn-cs"/>
                </a:rPr>
                <a:t>MtO</a:t>
              </a:r>
              <a:r>
                <a:rPr kumimoji="0" lang="en-US" sz="800" b="1" i="1" u="none" strike="noStrike" kern="1200" cap="none" spc="0" normalizeH="0" baseline="0" noProof="0" dirty="0">
                  <a:ln>
                    <a:noFill/>
                  </a:ln>
                  <a:solidFill>
                    <a:srgbClr val="FFFFFF">
                      <a:lumMod val="50000"/>
                    </a:srgbClr>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1" i="1" u="none" strike="noStrike" kern="1200" cap="none" spc="0" normalizeH="0" baseline="0" noProof="0" dirty="0">
                <a:ln>
                  <a:noFill/>
                </a:ln>
                <a:solidFill>
                  <a:srgbClr val="FFFFFF">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err="1">
                  <a:ln>
                    <a:noFill/>
                  </a:ln>
                  <a:solidFill>
                    <a:srgbClr val="FFFFFF">
                      <a:lumMod val="50000"/>
                    </a:srgbClr>
                  </a:solidFill>
                  <a:effectLst/>
                  <a:uLnTx/>
                  <a:uFillTx/>
                  <a:latin typeface="Arial"/>
                  <a:ea typeface="+mn-ea"/>
                  <a:cs typeface="+mn-cs"/>
                </a:rPr>
                <a:t>MtS</a:t>
              </a:r>
              <a:r>
                <a:rPr kumimoji="0" lang="en-US" sz="800" b="1" i="1" u="none" strike="noStrike" kern="1200" cap="none" spc="0" normalizeH="0" baseline="0" noProof="0" dirty="0">
                  <a:ln>
                    <a:noFill/>
                  </a:ln>
                  <a:solidFill>
                    <a:srgbClr val="FFFFFF">
                      <a:lumMod val="50000"/>
                    </a:srgbClr>
                  </a:solidFill>
                  <a:effectLst/>
                  <a:uLnTx/>
                  <a:uFillTx/>
                  <a:latin typeface="Arial"/>
                  <a:ea typeface="+mn-ea"/>
                  <a:cs typeface="+mn-cs"/>
                </a:rPr>
                <a:t>:</a:t>
              </a:r>
            </a:p>
          </p:txBody>
        </p:sp>
        <p:sp>
          <p:nvSpPr>
            <p:cNvPr id="239" name="Rectangle 238">
              <a:extLst>
                <a:ext uri="{FF2B5EF4-FFF2-40B4-BE49-F238E27FC236}">
                  <a16:creationId xmlns:a16="http://schemas.microsoft.com/office/drawing/2014/main" id="{1CCA25AF-6736-45A9-9C9F-8B0523474AA6}"/>
                </a:ext>
              </a:extLst>
            </p:cNvPr>
            <p:cNvSpPr/>
            <p:nvPr/>
          </p:nvSpPr>
          <p:spPr>
            <a:xfrm>
              <a:off x="9429551" y="3659285"/>
              <a:ext cx="678071" cy="307777"/>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76728"/>
                  </a:solidFill>
                  <a:effectLst/>
                  <a:uLnTx/>
                  <a:uFillTx/>
                  <a:latin typeface="Arial"/>
                  <a:ea typeface="+mn-ea"/>
                  <a:cs typeface="+mn-cs"/>
                </a:rPr>
                <a:t>OTIF</a:t>
              </a:r>
              <a:endParaRPr kumimoji="0" lang="en-US" sz="750" b="0" i="1" u="none" strike="noStrike" kern="1200" cap="none" spc="0" normalizeH="0" baseline="0" noProof="0" dirty="0">
                <a:ln>
                  <a:noFill/>
                </a:ln>
                <a:solidFill>
                  <a:srgbClr val="FFFFFF">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76728"/>
                  </a:solidFill>
                  <a:effectLst/>
                  <a:uLnTx/>
                  <a:uFillTx/>
                  <a:latin typeface="Arial"/>
                  <a:ea typeface="+mn-ea"/>
                  <a:cs typeface="+mn-cs"/>
                </a:rPr>
                <a:t>CSL</a:t>
              </a:r>
              <a:r>
                <a:rPr kumimoji="0" lang="en-US" sz="1000" b="1" i="0" u="none" strike="noStrike" kern="1200" cap="none" spc="0" normalizeH="0" baseline="-25000" noProof="0" dirty="0">
                  <a:ln>
                    <a:noFill/>
                  </a:ln>
                  <a:solidFill>
                    <a:srgbClr val="476728"/>
                  </a:solidFill>
                  <a:effectLst/>
                  <a:uLnTx/>
                  <a:uFillTx/>
                  <a:latin typeface="Arial"/>
                  <a:ea typeface="+mn-ea"/>
                  <a:cs typeface="+mn-cs"/>
                </a:rPr>
                <a:t>2.0</a:t>
              </a:r>
              <a:r>
                <a:rPr kumimoji="0" lang="en-US" sz="1000" b="1" i="0" u="none" strike="noStrike" kern="1200" cap="none" spc="0" normalizeH="0" baseline="0" noProof="0" dirty="0">
                  <a:ln>
                    <a:noFill/>
                  </a:ln>
                  <a:solidFill>
                    <a:srgbClr val="476728"/>
                  </a:solidFill>
                  <a:effectLst/>
                  <a:uLnTx/>
                  <a:uFillTx/>
                  <a:latin typeface="Arial"/>
                  <a:ea typeface="+mn-ea"/>
                  <a:cs typeface="+mn-cs"/>
                </a:rPr>
                <a:t> </a:t>
              </a:r>
              <a:r>
                <a:rPr kumimoji="0" lang="en-US" sz="750" b="0" i="1" u="none" strike="noStrike" kern="1200" cap="none" spc="0" normalizeH="0" baseline="0" noProof="0" dirty="0">
                  <a:ln>
                    <a:noFill/>
                  </a:ln>
                  <a:solidFill>
                    <a:srgbClr val="FFFFFF">
                      <a:lumMod val="50000"/>
                    </a:srgbClr>
                  </a:solidFill>
                  <a:effectLst/>
                  <a:uLnTx/>
                  <a:uFillTx/>
                  <a:latin typeface="Arial"/>
                  <a:ea typeface="+mn-ea"/>
                  <a:cs typeface="+mn-cs"/>
                </a:rPr>
                <a:t>(VMI)</a:t>
              </a:r>
            </a:p>
          </p:txBody>
        </p:sp>
      </p:grpSp>
      <p:sp>
        <p:nvSpPr>
          <p:cNvPr id="321" name="Freeform: Shape 320">
            <a:extLst>
              <a:ext uri="{FF2B5EF4-FFF2-40B4-BE49-F238E27FC236}">
                <a16:creationId xmlns:a16="http://schemas.microsoft.com/office/drawing/2014/main" id="{F724C230-5A14-451C-B1AC-04C5B3236318}"/>
              </a:ext>
            </a:extLst>
          </p:cNvPr>
          <p:cNvSpPr/>
          <p:nvPr/>
        </p:nvSpPr>
        <p:spPr>
          <a:xfrm flipH="1">
            <a:off x="5094302" y="1781734"/>
            <a:ext cx="1716661" cy="289069"/>
          </a:xfrm>
          <a:custGeom>
            <a:avLst/>
            <a:gdLst>
              <a:gd name="connsiteX0" fmla="*/ 3200400 w 3200400"/>
              <a:gd name="connsiteY0" fmla="*/ 469914 h 482614"/>
              <a:gd name="connsiteX1" fmla="*/ 1651000 w 3200400"/>
              <a:gd name="connsiteY1" fmla="*/ 14 h 482614"/>
              <a:gd name="connsiteX2" fmla="*/ 0 w 3200400"/>
              <a:gd name="connsiteY2" fmla="*/ 482614 h 482614"/>
            </a:gdLst>
            <a:ahLst/>
            <a:cxnLst>
              <a:cxn ang="0">
                <a:pos x="connsiteX0" y="connsiteY0"/>
              </a:cxn>
              <a:cxn ang="0">
                <a:pos x="connsiteX1" y="connsiteY1"/>
              </a:cxn>
              <a:cxn ang="0">
                <a:pos x="connsiteX2" y="connsiteY2"/>
              </a:cxn>
            </a:cxnLst>
            <a:rect l="l" t="t" r="r" b="b"/>
            <a:pathLst>
              <a:path w="3200400" h="482614">
                <a:moveTo>
                  <a:pt x="3200400" y="469914"/>
                </a:moveTo>
                <a:cubicBezTo>
                  <a:pt x="2692400" y="233905"/>
                  <a:pt x="2184400" y="-2103"/>
                  <a:pt x="1651000" y="14"/>
                </a:cubicBezTo>
                <a:cubicBezTo>
                  <a:pt x="1117600" y="2131"/>
                  <a:pt x="558800" y="242372"/>
                  <a:pt x="0" y="482614"/>
                </a:cubicBezTo>
              </a:path>
            </a:pathLst>
          </a:custGeom>
          <a:noFill/>
          <a:ln w="28575">
            <a:solidFill>
              <a:srgbClr val="9DC7E7"/>
            </a:solidFill>
            <a:prstDash val="sysDash"/>
            <a:headEnd type="none" w="med" len="med"/>
            <a:tailEnd type="triangle"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5496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11"/>
                                        </p:tgtEl>
                                        <p:attrNameLst>
                                          <p:attrName>style.visibility</p:attrName>
                                        </p:attrNameLst>
                                      </p:cBhvr>
                                      <p:to>
                                        <p:strVal val="visible"/>
                                      </p:to>
                                    </p:set>
                                    <p:animEffect transition="in" filter="wipe(left)">
                                      <p:cBhvr>
                                        <p:cTn id="21" dur="500"/>
                                        <p:tgtEl>
                                          <p:spTgt spid="311"/>
                                        </p:tgtEl>
                                      </p:cBhvr>
                                    </p:animEffect>
                                  </p:childTnLst>
                                </p:cTn>
                              </p:par>
                              <p:par>
                                <p:cTn id="22" presetID="22" presetClass="entr" presetSubtype="8" fill="hold" nodeType="withEffect">
                                  <p:stCondLst>
                                    <p:cond delay="0"/>
                                  </p:stCondLst>
                                  <p:childTnLst>
                                    <p:set>
                                      <p:cBhvr>
                                        <p:cTn id="23" dur="1" fill="hold">
                                          <p:stCondLst>
                                            <p:cond delay="0"/>
                                          </p:stCondLst>
                                        </p:cTn>
                                        <p:tgtEl>
                                          <p:spTgt spid="313"/>
                                        </p:tgtEl>
                                        <p:attrNameLst>
                                          <p:attrName>style.visibility</p:attrName>
                                        </p:attrNameLst>
                                      </p:cBhvr>
                                      <p:to>
                                        <p:strVal val="visible"/>
                                      </p:to>
                                    </p:set>
                                    <p:animEffect transition="in" filter="wipe(left)">
                                      <p:cBhvr>
                                        <p:cTn id="24" dur="500"/>
                                        <p:tgtEl>
                                          <p:spTgt spid="313"/>
                                        </p:tgtEl>
                                      </p:cBhvr>
                                    </p:animEffect>
                                  </p:childTnLst>
                                </p:cTn>
                              </p:par>
                              <p:par>
                                <p:cTn id="25" presetID="22" presetClass="entr" presetSubtype="8" fill="hold" nodeType="withEffect">
                                  <p:stCondLst>
                                    <p:cond delay="0"/>
                                  </p:stCondLst>
                                  <p:childTnLst>
                                    <p:set>
                                      <p:cBhvr>
                                        <p:cTn id="26" dur="1" fill="hold">
                                          <p:stCondLst>
                                            <p:cond delay="0"/>
                                          </p:stCondLst>
                                        </p:cTn>
                                        <p:tgtEl>
                                          <p:spTgt spid="326"/>
                                        </p:tgtEl>
                                        <p:attrNameLst>
                                          <p:attrName>style.visibility</p:attrName>
                                        </p:attrNameLst>
                                      </p:cBhvr>
                                      <p:to>
                                        <p:strVal val="visible"/>
                                      </p:to>
                                    </p:set>
                                    <p:animEffect transition="in" filter="wipe(left)">
                                      <p:cBhvr>
                                        <p:cTn id="27" dur="500"/>
                                        <p:tgtEl>
                                          <p:spTgt spid="32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12"/>
                                        </p:tgtEl>
                                        <p:attrNameLst>
                                          <p:attrName>style.visibility</p:attrName>
                                        </p:attrNameLst>
                                      </p:cBhvr>
                                      <p:to>
                                        <p:strVal val="visible"/>
                                      </p:to>
                                    </p:set>
                                    <p:animEffect transition="in" filter="wipe(left)">
                                      <p:cBhvr>
                                        <p:cTn id="30" dur="500"/>
                                        <p:tgtEl>
                                          <p:spTgt spid="3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22" presetClass="entr" presetSubtype="8"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par>
                                <p:cTn id="44" presetID="22" presetClass="entr" presetSubtype="8" fill="hold" nodeType="withEffect">
                                  <p:stCondLst>
                                    <p:cond delay="0"/>
                                  </p:stCondLst>
                                  <p:childTnLst>
                                    <p:set>
                                      <p:cBhvr>
                                        <p:cTn id="45" dur="1" fill="hold">
                                          <p:stCondLst>
                                            <p:cond delay="0"/>
                                          </p:stCondLst>
                                        </p:cTn>
                                        <p:tgtEl>
                                          <p:spTgt spid="286"/>
                                        </p:tgtEl>
                                        <p:attrNameLst>
                                          <p:attrName>style.visibility</p:attrName>
                                        </p:attrNameLst>
                                      </p:cBhvr>
                                      <p:to>
                                        <p:strVal val="visible"/>
                                      </p:to>
                                    </p:set>
                                    <p:animEffect transition="in" filter="wipe(left)">
                                      <p:cBhvr>
                                        <p:cTn id="46" dur="500"/>
                                        <p:tgtEl>
                                          <p:spTgt spid="28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right)">
                                      <p:cBhvr>
                                        <p:cTn id="51" dur="500"/>
                                        <p:tgtEl>
                                          <p:spTgt spid="17"/>
                                        </p:tgtEl>
                                      </p:cBhvr>
                                    </p:animEffect>
                                  </p:childTnLst>
                                </p:cTn>
                              </p:par>
                              <p:par>
                                <p:cTn id="52" presetID="22" presetClass="entr" presetSubtype="8" fill="hold" nodeType="withEffect">
                                  <p:stCondLst>
                                    <p:cond delay="0"/>
                                  </p:stCondLst>
                                  <p:childTnLst>
                                    <p:set>
                                      <p:cBhvr>
                                        <p:cTn id="53" dur="1" fill="hold">
                                          <p:stCondLst>
                                            <p:cond delay="0"/>
                                          </p:stCondLst>
                                        </p:cTn>
                                        <p:tgtEl>
                                          <p:spTgt spid="328"/>
                                        </p:tgtEl>
                                        <p:attrNameLst>
                                          <p:attrName>style.visibility</p:attrName>
                                        </p:attrNameLst>
                                      </p:cBhvr>
                                      <p:to>
                                        <p:strVal val="visible"/>
                                      </p:to>
                                    </p:set>
                                    <p:animEffect transition="in" filter="wipe(left)">
                                      <p:cBhvr>
                                        <p:cTn id="54" dur="500"/>
                                        <p:tgtEl>
                                          <p:spTgt spid="32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27"/>
                                        </p:tgtEl>
                                        <p:attrNameLst>
                                          <p:attrName>style.visibility</p:attrName>
                                        </p:attrNameLst>
                                      </p:cBhvr>
                                      <p:to>
                                        <p:strVal val="visible"/>
                                      </p:to>
                                    </p:set>
                                    <p:animEffect transition="in" filter="wipe(left)">
                                      <p:cBhvr>
                                        <p:cTn id="57" dur="500"/>
                                        <p:tgtEl>
                                          <p:spTgt spid="3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right)">
                                      <p:cBhvr>
                                        <p:cTn id="62" dur="500"/>
                                        <p:tgtEl>
                                          <p:spTgt spid="11"/>
                                        </p:tgtEl>
                                      </p:cBhvr>
                                    </p:animEffect>
                                  </p:childTnLst>
                                </p:cTn>
                              </p:par>
                              <p:par>
                                <p:cTn id="63" presetID="22" presetClass="entr" presetSubtype="8" fill="hold"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1" grpId="0"/>
      <p:bldP spid="312" grpId="0"/>
      <p:bldP spid="327"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CE6BD883-C433-4B03-B619-54E97DCA44F0}"/>
              </a:ext>
            </a:extLst>
          </p:cNvPr>
          <p:cNvGraphicFramePr>
            <a:graphicFrameLocks noChangeAspect="1"/>
          </p:cNvGraphicFramePr>
          <p:nvPr>
            <p:custDataLst>
              <p:tags r:id="rId2"/>
            </p:custDataLst>
            <p:extLst>
              <p:ext uri="{D42A27DB-BD31-4B8C-83A1-F6EECF244321}">
                <p14:modId xmlns:p14="http://schemas.microsoft.com/office/powerpoint/2010/main" val="4209415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6" name="Diapositive think-cell" r:id="rId6" imgW="270" imgH="270" progId="TCLayout.ActiveDocument.1">
                  <p:embed/>
                </p:oleObj>
              </mc:Choice>
              <mc:Fallback>
                <p:oleObj name="Diapositiv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935E27D-224A-455A-A345-9B70C2AEAF78}"/>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62C8402D-E8BA-4F8F-917D-DEFB138C0AC0}"/>
              </a:ext>
            </a:extLst>
          </p:cNvPr>
          <p:cNvSpPr>
            <a:spLocks noGrp="1"/>
          </p:cNvSpPr>
          <p:nvPr>
            <p:ph type="title"/>
          </p:nvPr>
        </p:nvSpPr>
        <p:spPr>
          <a:xfrm>
            <a:off x="478367" y="484832"/>
            <a:ext cx="11226800" cy="276999"/>
          </a:xfrm>
        </p:spPr>
        <p:txBody>
          <a:bodyPr/>
          <a:lstStyle/>
          <a:p>
            <a:r>
              <a:rPr lang="en-US" dirty="0"/>
              <a:t>Simulation &amp; Optimization example:</a:t>
            </a:r>
            <a:endParaRPr lang="en-US" dirty="0">
              <a:solidFill>
                <a:schemeClr val="accent6">
                  <a:lumMod val="75000"/>
                </a:schemeClr>
              </a:solidFill>
            </a:endParaRPr>
          </a:p>
        </p:txBody>
      </p:sp>
      <p:sp>
        <p:nvSpPr>
          <p:cNvPr id="3" name="Rectangle 2">
            <a:extLst>
              <a:ext uri="{FF2B5EF4-FFF2-40B4-BE49-F238E27FC236}">
                <a16:creationId xmlns:a16="http://schemas.microsoft.com/office/drawing/2014/main" id="{DE3FD969-4345-4063-9A60-CF546012ED52}"/>
              </a:ext>
            </a:extLst>
          </p:cNvPr>
          <p:cNvSpPr/>
          <p:nvPr/>
        </p:nvSpPr>
        <p:spPr>
          <a:xfrm>
            <a:off x="478367" y="975655"/>
            <a:ext cx="11226800" cy="1077218"/>
          </a:xfrm>
          <a:prstGeom prst="rect">
            <a:avLst/>
          </a:prstGeom>
        </p:spPr>
        <p:txBody>
          <a:bodyPr wrap="square">
            <a:spAutoFit/>
          </a:bodyPr>
          <a:lstStyle/>
          <a:p>
            <a:pPr algn="just"/>
            <a:r>
              <a:rPr lang="en-US" sz="1600" b="1" dirty="0"/>
              <a:t>Multi echelon Inventory optimization</a:t>
            </a:r>
          </a:p>
          <a:p>
            <a:pPr algn="just"/>
            <a:r>
              <a:rPr lang="en-US" sz="1600" dirty="0"/>
              <a:t>Due to Supply Chain complexity, usual operational optimization tend not to work and cannot cope with stochastic demand. Simulation with discrete events allows to model the supply chain and simulate multiple times (x1000, x10000…) the customer service using different inventory level at each echelon.</a:t>
            </a:r>
          </a:p>
        </p:txBody>
      </p:sp>
      <p:pic>
        <p:nvPicPr>
          <p:cNvPr id="17410" name="Image 2" descr="image001">
            <a:extLst>
              <a:ext uri="{FF2B5EF4-FFF2-40B4-BE49-F238E27FC236}">
                <a16:creationId xmlns:a16="http://schemas.microsoft.com/office/drawing/2014/main" id="{6914F31D-3959-41D1-A531-1697F761A7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4589" y="4344757"/>
            <a:ext cx="2344155" cy="175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Image 3" descr="image002">
            <a:extLst>
              <a:ext uri="{FF2B5EF4-FFF2-40B4-BE49-F238E27FC236}">
                <a16:creationId xmlns:a16="http://schemas.microsoft.com/office/drawing/2014/main" id="{8F12700D-0B75-4616-87D6-4489DDFADA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889" y="4364809"/>
            <a:ext cx="2348145" cy="17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Right 4">
            <a:extLst>
              <a:ext uri="{FF2B5EF4-FFF2-40B4-BE49-F238E27FC236}">
                <a16:creationId xmlns:a16="http://schemas.microsoft.com/office/drawing/2014/main" id="{AF3F29DE-FB55-4F26-AE71-3CCC2A3BBCF6}"/>
              </a:ext>
            </a:extLst>
          </p:cNvPr>
          <p:cNvSpPr/>
          <p:nvPr/>
        </p:nvSpPr>
        <p:spPr>
          <a:xfrm>
            <a:off x="4944401" y="4861640"/>
            <a:ext cx="1371831" cy="7168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22357BC-34F2-4E4E-ADF3-B33DCFB3F074}"/>
              </a:ext>
            </a:extLst>
          </p:cNvPr>
          <p:cNvSpPr/>
          <p:nvPr/>
        </p:nvSpPr>
        <p:spPr>
          <a:xfrm>
            <a:off x="401422" y="3718886"/>
            <a:ext cx="11303745" cy="584775"/>
          </a:xfrm>
          <a:prstGeom prst="rect">
            <a:avLst/>
          </a:prstGeom>
        </p:spPr>
        <p:txBody>
          <a:bodyPr wrap="square">
            <a:spAutoFit/>
          </a:bodyPr>
          <a:lstStyle/>
          <a:p>
            <a:pPr algn="just"/>
            <a:r>
              <a:rPr lang="en-US" sz="1600" b="1" dirty="0"/>
              <a:t>Facilities location</a:t>
            </a:r>
          </a:p>
          <a:p>
            <a:pPr algn="just"/>
            <a:r>
              <a:rPr lang="en-US" sz="1600" dirty="0"/>
              <a:t>Use of Optimization to determine the optimum number of warehouses needed and customer allocation by warehouses</a:t>
            </a:r>
            <a:endParaRPr lang="en-US" sz="1600" b="1" dirty="0"/>
          </a:p>
        </p:txBody>
      </p:sp>
      <p:pic>
        <p:nvPicPr>
          <p:cNvPr id="8" name="Picture 7">
            <a:extLst>
              <a:ext uri="{FF2B5EF4-FFF2-40B4-BE49-F238E27FC236}">
                <a16:creationId xmlns:a16="http://schemas.microsoft.com/office/drawing/2014/main" id="{8B0D989D-E8B1-43F6-9024-FF1D6B9D60BC}"/>
              </a:ext>
            </a:extLst>
          </p:cNvPr>
          <p:cNvPicPr>
            <a:picLocks noChangeAspect="1"/>
          </p:cNvPicPr>
          <p:nvPr/>
        </p:nvPicPr>
        <p:blipFill>
          <a:blip r:embed="rId10"/>
          <a:stretch>
            <a:fillRect/>
          </a:stretch>
        </p:blipFill>
        <p:spPr>
          <a:xfrm>
            <a:off x="3152612" y="2074589"/>
            <a:ext cx="5878310" cy="1723743"/>
          </a:xfrm>
          <a:prstGeom prst="rect">
            <a:avLst/>
          </a:prstGeom>
        </p:spPr>
      </p:pic>
    </p:spTree>
    <p:extLst>
      <p:ext uri="{BB962C8B-B14F-4D97-AF65-F5344CB8AC3E}">
        <p14:creationId xmlns:p14="http://schemas.microsoft.com/office/powerpoint/2010/main" val="304350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7F4ACE19-A3A3-4F4D-AC2A-0A5A782E7496}"/>
              </a:ext>
            </a:extLst>
          </p:cNvPr>
          <p:cNvGraphicFramePr>
            <a:graphicFrameLocks noChangeAspect="1"/>
          </p:cNvGraphicFramePr>
          <p:nvPr>
            <p:custDataLst>
              <p:tags r:id="rId2"/>
            </p:custDataLst>
            <p:extLst>
              <p:ext uri="{D42A27DB-BD31-4B8C-83A1-F6EECF244321}">
                <p14:modId xmlns:p14="http://schemas.microsoft.com/office/powerpoint/2010/main" val="3636068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8" name="Diapositive think-cell" r:id="rId6" imgW="270" imgH="270" progId="TCLayout.ActiveDocument.1">
                  <p:embed/>
                </p:oleObj>
              </mc:Choice>
              <mc:Fallback>
                <p:oleObj name="Diapositiv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C49535C-AB30-491E-AB1E-EA2E2FAC4094}"/>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DA021FB-5744-40FB-BF2D-6133738E6CC6}"/>
              </a:ext>
            </a:extLst>
          </p:cNvPr>
          <p:cNvSpPr>
            <a:spLocks noGrp="1"/>
          </p:cNvSpPr>
          <p:nvPr>
            <p:ph type="title"/>
          </p:nvPr>
        </p:nvSpPr>
        <p:spPr/>
        <p:txBody>
          <a:bodyPr/>
          <a:lstStyle/>
          <a:p>
            <a:r>
              <a:rPr lang="en-US" dirty="0"/>
              <a:t>Appendix- Statistical Forecasting Monthly SLA - Committed timelines </a:t>
            </a:r>
          </a:p>
        </p:txBody>
      </p:sp>
      <p:pic>
        <p:nvPicPr>
          <p:cNvPr id="4" name="Picture 4">
            <a:extLst>
              <a:ext uri="{FF2B5EF4-FFF2-40B4-BE49-F238E27FC236}">
                <a16:creationId xmlns:a16="http://schemas.microsoft.com/office/drawing/2014/main" id="{77AFB104-7EC3-4456-8BFE-994DDEA314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926" y="946888"/>
            <a:ext cx="9871379" cy="531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1AF628CC-79AE-44A2-A97D-FAE576C4FDE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6019"/>
          <a:stretch/>
        </p:blipFill>
        <p:spPr bwMode="auto">
          <a:xfrm>
            <a:off x="6957397" y="6257988"/>
            <a:ext cx="1564641" cy="577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92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1D8E40F5-3C7E-45F0-8093-343D824BD88B}"/>
              </a:ext>
            </a:extLst>
          </p:cNvPr>
          <p:cNvGraphicFramePr>
            <a:graphicFrameLocks noChangeAspect="1"/>
          </p:cNvGraphicFramePr>
          <p:nvPr>
            <p:custDataLst>
              <p:tags r:id="rId2"/>
            </p:custDataLst>
            <p:extLst>
              <p:ext uri="{D42A27DB-BD31-4B8C-83A1-F6EECF244321}">
                <p14:modId xmlns:p14="http://schemas.microsoft.com/office/powerpoint/2010/main" val="3190369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32" name="Diapositive think-cell" r:id="rId6" imgW="270" imgH="270" progId="TCLayout.ActiveDocument.1">
                  <p:embed/>
                </p:oleObj>
              </mc:Choice>
              <mc:Fallback>
                <p:oleObj name="Diapositiv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EB158DC-2951-44DF-B583-AF7A3F8D6B5E}"/>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00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dirty="0"/>
              <a:t>Boxplot by grouping</a:t>
            </a:r>
          </a:p>
        </p:txBody>
      </p:sp>
      <p:sp>
        <p:nvSpPr>
          <p:cNvPr id="6" name="Content Placeholder 2"/>
          <p:cNvSpPr>
            <a:spLocks noGrp="1"/>
          </p:cNvSpPr>
          <p:nvPr>
            <p:ph idx="1"/>
          </p:nvPr>
        </p:nvSpPr>
        <p:spPr>
          <a:xfrm>
            <a:off x="2167539" y="5410201"/>
            <a:ext cx="8236230" cy="752475"/>
          </a:xfrm>
        </p:spPr>
        <p:txBody>
          <a:bodyPr/>
          <a:lstStyle/>
          <a:p>
            <a:pPr marL="0" indent="0">
              <a:buNone/>
            </a:pPr>
            <a:r>
              <a:rPr lang="en-US" dirty="0"/>
              <a:t>By region grouping shows greater variation in both </a:t>
            </a:r>
            <a:r>
              <a:rPr lang="en-US" dirty="0">
                <a:solidFill>
                  <a:srgbClr val="FF0000"/>
                </a:solidFill>
              </a:rPr>
              <a:t>mean</a:t>
            </a:r>
            <a:r>
              <a:rPr lang="en-US" dirty="0"/>
              <a:t> and the </a:t>
            </a:r>
            <a:r>
              <a:rPr lang="en-US" dirty="0">
                <a:solidFill>
                  <a:srgbClr val="FF0000"/>
                </a:solidFill>
              </a:rPr>
              <a:t>Interquartile range</a:t>
            </a:r>
            <a:r>
              <a:rPr lang="en-US" dirty="0"/>
              <a:t> (IQR)</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0340" y="2057400"/>
            <a:ext cx="3894661" cy="32708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86"/>
          <a:stretch/>
        </p:blipFill>
        <p:spPr bwMode="auto">
          <a:xfrm>
            <a:off x="6121401" y="2057400"/>
            <a:ext cx="4241799" cy="32870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Content Placeholder 2"/>
          <p:cNvSpPr txBox="1">
            <a:spLocks/>
          </p:cNvSpPr>
          <p:nvPr/>
        </p:nvSpPr>
        <p:spPr bwMode="auto">
          <a:xfrm>
            <a:off x="2167540" y="1332724"/>
            <a:ext cx="7922611"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130000"/>
              <a:buFont typeface="Verdana" pitchFamily="34" charset="0"/>
              <a:buChar char="●"/>
              <a:defRPr>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Font typeface="Verdana" pitchFamily="34" charset="0"/>
              <a:buChar char="●"/>
              <a:defRPr sz="1600" b="1">
                <a:solidFill>
                  <a:srgbClr val="989898"/>
                </a:solidFill>
                <a:latin typeface="+mn-lt"/>
                <a:cs typeface="+mn-cs"/>
              </a:defRPr>
            </a:lvl2pPr>
            <a:lvl3pPr marL="1143000" indent="-228600" algn="l" rtl="0" eaLnBrk="1" fontAlgn="base" hangingPunct="1">
              <a:spcBef>
                <a:spcPct val="20000"/>
              </a:spcBef>
              <a:spcAft>
                <a:spcPct val="0"/>
              </a:spcAft>
              <a:buClr>
                <a:schemeClr val="hlink"/>
              </a:buClr>
              <a:buChar char="•"/>
              <a:defRPr sz="1600">
                <a:solidFill>
                  <a:srgbClr val="989898"/>
                </a:solidFill>
                <a:latin typeface="+mn-lt"/>
                <a:cs typeface="+mn-cs"/>
              </a:defRPr>
            </a:lvl3pPr>
            <a:lvl4pPr marL="1600200" indent="-228600" algn="l" rtl="0" eaLnBrk="1" fontAlgn="base" hangingPunct="1">
              <a:spcBef>
                <a:spcPct val="20000"/>
              </a:spcBef>
              <a:spcAft>
                <a:spcPct val="0"/>
              </a:spcAft>
              <a:buClr>
                <a:schemeClr val="accent2"/>
              </a:buClr>
              <a:buChar char="•"/>
              <a:defRPr sz="1600">
                <a:solidFill>
                  <a:srgbClr val="989898"/>
                </a:solidFill>
                <a:latin typeface="+mn-lt"/>
                <a:cs typeface="+mn-cs"/>
              </a:defRPr>
            </a:lvl4pPr>
            <a:lvl5pPr marL="2057400" indent="-228600" algn="l" rtl="0" eaLnBrk="1" fontAlgn="base" hangingPunct="1">
              <a:spcBef>
                <a:spcPct val="20000"/>
              </a:spcBef>
              <a:spcAft>
                <a:spcPct val="0"/>
              </a:spcAft>
              <a:buClr>
                <a:schemeClr val="accent2"/>
              </a:buClr>
              <a:buChar char="•"/>
              <a:defRPr sz="1600">
                <a:solidFill>
                  <a:srgbClr val="989898"/>
                </a:solidFill>
                <a:latin typeface="+mn-lt"/>
                <a:cs typeface="+mn-cs"/>
              </a:defRPr>
            </a:lvl5pPr>
            <a:lvl6pPr marL="2514600" indent="-228600" algn="l" rtl="0" eaLnBrk="1" fontAlgn="base" hangingPunct="1">
              <a:spcBef>
                <a:spcPct val="20000"/>
              </a:spcBef>
              <a:spcAft>
                <a:spcPct val="0"/>
              </a:spcAft>
              <a:buClr>
                <a:schemeClr val="accent2"/>
              </a:buClr>
              <a:buChar char="•"/>
              <a:defRPr sz="1600">
                <a:solidFill>
                  <a:srgbClr val="989898"/>
                </a:solidFill>
                <a:latin typeface="+mn-lt"/>
                <a:cs typeface="+mn-cs"/>
              </a:defRPr>
            </a:lvl6pPr>
            <a:lvl7pPr marL="2971800" indent="-228600" algn="l" rtl="0" eaLnBrk="1" fontAlgn="base" hangingPunct="1">
              <a:spcBef>
                <a:spcPct val="20000"/>
              </a:spcBef>
              <a:spcAft>
                <a:spcPct val="0"/>
              </a:spcAft>
              <a:buClr>
                <a:schemeClr val="accent2"/>
              </a:buClr>
              <a:buChar char="•"/>
              <a:defRPr sz="1600">
                <a:solidFill>
                  <a:srgbClr val="989898"/>
                </a:solidFill>
                <a:latin typeface="+mn-lt"/>
                <a:cs typeface="+mn-cs"/>
              </a:defRPr>
            </a:lvl7pPr>
            <a:lvl8pPr marL="3429000" indent="-228600" algn="l" rtl="0" eaLnBrk="1" fontAlgn="base" hangingPunct="1">
              <a:spcBef>
                <a:spcPct val="20000"/>
              </a:spcBef>
              <a:spcAft>
                <a:spcPct val="0"/>
              </a:spcAft>
              <a:buClr>
                <a:schemeClr val="accent2"/>
              </a:buClr>
              <a:buChar char="•"/>
              <a:defRPr sz="1600">
                <a:solidFill>
                  <a:srgbClr val="989898"/>
                </a:solidFill>
                <a:latin typeface="+mn-lt"/>
                <a:cs typeface="+mn-cs"/>
              </a:defRPr>
            </a:lvl8pPr>
            <a:lvl9pPr marL="3886200" indent="-228600" algn="l" rtl="0" eaLnBrk="1" fontAlgn="base" hangingPunct="1">
              <a:spcBef>
                <a:spcPct val="20000"/>
              </a:spcBef>
              <a:spcAft>
                <a:spcPct val="0"/>
              </a:spcAft>
              <a:buClr>
                <a:schemeClr val="accent2"/>
              </a:buClr>
              <a:buChar char="•"/>
              <a:defRPr sz="1600">
                <a:solidFill>
                  <a:srgbClr val="989898"/>
                </a:solidFill>
                <a:latin typeface="+mn-lt"/>
                <a:cs typeface="+mn-cs"/>
              </a:defRPr>
            </a:lvl9pPr>
          </a:lstStyle>
          <a:p>
            <a:pPr marL="0" indent="0" algn="ctr">
              <a:buNone/>
            </a:pPr>
            <a:r>
              <a:rPr lang="en-US" kern="0" dirty="0"/>
              <a:t>Compare the </a:t>
            </a:r>
            <a:r>
              <a:rPr lang="en-US" b="1" kern="0" dirty="0">
                <a:solidFill>
                  <a:srgbClr val="00B050"/>
                </a:solidFill>
              </a:rPr>
              <a:t>MAPE between regions </a:t>
            </a:r>
            <a:r>
              <a:rPr lang="en-US" kern="0" dirty="0"/>
              <a:t>vs </a:t>
            </a:r>
            <a:r>
              <a:rPr lang="en-US" b="1" kern="0" dirty="0">
                <a:solidFill>
                  <a:srgbClr val="00B050"/>
                </a:solidFill>
              </a:rPr>
              <a:t>MAPE between GBU</a:t>
            </a:r>
            <a:r>
              <a:rPr lang="en-US" b="1" kern="0" dirty="0">
                <a:solidFill>
                  <a:srgbClr val="FF0000"/>
                </a:solidFill>
              </a:rPr>
              <a:t> </a:t>
            </a:r>
            <a:r>
              <a:rPr lang="en-US" kern="0" dirty="0"/>
              <a:t>to determine which grouping shows greater variation  </a:t>
            </a:r>
          </a:p>
          <a:p>
            <a:pPr marL="0" indent="0">
              <a:buNone/>
            </a:pPr>
            <a:endParaRPr lang="en-US" kern="0" dirty="0"/>
          </a:p>
          <a:p>
            <a:pPr marL="0" indent="0">
              <a:buNone/>
            </a:pPr>
            <a:endParaRPr lang="en-US" kern="0" dirty="0"/>
          </a:p>
          <a:p>
            <a:pPr marL="0" indent="0">
              <a:buNone/>
            </a:pPr>
            <a:endParaRPr lang="en-US" kern="0" dirty="0"/>
          </a:p>
          <a:p>
            <a:pPr marL="0" indent="0">
              <a:buNone/>
            </a:pPr>
            <a:endParaRPr lang="en-US" kern="0" dirty="0"/>
          </a:p>
          <a:p>
            <a:endParaRPr lang="en-US" kern="0" dirty="0"/>
          </a:p>
        </p:txBody>
      </p:sp>
    </p:spTree>
    <p:extLst>
      <p:ext uri="{BB962C8B-B14F-4D97-AF65-F5344CB8AC3E}">
        <p14:creationId xmlns:p14="http://schemas.microsoft.com/office/powerpoint/2010/main" val="443512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50">
            <a:extLst>
              <a:ext uri="{FF2B5EF4-FFF2-40B4-BE49-F238E27FC236}">
                <a16:creationId xmlns:a16="http://schemas.microsoft.com/office/drawing/2014/main" id="{AD757F34-3C48-455E-A64E-C5E7E1D6B90E}"/>
              </a:ext>
            </a:extLst>
          </p:cNvPr>
          <p:cNvSpPr/>
          <p:nvPr/>
        </p:nvSpPr>
        <p:spPr>
          <a:xfrm>
            <a:off x="7312996" y="2035077"/>
            <a:ext cx="652627" cy="2819938"/>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2" name="Rectangle 1">
            <a:extLst>
              <a:ext uri="{FF2B5EF4-FFF2-40B4-BE49-F238E27FC236}">
                <a16:creationId xmlns:a16="http://schemas.microsoft.com/office/drawing/2014/main" id="{4703A586-093A-4F55-874C-C6C3A8E9AEBB}"/>
              </a:ext>
            </a:extLst>
          </p:cNvPr>
          <p:cNvSpPr/>
          <p:nvPr/>
        </p:nvSpPr>
        <p:spPr>
          <a:xfrm>
            <a:off x="2204" y="5341657"/>
            <a:ext cx="12187592" cy="1506463"/>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 name="Straight Connector 9">
            <a:extLst>
              <a:ext uri="{FF2B5EF4-FFF2-40B4-BE49-F238E27FC236}">
                <a16:creationId xmlns:a16="http://schemas.microsoft.com/office/drawing/2014/main" id="{6E8B6ABF-A33C-4DF3-8D8C-F4DB0DA9179E}"/>
              </a:ext>
            </a:extLst>
          </p:cNvPr>
          <p:cNvCxnSpPr>
            <a:cxnSpLocks/>
          </p:cNvCxnSpPr>
          <p:nvPr/>
        </p:nvCxnSpPr>
        <p:spPr>
          <a:xfrm>
            <a:off x="461090" y="5395593"/>
            <a:ext cx="11183117" cy="0"/>
          </a:xfrm>
          <a:prstGeom prst="line">
            <a:avLst/>
          </a:prstGeom>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307440E0-73C3-4795-99D9-40F8DB45EDBF}"/>
              </a:ext>
            </a:extLst>
          </p:cNvPr>
          <p:cNvSpPr txBox="1"/>
          <p:nvPr/>
        </p:nvSpPr>
        <p:spPr>
          <a:xfrm>
            <a:off x="2092269" y="4551023"/>
            <a:ext cx="719902"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18</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51" name="Rectangle 50">
            <a:extLst>
              <a:ext uri="{FF2B5EF4-FFF2-40B4-BE49-F238E27FC236}">
                <a16:creationId xmlns:a16="http://schemas.microsoft.com/office/drawing/2014/main" id="{2AD10304-E6AE-44EB-9083-A03B0F973932}"/>
              </a:ext>
            </a:extLst>
          </p:cNvPr>
          <p:cNvSpPr/>
          <p:nvPr/>
        </p:nvSpPr>
        <p:spPr>
          <a:xfrm>
            <a:off x="2140208" y="4843915"/>
            <a:ext cx="651804" cy="540264"/>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tIns="35992" bIns="35992"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cxnSp>
        <p:nvCxnSpPr>
          <p:cNvPr id="58" name="Straight Connector 48">
            <a:extLst>
              <a:ext uri="{FF2B5EF4-FFF2-40B4-BE49-F238E27FC236}">
                <a16:creationId xmlns:a16="http://schemas.microsoft.com/office/drawing/2014/main" id="{E3AB605A-DBA7-4B03-B124-D58A22F959E3}"/>
              </a:ext>
            </a:extLst>
          </p:cNvPr>
          <p:cNvCxnSpPr>
            <a:cxnSpLocks/>
          </p:cNvCxnSpPr>
          <p:nvPr/>
        </p:nvCxnSpPr>
        <p:spPr>
          <a:xfrm flipV="1">
            <a:off x="2911425"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cxnSp>
        <p:nvCxnSpPr>
          <p:cNvPr id="59" name="Straight Connector 48">
            <a:extLst>
              <a:ext uri="{FF2B5EF4-FFF2-40B4-BE49-F238E27FC236}">
                <a16:creationId xmlns:a16="http://schemas.microsoft.com/office/drawing/2014/main" id="{3FDE32D1-2E11-40CB-AD4E-650942BF9D40}"/>
              </a:ext>
            </a:extLst>
          </p:cNvPr>
          <p:cNvCxnSpPr>
            <a:cxnSpLocks/>
          </p:cNvCxnSpPr>
          <p:nvPr/>
        </p:nvCxnSpPr>
        <p:spPr>
          <a:xfrm flipV="1">
            <a:off x="5027551"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cxnSp>
        <p:nvCxnSpPr>
          <p:cNvPr id="60" name="Straight Connector 48">
            <a:extLst>
              <a:ext uri="{FF2B5EF4-FFF2-40B4-BE49-F238E27FC236}">
                <a16:creationId xmlns:a16="http://schemas.microsoft.com/office/drawing/2014/main" id="{6B841546-4D2B-40C0-B73F-601BF3FB27E6}"/>
              </a:ext>
            </a:extLst>
          </p:cNvPr>
          <p:cNvCxnSpPr>
            <a:cxnSpLocks/>
          </p:cNvCxnSpPr>
          <p:nvPr/>
        </p:nvCxnSpPr>
        <p:spPr>
          <a:xfrm flipV="1">
            <a:off x="7161848"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sp>
        <p:nvSpPr>
          <p:cNvPr id="62" name="Rectangle 13">
            <a:extLst>
              <a:ext uri="{FF2B5EF4-FFF2-40B4-BE49-F238E27FC236}">
                <a16:creationId xmlns:a16="http://schemas.microsoft.com/office/drawing/2014/main" id="{023FED18-FA46-4DF4-9BE8-9CBC1557CAFE}"/>
              </a:ext>
            </a:extLst>
          </p:cNvPr>
          <p:cNvSpPr/>
          <p:nvPr/>
        </p:nvSpPr>
        <p:spPr>
          <a:xfrm>
            <a:off x="1497271" y="5394517"/>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2019</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66" name="Rectangle 30">
            <a:extLst>
              <a:ext uri="{FF2B5EF4-FFF2-40B4-BE49-F238E27FC236}">
                <a16:creationId xmlns:a16="http://schemas.microsoft.com/office/drawing/2014/main" id="{B3D3E19E-AD6D-4F65-9D4D-51A87E0B6E98}"/>
              </a:ext>
            </a:extLst>
          </p:cNvPr>
          <p:cNvSpPr/>
          <p:nvPr/>
        </p:nvSpPr>
        <p:spPr>
          <a:xfrm>
            <a:off x="3633363" y="5381057"/>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2020</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71" name="Rectangle 30">
            <a:extLst>
              <a:ext uri="{FF2B5EF4-FFF2-40B4-BE49-F238E27FC236}">
                <a16:creationId xmlns:a16="http://schemas.microsoft.com/office/drawing/2014/main" id="{74593D1F-9140-4E57-AF17-61D64BE968CE}"/>
              </a:ext>
            </a:extLst>
          </p:cNvPr>
          <p:cNvSpPr/>
          <p:nvPr/>
        </p:nvSpPr>
        <p:spPr>
          <a:xfrm>
            <a:off x="5737346" y="5359874"/>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2021</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73" name="Rectangle 30">
            <a:extLst>
              <a:ext uri="{FF2B5EF4-FFF2-40B4-BE49-F238E27FC236}">
                <a16:creationId xmlns:a16="http://schemas.microsoft.com/office/drawing/2014/main" id="{1E200B28-D147-46A9-9D4B-4B55D65C3457}"/>
              </a:ext>
            </a:extLst>
          </p:cNvPr>
          <p:cNvSpPr/>
          <p:nvPr/>
        </p:nvSpPr>
        <p:spPr>
          <a:xfrm>
            <a:off x="7980175" y="5368867"/>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2022</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77" name="TextBox 48">
            <a:extLst>
              <a:ext uri="{FF2B5EF4-FFF2-40B4-BE49-F238E27FC236}">
                <a16:creationId xmlns:a16="http://schemas.microsoft.com/office/drawing/2014/main" id="{E3AC6AF3-EA94-4437-8824-B19243E168AC}"/>
              </a:ext>
            </a:extLst>
          </p:cNvPr>
          <p:cNvSpPr txBox="1"/>
          <p:nvPr/>
        </p:nvSpPr>
        <p:spPr>
          <a:xfrm>
            <a:off x="4112669" y="3769119"/>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177</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79" name="Rectangle 50">
            <a:extLst>
              <a:ext uri="{FF2B5EF4-FFF2-40B4-BE49-F238E27FC236}">
                <a16:creationId xmlns:a16="http://schemas.microsoft.com/office/drawing/2014/main" id="{273E0155-CEE3-446A-A845-97BE5F8AFC47}"/>
              </a:ext>
            </a:extLst>
          </p:cNvPr>
          <p:cNvSpPr/>
          <p:nvPr/>
        </p:nvSpPr>
        <p:spPr>
          <a:xfrm>
            <a:off x="4227404" y="4113066"/>
            <a:ext cx="651804" cy="1271114"/>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81" name="TextBox 48">
            <a:extLst>
              <a:ext uri="{FF2B5EF4-FFF2-40B4-BE49-F238E27FC236}">
                <a16:creationId xmlns:a16="http://schemas.microsoft.com/office/drawing/2014/main" id="{77378009-E103-47C7-8859-029983713734}"/>
              </a:ext>
            </a:extLst>
          </p:cNvPr>
          <p:cNvSpPr txBox="1"/>
          <p:nvPr/>
        </p:nvSpPr>
        <p:spPr>
          <a:xfrm>
            <a:off x="6274404" y="2281387"/>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502</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83" name="Rectangle 50">
            <a:extLst>
              <a:ext uri="{FF2B5EF4-FFF2-40B4-BE49-F238E27FC236}">
                <a16:creationId xmlns:a16="http://schemas.microsoft.com/office/drawing/2014/main" id="{3BC84B98-F5D7-49D5-B42A-7758D9CEF016}"/>
              </a:ext>
            </a:extLst>
          </p:cNvPr>
          <p:cNvSpPr/>
          <p:nvPr/>
        </p:nvSpPr>
        <p:spPr>
          <a:xfrm>
            <a:off x="6371715" y="2689695"/>
            <a:ext cx="651804" cy="2384441"/>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97" name="TextBox 48">
            <a:extLst>
              <a:ext uri="{FF2B5EF4-FFF2-40B4-BE49-F238E27FC236}">
                <a16:creationId xmlns:a16="http://schemas.microsoft.com/office/drawing/2014/main" id="{2EB8D6DE-D3FB-4AB6-95F6-7263E5132E97}"/>
              </a:ext>
            </a:extLst>
          </p:cNvPr>
          <p:cNvSpPr txBox="1"/>
          <p:nvPr/>
        </p:nvSpPr>
        <p:spPr>
          <a:xfrm>
            <a:off x="8432554" y="1311649"/>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833</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107" name="Rectangle 50">
            <a:extLst>
              <a:ext uri="{FF2B5EF4-FFF2-40B4-BE49-F238E27FC236}">
                <a16:creationId xmlns:a16="http://schemas.microsoft.com/office/drawing/2014/main" id="{C8EC8DDB-0C96-453C-815B-59014E2DC5EC}"/>
              </a:ext>
            </a:extLst>
          </p:cNvPr>
          <p:cNvSpPr/>
          <p:nvPr/>
        </p:nvSpPr>
        <p:spPr>
          <a:xfrm>
            <a:off x="8540541" y="1672377"/>
            <a:ext cx="652627" cy="2610255"/>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38" name="TextBox 48">
            <a:extLst>
              <a:ext uri="{FF2B5EF4-FFF2-40B4-BE49-F238E27FC236}">
                <a16:creationId xmlns:a16="http://schemas.microsoft.com/office/drawing/2014/main" id="{6BA86D62-6EFA-491B-9E31-BFBEDA01A250}"/>
              </a:ext>
            </a:extLst>
          </p:cNvPr>
          <p:cNvSpPr txBox="1"/>
          <p:nvPr/>
        </p:nvSpPr>
        <p:spPr>
          <a:xfrm>
            <a:off x="7248599" y="1652105"/>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647</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41" name="Rectangle 50">
            <a:extLst>
              <a:ext uri="{FF2B5EF4-FFF2-40B4-BE49-F238E27FC236}">
                <a16:creationId xmlns:a16="http://schemas.microsoft.com/office/drawing/2014/main" id="{94D5B63A-211E-45C4-B85A-7D865DBF2344}"/>
              </a:ext>
            </a:extLst>
          </p:cNvPr>
          <p:cNvSpPr/>
          <p:nvPr/>
        </p:nvSpPr>
        <p:spPr>
          <a:xfrm flipV="1">
            <a:off x="8043177" y="2040470"/>
            <a:ext cx="179958" cy="109414"/>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42" name="Rectangle 50">
            <a:extLst>
              <a:ext uri="{FF2B5EF4-FFF2-40B4-BE49-F238E27FC236}">
                <a16:creationId xmlns:a16="http://schemas.microsoft.com/office/drawing/2014/main" id="{B5B055CB-C5F1-4767-9D8C-00548CFE8D02}"/>
              </a:ext>
            </a:extLst>
          </p:cNvPr>
          <p:cNvSpPr/>
          <p:nvPr/>
        </p:nvSpPr>
        <p:spPr>
          <a:xfrm>
            <a:off x="8302872" y="1672378"/>
            <a:ext cx="179958" cy="477505"/>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45" name="TextBox 48">
            <a:extLst>
              <a:ext uri="{FF2B5EF4-FFF2-40B4-BE49-F238E27FC236}">
                <a16:creationId xmlns:a16="http://schemas.microsoft.com/office/drawing/2014/main" id="{7B6BD68E-DFEB-4FFC-BA64-A1D5E7B2E845}"/>
              </a:ext>
            </a:extLst>
          </p:cNvPr>
          <p:cNvSpPr txBox="1"/>
          <p:nvPr/>
        </p:nvSpPr>
        <p:spPr>
          <a:xfrm>
            <a:off x="7944203" y="2182454"/>
            <a:ext cx="689452"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-36</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+222</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50" name="TextBox 9">
            <a:extLst>
              <a:ext uri="{FF2B5EF4-FFF2-40B4-BE49-F238E27FC236}">
                <a16:creationId xmlns:a16="http://schemas.microsoft.com/office/drawing/2014/main" id="{DAF0292C-3E9B-45B4-AEE0-53CF6792769C}"/>
              </a:ext>
            </a:extLst>
          </p:cNvPr>
          <p:cNvSpPr txBox="1"/>
          <p:nvPr/>
        </p:nvSpPr>
        <p:spPr>
          <a:xfrm>
            <a:off x="9952486" y="227941"/>
            <a:ext cx="1862833" cy="368981"/>
          </a:xfrm>
          <a:prstGeom prst="rect">
            <a:avLst/>
          </a:prstGeom>
          <a:noFill/>
        </p:spPr>
        <p:txBody>
          <a:bodyPr wrap="none" rtlCol="0">
            <a:spAutoFit/>
          </a:bodyPr>
          <a:lstStyle/>
          <a:p>
            <a:pPr marL="0" marR="0" lvl="0" indent="0" algn="l" defTabSz="91364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40000"/>
                    <a:lumOff val="60000"/>
                  </a:srgbClr>
                </a:solidFill>
                <a:effectLst/>
                <a:uLnTx/>
                <a:uFillTx/>
                <a:latin typeface="Arial Black" panose="020B0A04020102020204" pitchFamily="34" charset="0"/>
                <a:ea typeface="+mn-ea"/>
                <a:cs typeface="+mn-cs"/>
              </a:rPr>
              <a:t>CASH Impact</a:t>
            </a:r>
          </a:p>
        </p:txBody>
      </p:sp>
      <p:sp>
        <p:nvSpPr>
          <p:cNvPr id="57" name="Rectangle 50">
            <a:extLst>
              <a:ext uri="{FF2B5EF4-FFF2-40B4-BE49-F238E27FC236}">
                <a16:creationId xmlns:a16="http://schemas.microsoft.com/office/drawing/2014/main" id="{9AE7D3AD-AAE0-41E1-A035-0EEC787A505B}"/>
              </a:ext>
            </a:extLst>
          </p:cNvPr>
          <p:cNvSpPr/>
          <p:nvPr/>
        </p:nvSpPr>
        <p:spPr>
          <a:xfrm>
            <a:off x="5163567" y="3060278"/>
            <a:ext cx="652627" cy="203653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64" name="Rectangle 50">
            <a:extLst>
              <a:ext uri="{FF2B5EF4-FFF2-40B4-BE49-F238E27FC236}">
                <a16:creationId xmlns:a16="http://schemas.microsoft.com/office/drawing/2014/main" id="{D9A1DAB7-FB0A-4448-BF1B-E7D33F1C97CB}"/>
              </a:ext>
            </a:extLst>
          </p:cNvPr>
          <p:cNvSpPr/>
          <p:nvPr/>
        </p:nvSpPr>
        <p:spPr>
          <a:xfrm>
            <a:off x="3029588" y="4387974"/>
            <a:ext cx="652627" cy="996206"/>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67" name="Rectangle 50">
            <a:extLst>
              <a:ext uri="{FF2B5EF4-FFF2-40B4-BE49-F238E27FC236}">
                <a16:creationId xmlns:a16="http://schemas.microsoft.com/office/drawing/2014/main" id="{7351355D-8A94-40A2-96DC-7EF24BB8F84F}"/>
              </a:ext>
            </a:extLst>
          </p:cNvPr>
          <p:cNvSpPr/>
          <p:nvPr/>
        </p:nvSpPr>
        <p:spPr>
          <a:xfrm>
            <a:off x="883943" y="4969985"/>
            <a:ext cx="652627" cy="414195"/>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68" name="Rectangle 50">
            <a:extLst>
              <a:ext uri="{FF2B5EF4-FFF2-40B4-BE49-F238E27FC236}">
                <a16:creationId xmlns:a16="http://schemas.microsoft.com/office/drawing/2014/main" id="{82F24F67-2EFB-49F9-AD8A-89A0B8C576E9}"/>
              </a:ext>
            </a:extLst>
          </p:cNvPr>
          <p:cNvSpPr/>
          <p:nvPr/>
        </p:nvSpPr>
        <p:spPr>
          <a:xfrm>
            <a:off x="5871594" y="3039017"/>
            <a:ext cx="179958" cy="400017"/>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69" name="Rectangle 50">
            <a:extLst>
              <a:ext uri="{FF2B5EF4-FFF2-40B4-BE49-F238E27FC236}">
                <a16:creationId xmlns:a16="http://schemas.microsoft.com/office/drawing/2014/main" id="{6EF7D5DB-7588-4CE7-A628-E944EF3354C6}"/>
              </a:ext>
            </a:extLst>
          </p:cNvPr>
          <p:cNvSpPr/>
          <p:nvPr/>
        </p:nvSpPr>
        <p:spPr>
          <a:xfrm>
            <a:off x="6118425" y="2689694"/>
            <a:ext cx="179958" cy="749341"/>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0" name="Rectangle 50">
            <a:extLst>
              <a:ext uri="{FF2B5EF4-FFF2-40B4-BE49-F238E27FC236}">
                <a16:creationId xmlns:a16="http://schemas.microsoft.com/office/drawing/2014/main" id="{227E6E1E-D580-4D73-BEF7-591E48DFD44C}"/>
              </a:ext>
            </a:extLst>
          </p:cNvPr>
          <p:cNvSpPr/>
          <p:nvPr/>
        </p:nvSpPr>
        <p:spPr>
          <a:xfrm>
            <a:off x="3736903" y="4387972"/>
            <a:ext cx="179958" cy="630754"/>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4" name="Rectangle 50">
            <a:extLst>
              <a:ext uri="{FF2B5EF4-FFF2-40B4-BE49-F238E27FC236}">
                <a16:creationId xmlns:a16="http://schemas.microsoft.com/office/drawing/2014/main" id="{0717B80F-F606-4EF0-876F-3D6BF458FDFD}"/>
              </a:ext>
            </a:extLst>
          </p:cNvPr>
          <p:cNvSpPr/>
          <p:nvPr/>
        </p:nvSpPr>
        <p:spPr>
          <a:xfrm>
            <a:off x="3983734" y="4113066"/>
            <a:ext cx="179958" cy="905660"/>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5" name="Rectangle 50">
            <a:extLst>
              <a:ext uri="{FF2B5EF4-FFF2-40B4-BE49-F238E27FC236}">
                <a16:creationId xmlns:a16="http://schemas.microsoft.com/office/drawing/2014/main" id="{A5800F59-C9B5-4C04-8D80-742DCEDC19CF}"/>
              </a:ext>
            </a:extLst>
          </p:cNvPr>
          <p:cNvSpPr/>
          <p:nvPr/>
        </p:nvSpPr>
        <p:spPr>
          <a:xfrm>
            <a:off x="1623155" y="4961438"/>
            <a:ext cx="179958" cy="34342"/>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6" name="Rectangle 50">
            <a:extLst>
              <a:ext uri="{FF2B5EF4-FFF2-40B4-BE49-F238E27FC236}">
                <a16:creationId xmlns:a16="http://schemas.microsoft.com/office/drawing/2014/main" id="{7F77A87B-F78E-49A7-A3BE-8234A2DC3EAC}"/>
              </a:ext>
            </a:extLst>
          </p:cNvPr>
          <p:cNvSpPr/>
          <p:nvPr/>
        </p:nvSpPr>
        <p:spPr>
          <a:xfrm>
            <a:off x="1912311" y="4843914"/>
            <a:ext cx="179958" cy="156150"/>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88" name="TextBox 48">
            <a:extLst>
              <a:ext uri="{FF2B5EF4-FFF2-40B4-BE49-F238E27FC236}">
                <a16:creationId xmlns:a16="http://schemas.microsoft.com/office/drawing/2014/main" id="{6FA5BA40-88FD-49D7-9809-997A22ACCC34}"/>
              </a:ext>
            </a:extLst>
          </p:cNvPr>
          <p:cNvSpPr txBox="1"/>
          <p:nvPr/>
        </p:nvSpPr>
        <p:spPr>
          <a:xfrm>
            <a:off x="5010934" y="2688912"/>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434</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89" name="TextBox 48">
            <a:extLst>
              <a:ext uri="{FF2B5EF4-FFF2-40B4-BE49-F238E27FC236}">
                <a16:creationId xmlns:a16="http://schemas.microsoft.com/office/drawing/2014/main" id="{99DDF250-E5B0-40D0-81B4-062D2AE959B1}"/>
              </a:ext>
            </a:extLst>
          </p:cNvPr>
          <p:cNvSpPr txBox="1"/>
          <p:nvPr/>
        </p:nvSpPr>
        <p:spPr>
          <a:xfrm>
            <a:off x="2949251" y="4010175"/>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126</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90" name="TextBox 48">
            <a:extLst>
              <a:ext uri="{FF2B5EF4-FFF2-40B4-BE49-F238E27FC236}">
                <a16:creationId xmlns:a16="http://schemas.microsoft.com/office/drawing/2014/main" id="{BB1A6889-02B3-4708-876C-E39A4AA29059}"/>
              </a:ext>
            </a:extLst>
          </p:cNvPr>
          <p:cNvSpPr txBox="1"/>
          <p:nvPr/>
        </p:nvSpPr>
        <p:spPr>
          <a:xfrm>
            <a:off x="852086" y="4658096"/>
            <a:ext cx="796829"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5,5</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02" name="TextBox 48">
            <a:extLst>
              <a:ext uri="{FF2B5EF4-FFF2-40B4-BE49-F238E27FC236}">
                <a16:creationId xmlns:a16="http://schemas.microsoft.com/office/drawing/2014/main" id="{302D8CFE-3B48-4C29-8597-38F2559AC4B5}"/>
              </a:ext>
            </a:extLst>
          </p:cNvPr>
          <p:cNvSpPr txBox="1"/>
          <p:nvPr/>
        </p:nvSpPr>
        <p:spPr>
          <a:xfrm>
            <a:off x="5762136" y="3518024"/>
            <a:ext cx="689452"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-37</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+106</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103" name="TextBox 48">
            <a:extLst>
              <a:ext uri="{FF2B5EF4-FFF2-40B4-BE49-F238E27FC236}">
                <a16:creationId xmlns:a16="http://schemas.microsoft.com/office/drawing/2014/main" id="{86041061-4620-42E7-917F-7CA59624FBF1}"/>
              </a:ext>
            </a:extLst>
          </p:cNvPr>
          <p:cNvSpPr txBox="1"/>
          <p:nvPr/>
        </p:nvSpPr>
        <p:spPr>
          <a:xfrm>
            <a:off x="3612254" y="5028146"/>
            <a:ext cx="689452"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-80</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+131</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104" name="TextBox 48">
            <a:extLst>
              <a:ext uri="{FF2B5EF4-FFF2-40B4-BE49-F238E27FC236}">
                <a16:creationId xmlns:a16="http://schemas.microsoft.com/office/drawing/2014/main" id="{CAD742E5-23F3-4E2B-92D7-9A890AD24118}"/>
              </a:ext>
            </a:extLst>
          </p:cNvPr>
          <p:cNvSpPr txBox="1"/>
          <p:nvPr/>
        </p:nvSpPr>
        <p:spPr>
          <a:xfrm>
            <a:off x="1561518" y="4986175"/>
            <a:ext cx="604513"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+13</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106" name="Rectangle 4">
            <a:extLst>
              <a:ext uri="{FF2B5EF4-FFF2-40B4-BE49-F238E27FC236}">
                <a16:creationId xmlns:a16="http://schemas.microsoft.com/office/drawing/2014/main" id="{84B6170B-EC81-4C14-8734-BCFC5F146866}"/>
              </a:ext>
            </a:extLst>
          </p:cNvPr>
          <p:cNvSpPr/>
          <p:nvPr/>
        </p:nvSpPr>
        <p:spPr>
          <a:xfrm>
            <a:off x="661483" y="1039952"/>
            <a:ext cx="6849450" cy="1295739"/>
          </a:xfrm>
          <a:prstGeom prst="rect">
            <a:avLst/>
          </a:prstGeom>
        </p:spPr>
        <p:txBody>
          <a:bodyPr wrap="square">
            <a:spAutoFit/>
          </a:bodyPr>
          <a:lstStyle/>
          <a:p>
            <a:pPr marL="0" marR="0" lvl="0" indent="0" algn="l" defTabSz="91392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a:ea typeface="+mn-ea"/>
                <a:cs typeface="+mn-cs"/>
              </a:rPr>
              <a:t>An additional </a:t>
            </a:r>
            <a:r>
              <a:rPr kumimoji="0" lang="en-US" sz="1800" b="1"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+30% cash impact</a:t>
            </a:r>
            <a:r>
              <a:rPr kumimoji="0" lang="en-US" sz="1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 </a:t>
            </a:r>
            <a:r>
              <a:rPr kumimoji="0" lang="en-US" sz="1800" b="0" i="0" u="none" strike="noStrike" kern="1200" cap="none" spc="0" normalizeH="0" baseline="0" noProof="0" dirty="0">
                <a:ln>
                  <a:noFill/>
                </a:ln>
                <a:solidFill>
                  <a:srgbClr val="6B747B"/>
                </a:solidFill>
                <a:effectLst/>
                <a:uLnTx/>
                <a:uFillTx/>
                <a:latin typeface="Arial"/>
                <a:ea typeface="+mn-ea"/>
                <a:cs typeface="+mn-cs"/>
              </a:rPr>
              <a:t>in </a:t>
            </a:r>
            <a:r>
              <a:rPr kumimoji="0" lang="en-US" sz="1800" b="1"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2020</a:t>
            </a:r>
            <a:r>
              <a:rPr kumimoji="0" lang="en-US" sz="1800" b="0" i="0" u="none" strike="noStrike" kern="1200" cap="none" spc="0" normalizeH="0" baseline="0" noProof="0" dirty="0">
                <a:ln>
                  <a:noFill/>
                </a:ln>
                <a:solidFill>
                  <a:srgbClr val="6B747B"/>
                </a:solidFill>
                <a:effectLst/>
                <a:uLnTx/>
                <a:uFillTx/>
                <a:latin typeface="Arial"/>
                <a:ea typeface="+mn-ea"/>
                <a:cs typeface="+mn-cs"/>
              </a:rPr>
              <a:t> while offsetting </a:t>
            </a:r>
          </a:p>
          <a:p>
            <a:pPr marL="0" marR="0" lvl="0" indent="0" algn="l" defTabSz="91392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a:ea typeface="+mn-ea"/>
                <a:cs typeface="+mn-cs"/>
              </a:rPr>
              <a:t>Shift impact, </a:t>
            </a:r>
            <a:r>
              <a:rPr kumimoji="0" lang="en-US" sz="1800" b="1"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compared</a:t>
            </a:r>
            <a:r>
              <a:rPr kumimoji="0" lang="en-US" sz="1800" b="0" i="0" u="none" strike="noStrike" kern="1200" cap="none" spc="0" normalizeH="0" baseline="0" noProof="0" dirty="0">
                <a:ln>
                  <a:noFill/>
                </a:ln>
                <a:solidFill>
                  <a:srgbClr val="6B747B"/>
                </a:solidFill>
                <a:effectLst/>
                <a:uLnTx/>
                <a:uFillTx/>
                <a:latin typeface="Arial"/>
                <a:ea typeface="+mn-ea"/>
                <a:cs typeface="+mn-cs"/>
              </a:rPr>
              <a:t> to the </a:t>
            </a:r>
            <a:r>
              <a:rPr kumimoji="0" lang="en-US" sz="1800" b="1"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Original VC</a:t>
            </a:r>
          </a:p>
          <a:p>
            <a:pPr marL="0" marR="0" lvl="0" indent="0" algn="l" defTabSz="91392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a:ea typeface="+mn-ea"/>
                <a:cs typeface="+mn-cs"/>
              </a:rPr>
              <a:t>Bringing down to </a:t>
            </a:r>
            <a:r>
              <a:rPr kumimoji="0" lang="en-US" sz="1800" b="1"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3,2Y </a:t>
            </a:r>
            <a:r>
              <a:rPr kumimoji="0" lang="en-US" sz="1800" b="0" i="0" u="none" strike="noStrike" kern="1200" cap="none" spc="0" normalizeH="0" baseline="0" noProof="0" dirty="0">
                <a:ln>
                  <a:noFill/>
                </a:ln>
                <a:solidFill>
                  <a:srgbClr val="6B747B"/>
                </a:solidFill>
                <a:effectLst/>
                <a:uLnTx/>
                <a:uFillTx/>
                <a:latin typeface="Arial"/>
                <a:ea typeface="+mn-ea"/>
                <a:cs typeface="+mn-cs"/>
              </a:rPr>
              <a:t>program </a:t>
            </a:r>
            <a:r>
              <a:rPr kumimoji="0" lang="en-US" sz="1800" b="1"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Payback </a:t>
            </a:r>
            <a:endParaRPr kumimoji="0" lang="en-US" sz="1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08" name="Title 1">
            <a:extLst>
              <a:ext uri="{FF2B5EF4-FFF2-40B4-BE49-F238E27FC236}">
                <a16:creationId xmlns:a16="http://schemas.microsoft.com/office/drawing/2014/main" id="{51682B1E-4D2C-4DCA-B3D6-E83BEC4416BD}"/>
              </a:ext>
            </a:extLst>
          </p:cNvPr>
          <p:cNvSpPr>
            <a:spLocks noGrp="1"/>
          </p:cNvSpPr>
          <p:nvPr>
            <p:ph type="title"/>
          </p:nvPr>
        </p:nvSpPr>
        <p:spPr>
          <a:xfrm>
            <a:off x="478371" y="484837"/>
            <a:ext cx="11226800" cy="276999"/>
          </a:xfrm>
        </p:spPr>
        <p:txBody>
          <a:bodyPr vert="horz" wrap="square" lIns="0" tIns="0" rIns="0" bIns="0" rtlCol="0" anchor="ctr">
            <a:spAutoFit/>
          </a:bodyPr>
          <a:lstStyle/>
          <a:p>
            <a:pPr defTabSz="913920"/>
            <a:r>
              <a:rPr lang="en-US" dirty="0"/>
              <a:t>SC Planning accelerated Plan: Pharma &amp; Vaccines Inventory</a:t>
            </a:r>
          </a:p>
        </p:txBody>
      </p:sp>
      <p:sp>
        <p:nvSpPr>
          <p:cNvPr id="109" name="TextBox 43">
            <a:extLst>
              <a:ext uri="{FF2B5EF4-FFF2-40B4-BE49-F238E27FC236}">
                <a16:creationId xmlns:a16="http://schemas.microsoft.com/office/drawing/2014/main" id="{A72863D4-D71A-4F01-B605-0F05CC7A4B93}"/>
              </a:ext>
            </a:extLst>
          </p:cNvPr>
          <p:cNvSpPr txBox="1"/>
          <p:nvPr/>
        </p:nvSpPr>
        <p:spPr>
          <a:xfrm>
            <a:off x="3708753" y="6532006"/>
            <a:ext cx="2456238"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rPr>
              <a:t>Shift </a:t>
            </a: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Impact</a:t>
            </a:r>
            <a:endPar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endParaRPr>
          </a:p>
        </p:txBody>
      </p:sp>
      <p:sp>
        <p:nvSpPr>
          <p:cNvPr id="110" name="Rectángulo 2">
            <a:extLst>
              <a:ext uri="{FF2B5EF4-FFF2-40B4-BE49-F238E27FC236}">
                <a16:creationId xmlns:a16="http://schemas.microsoft.com/office/drawing/2014/main" id="{5DBE36B6-8CA9-4138-A3D7-B6A1CB1307F2}"/>
              </a:ext>
            </a:extLst>
          </p:cNvPr>
          <p:cNvSpPr>
            <a:spLocks noChangeAspect="1"/>
          </p:cNvSpPr>
          <p:nvPr/>
        </p:nvSpPr>
        <p:spPr>
          <a:xfrm>
            <a:off x="3381206" y="6540746"/>
            <a:ext cx="197914" cy="197914"/>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1" name="Rectángulo 67">
            <a:extLst>
              <a:ext uri="{FF2B5EF4-FFF2-40B4-BE49-F238E27FC236}">
                <a16:creationId xmlns:a16="http://schemas.microsoft.com/office/drawing/2014/main" id="{2407D3CC-99FD-4FA1-BEB4-221316DD5B7F}"/>
              </a:ext>
            </a:extLst>
          </p:cNvPr>
          <p:cNvSpPr>
            <a:spLocks noChangeAspect="1"/>
          </p:cNvSpPr>
          <p:nvPr/>
        </p:nvSpPr>
        <p:spPr>
          <a:xfrm>
            <a:off x="4759999" y="6540746"/>
            <a:ext cx="197914" cy="197914"/>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3" name="TextBox 43">
            <a:extLst>
              <a:ext uri="{FF2B5EF4-FFF2-40B4-BE49-F238E27FC236}">
                <a16:creationId xmlns:a16="http://schemas.microsoft.com/office/drawing/2014/main" id="{C129E517-70B3-4C43-8E37-D347CE18166A}"/>
              </a:ext>
            </a:extLst>
          </p:cNvPr>
          <p:cNvSpPr txBox="1"/>
          <p:nvPr/>
        </p:nvSpPr>
        <p:spPr>
          <a:xfrm>
            <a:off x="5045489" y="6532006"/>
            <a:ext cx="3145851"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Deploy</a:t>
            </a:r>
            <a:r>
              <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rPr>
              <a:t> &amp; </a:t>
            </a: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Sccope</a:t>
            </a:r>
            <a:r>
              <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rPr>
              <a:t> </a:t>
            </a: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Acceleration</a:t>
            </a:r>
            <a:endPar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endParaRPr>
          </a:p>
        </p:txBody>
      </p:sp>
      <p:sp>
        <p:nvSpPr>
          <p:cNvPr id="114" name="Rectangle 61">
            <a:extLst>
              <a:ext uri="{FF2B5EF4-FFF2-40B4-BE49-F238E27FC236}">
                <a16:creationId xmlns:a16="http://schemas.microsoft.com/office/drawing/2014/main" id="{91623F68-FF3E-42CB-8F3E-DAEEE08ADF6C}"/>
              </a:ext>
            </a:extLst>
          </p:cNvPr>
          <p:cNvSpPr/>
          <p:nvPr/>
        </p:nvSpPr>
        <p:spPr>
          <a:xfrm>
            <a:off x="6957136" y="6530850"/>
            <a:ext cx="120543" cy="217707"/>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5" name="Rectangle 61">
            <a:extLst>
              <a:ext uri="{FF2B5EF4-FFF2-40B4-BE49-F238E27FC236}">
                <a16:creationId xmlns:a16="http://schemas.microsoft.com/office/drawing/2014/main" id="{FDD05E9B-A9B9-4E2B-951B-A4797BEF4898}"/>
              </a:ext>
            </a:extLst>
          </p:cNvPr>
          <p:cNvSpPr/>
          <p:nvPr/>
        </p:nvSpPr>
        <p:spPr>
          <a:xfrm>
            <a:off x="8660560" y="6530850"/>
            <a:ext cx="120543" cy="217707"/>
          </a:xfrm>
          <a:prstGeom prst="rect">
            <a:avLst/>
          </a:prstGeom>
          <a:solidFill>
            <a:srgbClr val="3B88DD"/>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6" name="TextBox 43">
            <a:extLst>
              <a:ext uri="{FF2B5EF4-FFF2-40B4-BE49-F238E27FC236}">
                <a16:creationId xmlns:a16="http://schemas.microsoft.com/office/drawing/2014/main" id="{76382B85-788D-4162-9D47-482EB640233E}"/>
              </a:ext>
            </a:extLst>
          </p:cNvPr>
          <p:cNvSpPr txBox="1"/>
          <p:nvPr/>
        </p:nvSpPr>
        <p:spPr>
          <a:xfrm>
            <a:off x="7287469" y="6532006"/>
            <a:ext cx="1260435"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Pharma</a:t>
            </a:r>
            <a:r>
              <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Inventory</a:t>
            </a:r>
            <a:endPar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117" name="Rectangle 61">
            <a:extLst>
              <a:ext uri="{FF2B5EF4-FFF2-40B4-BE49-F238E27FC236}">
                <a16:creationId xmlns:a16="http://schemas.microsoft.com/office/drawing/2014/main" id="{30E0D69F-0431-4F98-BA80-D3EEC5378997}"/>
              </a:ext>
            </a:extLst>
          </p:cNvPr>
          <p:cNvSpPr/>
          <p:nvPr/>
        </p:nvSpPr>
        <p:spPr>
          <a:xfrm>
            <a:off x="7100996" y="6530850"/>
            <a:ext cx="120543" cy="217707"/>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8" name="Rectangle 61">
            <a:extLst>
              <a:ext uri="{FF2B5EF4-FFF2-40B4-BE49-F238E27FC236}">
                <a16:creationId xmlns:a16="http://schemas.microsoft.com/office/drawing/2014/main" id="{C713DB51-4B25-4505-A0EA-0586246BB897}"/>
              </a:ext>
            </a:extLst>
          </p:cNvPr>
          <p:cNvSpPr/>
          <p:nvPr/>
        </p:nvSpPr>
        <p:spPr>
          <a:xfrm>
            <a:off x="8804420" y="6530850"/>
            <a:ext cx="120543" cy="217707"/>
          </a:xfrm>
          <a:prstGeom prst="rect">
            <a:avLst/>
          </a:prstGeom>
          <a:solidFill>
            <a:schemeClr val="tx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9" name="TextBox 43">
            <a:extLst>
              <a:ext uri="{FF2B5EF4-FFF2-40B4-BE49-F238E27FC236}">
                <a16:creationId xmlns:a16="http://schemas.microsoft.com/office/drawing/2014/main" id="{7B693B2B-31CE-4BF3-A8F1-3873C432B652}"/>
              </a:ext>
            </a:extLst>
          </p:cNvPr>
          <p:cNvSpPr txBox="1"/>
          <p:nvPr/>
        </p:nvSpPr>
        <p:spPr>
          <a:xfrm>
            <a:off x="8982861" y="6532006"/>
            <a:ext cx="1703879"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Vaccines</a:t>
            </a:r>
            <a:r>
              <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Inventory</a:t>
            </a:r>
            <a:endPar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87" name="TextBox 48">
            <a:extLst>
              <a:ext uri="{FF2B5EF4-FFF2-40B4-BE49-F238E27FC236}">
                <a16:creationId xmlns:a16="http://schemas.microsoft.com/office/drawing/2014/main" id="{73674234-12C4-4EA5-8189-BAA4172ACF5A}"/>
              </a:ext>
            </a:extLst>
          </p:cNvPr>
          <p:cNvSpPr txBox="1"/>
          <p:nvPr/>
        </p:nvSpPr>
        <p:spPr>
          <a:xfrm>
            <a:off x="99092" y="5878116"/>
            <a:ext cx="820571" cy="338354"/>
          </a:xfrm>
          <a:prstGeom prst="rect">
            <a:avLst/>
          </a:prstGeom>
          <a:noFill/>
        </p:spPr>
        <p:txBody>
          <a:bodyPr wrap="none" rtlCol="0">
            <a:spAutoFit/>
          </a:bodyPr>
          <a:lstStyle/>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MARKETS</a:t>
            </a:r>
          </a:p>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NET SALES</a:t>
            </a:r>
          </a:p>
        </p:txBody>
      </p:sp>
      <p:sp>
        <p:nvSpPr>
          <p:cNvPr id="93" name="Triángulo isósceles 126">
            <a:extLst>
              <a:ext uri="{FF2B5EF4-FFF2-40B4-BE49-F238E27FC236}">
                <a16:creationId xmlns:a16="http://schemas.microsoft.com/office/drawing/2014/main" id="{41F3667F-D96D-47EE-8354-B6971CC574DD}"/>
              </a:ext>
            </a:extLst>
          </p:cNvPr>
          <p:cNvSpPr/>
          <p:nvPr/>
        </p:nvSpPr>
        <p:spPr>
          <a:xfrm rot="5400000">
            <a:off x="768201" y="6005340"/>
            <a:ext cx="290491" cy="83908"/>
          </a:xfrm>
          <a:prstGeom prst="triangle">
            <a:avLst/>
          </a:prstGeom>
          <a:solidFill>
            <a:schemeClr val="tx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05" name="TextBox 48">
            <a:extLst>
              <a:ext uri="{FF2B5EF4-FFF2-40B4-BE49-F238E27FC236}">
                <a16:creationId xmlns:a16="http://schemas.microsoft.com/office/drawing/2014/main" id="{80C4A578-A85C-4C85-89A3-54BCC69DBBEA}"/>
              </a:ext>
            </a:extLst>
          </p:cNvPr>
          <p:cNvSpPr txBox="1"/>
          <p:nvPr/>
        </p:nvSpPr>
        <p:spPr>
          <a:xfrm>
            <a:off x="2195064" y="5627218"/>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13,7</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12" name="TextBox 48">
            <a:extLst>
              <a:ext uri="{FF2B5EF4-FFF2-40B4-BE49-F238E27FC236}">
                <a16:creationId xmlns:a16="http://schemas.microsoft.com/office/drawing/2014/main" id="{FC2B63FB-1E9F-43BB-B08B-A2EC813073D9}"/>
              </a:ext>
            </a:extLst>
          </p:cNvPr>
          <p:cNvSpPr txBox="1"/>
          <p:nvPr/>
        </p:nvSpPr>
        <p:spPr>
          <a:xfrm>
            <a:off x="78021" y="5588767"/>
            <a:ext cx="867031" cy="338354"/>
          </a:xfrm>
          <a:prstGeom prst="rect">
            <a:avLst/>
          </a:prstGeom>
          <a:noFill/>
        </p:spPr>
        <p:txBody>
          <a:bodyPr wrap="none" rtlCol="0">
            <a:spAutoFit/>
          </a:bodyPr>
          <a:lstStyle/>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PLANTS</a:t>
            </a:r>
          </a:p>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INVENTORY</a:t>
            </a:r>
          </a:p>
        </p:txBody>
      </p:sp>
      <p:sp>
        <p:nvSpPr>
          <p:cNvPr id="120" name="TextBox 48">
            <a:extLst>
              <a:ext uri="{FF2B5EF4-FFF2-40B4-BE49-F238E27FC236}">
                <a16:creationId xmlns:a16="http://schemas.microsoft.com/office/drawing/2014/main" id="{B9292689-633E-4B82-AC09-CE8F802CD166}"/>
              </a:ext>
            </a:extLst>
          </p:cNvPr>
          <p:cNvSpPr txBox="1"/>
          <p:nvPr/>
        </p:nvSpPr>
        <p:spPr>
          <a:xfrm>
            <a:off x="4280751" y="5627218"/>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75,3</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21" name="TextBox 48">
            <a:extLst>
              <a:ext uri="{FF2B5EF4-FFF2-40B4-BE49-F238E27FC236}">
                <a16:creationId xmlns:a16="http://schemas.microsoft.com/office/drawing/2014/main" id="{56C78371-CA2A-4D82-B6A7-C89166F83C58}"/>
              </a:ext>
            </a:extLst>
          </p:cNvPr>
          <p:cNvSpPr txBox="1"/>
          <p:nvPr/>
        </p:nvSpPr>
        <p:spPr>
          <a:xfrm>
            <a:off x="6420180" y="5627218"/>
            <a:ext cx="617111"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95,3</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22" name="TextBox 48">
            <a:extLst>
              <a:ext uri="{FF2B5EF4-FFF2-40B4-BE49-F238E27FC236}">
                <a16:creationId xmlns:a16="http://schemas.microsoft.com/office/drawing/2014/main" id="{F6EDC08C-9984-48FC-8D6C-51DE0F3A99DA}"/>
              </a:ext>
            </a:extLst>
          </p:cNvPr>
          <p:cNvSpPr txBox="1"/>
          <p:nvPr/>
        </p:nvSpPr>
        <p:spPr>
          <a:xfrm>
            <a:off x="1002884" y="5627218"/>
            <a:ext cx="522590"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2,6</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23" name="TextBox 48">
            <a:extLst>
              <a:ext uri="{FF2B5EF4-FFF2-40B4-BE49-F238E27FC236}">
                <a16:creationId xmlns:a16="http://schemas.microsoft.com/office/drawing/2014/main" id="{749FFADA-D364-47B8-8E6F-F40D109D0702}"/>
              </a:ext>
            </a:extLst>
          </p:cNvPr>
          <p:cNvSpPr txBox="1"/>
          <p:nvPr/>
        </p:nvSpPr>
        <p:spPr>
          <a:xfrm>
            <a:off x="3105119" y="5627218"/>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41,9</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24" name="TextBox 48">
            <a:extLst>
              <a:ext uri="{FF2B5EF4-FFF2-40B4-BE49-F238E27FC236}">
                <a16:creationId xmlns:a16="http://schemas.microsoft.com/office/drawing/2014/main" id="{7C9715AF-AE35-4D8F-BCC6-B4DFA9D2A64C}"/>
              </a:ext>
            </a:extLst>
          </p:cNvPr>
          <p:cNvSpPr txBox="1"/>
          <p:nvPr/>
        </p:nvSpPr>
        <p:spPr>
          <a:xfrm>
            <a:off x="5189081" y="5627218"/>
            <a:ext cx="562514"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91</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25" name="Triángulo isósceles 126">
            <a:extLst>
              <a:ext uri="{FF2B5EF4-FFF2-40B4-BE49-F238E27FC236}">
                <a16:creationId xmlns:a16="http://schemas.microsoft.com/office/drawing/2014/main" id="{1E185A56-3AC6-4C33-98E7-06874A5F3F4F}"/>
              </a:ext>
            </a:extLst>
          </p:cNvPr>
          <p:cNvSpPr/>
          <p:nvPr/>
        </p:nvSpPr>
        <p:spPr>
          <a:xfrm rot="5400000">
            <a:off x="770363" y="5715991"/>
            <a:ext cx="290491" cy="83908"/>
          </a:xfrm>
          <a:prstGeom prst="triangle">
            <a:avLst/>
          </a:prstGeom>
          <a:solidFill>
            <a:schemeClr val="tx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8" name="TextBox 48">
            <a:extLst>
              <a:ext uri="{FF2B5EF4-FFF2-40B4-BE49-F238E27FC236}">
                <a16:creationId xmlns:a16="http://schemas.microsoft.com/office/drawing/2014/main" id="{ED5A57FB-1F1E-4A86-99B7-E7023783BB03}"/>
              </a:ext>
            </a:extLst>
          </p:cNvPr>
          <p:cNvSpPr txBox="1"/>
          <p:nvPr/>
        </p:nvSpPr>
        <p:spPr>
          <a:xfrm>
            <a:off x="8676748" y="5627218"/>
            <a:ext cx="562514"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99</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29" name="TextBox 48">
            <a:extLst>
              <a:ext uri="{FF2B5EF4-FFF2-40B4-BE49-F238E27FC236}">
                <a16:creationId xmlns:a16="http://schemas.microsoft.com/office/drawing/2014/main" id="{AA41F5E2-157E-4A22-8CFD-5B822254AB87}"/>
              </a:ext>
            </a:extLst>
          </p:cNvPr>
          <p:cNvSpPr txBox="1"/>
          <p:nvPr/>
        </p:nvSpPr>
        <p:spPr>
          <a:xfrm>
            <a:off x="7368892" y="5627218"/>
            <a:ext cx="68810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98,2</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cxnSp>
        <p:nvCxnSpPr>
          <p:cNvPr id="130" name="Straight Connector 48">
            <a:extLst>
              <a:ext uri="{FF2B5EF4-FFF2-40B4-BE49-F238E27FC236}">
                <a16:creationId xmlns:a16="http://schemas.microsoft.com/office/drawing/2014/main" id="{C3498193-FB36-4395-B18F-04763A4C2024}"/>
              </a:ext>
            </a:extLst>
          </p:cNvPr>
          <p:cNvCxnSpPr>
            <a:cxnSpLocks/>
          </p:cNvCxnSpPr>
          <p:nvPr/>
        </p:nvCxnSpPr>
        <p:spPr>
          <a:xfrm flipV="1">
            <a:off x="9352927"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sp>
        <p:nvSpPr>
          <p:cNvPr id="131" name="TextBox 48">
            <a:extLst>
              <a:ext uri="{FF2B5EF4-FFF2-40B4-BE49-F238E27FC236}">
                <a16:creationId xmlns:a16="http://schemas.microsoft.com/office/drawing/2014/main" id="{677CC362-8A1C-4E1C-89C4-45865E6CA629}"/>
              </a:ext>
            </a:extLst>
          </p:cNvPr>
          <p:cNvSpPr txBox="1"/>
          <p:nvPr/>
        </p:nvSpPr>
        <p:spPr>
          <a:xfrm>
            <a:off x="10611549" y="868248"/>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986</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132" name="Rectangle 50">
            <a:extLst>
              <a:ext uri="{FF2B5EF4-FFF2-40B4-BE49-F238E27FC236}">
                <a16:creationId xmlns:a16="http://schemas.microsoft.com/office/drawing/2014/main" id="{17FB52A8-2080-4216-B420-8267B689ECD1}"/>
              </a:ext>
            </a:extLst>
          </p:cNvPr>
          <p:cNvSpPr/>
          <p:nvPr/>
        </p:nvSpPr>
        <p:spPr>
          <a:xfrm>
            <a:off x="10712776" y="1217789"/>
            <a:ext cx="652627" cy="2852777"/>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33" name="TextBox 48">
            <a:extLst>
              <a:ext uri="{FF2B5EF4-FFF2-40B4-BE49-F238E27FC236}">
                <a16:creationId xmlns:a16="http://schemas.microsoft.com/office/drawing/2014/main" id="{EDB1B87A-47B1-4955-ACDA-74E205847167}"/>
              </a:ext>
            </a:extLst>
          </p:cNvPr>
          <p:cNvSpPr txBox="1"/>
          <p:nvPr/>
        </p:nvSpPr>
        <p:spPr>
          <a:xfrm>
            <a:off x="9377375" y="1147562"/>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961</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34" name="Rectangle 50">
            <a:extLst>
              <a:ext uri="{FF2B5EF4-FFF2-40B4-BE49-F238E27FC236}">
                <a16:creationId xmlns:a16="http://schemas.microsoft.com/office/drawing/2014/main" id="{12D6978C-B469-4A85-9ACF-7144D715BD39}"/>
              </a:ext>
            </a:extLst>
          </p:cNvPr>
          <p:cNvSpPr/>
          <p:nvPr/>
        </p:nvSpPr>
        <p:spPr>
          <a:xfrm>
            <a:off x="9475612" y="1462406"/>
            <a:ext cx="652627" cy="2690043"/>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36" name="Rectangle 50">
            <a:extLst>
              <a:ext uri="{FF2B5EF4-FFF2-40B4-BE49-F238E27FC236}">
                <a16:creationId xmlns:a16="http://schemas.microsoft.com/office/drawing/2014/main" id="{7CD1B87F-5140-4105-B586-239F9374F4E7}"/>
              </a:ext>
            </a:extLst>
          </p:cNvPr>
          <p:cNvSpPr/>
          <p:nvPr/>
        </p:nvSpPr>
        <p:spPr>
          <a:xfrm>
            <a:off x="10454804" y="1217789"/>
            <a:ext cx="179958" cy="240905"/>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38" name="TextBox 48">
            <a:extLst>
              <a:ext uri="{FF2B5EF4-FFF2-40B4-BE49-F238E27FC236}">
                <a16:creationId xmlns:a16="http://schemas.microsoft.com/office/drawing/2014/main" id="{3FA53612-AE29-484E-8888-B5A1FF5E4B45}"/>
              </a:ext>
            </a:extLst>
          </p:cNvPr>
          <p:cNvSpPr txBox="1"/>
          <p:nvPr/>
        </p:nvSpPr>
        <p:spPr>
          <a:xfrm>
            <a:off x="10135617" y="1465394"/>
            <a:ext cx="604513"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+25</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141" name="Rectangle 30">
            <a:extLst>
              <a:ext uri="{FF2B5EF4-FFF2-40B4-BE49-F238E27FC236}">
                <a16:creationId xmlns:a16="http://schemas.microsoft.com/office/drawing/2014/main" id="{47341A39-3D03-40B1-93FF-C1857FCD1964}"/>
              </a:ext>
            </a:extLst>
          </p:cNvPr>
          <p:cNvSpPr/>
          <p:nvPr/>
        </p:nvSpPr>
        <p:spPr>
          <a:xfrm>
            <a:off x="10082412" y="5395593"/>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2023</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46AF3AD8-7FF6-428B-B57E-30262B793C98}"/>
              </a:ext>
            </a:extLst>
          </p:cNvPr>
          <p:cNvSpPr/>
          <p:nvPr/>
        </p:nvSpPr>
        <p:spPr>
          <a:xfrm>
            <a:off x="6374376" y="5088672"/>
            <a:ext cx="651804" cy="296180"/>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tIns="35992" bIns="35992"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94" name="Rectangle 50">
            <a:extLst>
              <a:ext uri="{FF2B5EF4-FFF2-40B4-BE49-F238E27FC236}">
                <a16:creationId xmlns:a16="http://schemas.microsoft.com/office/drawing/2014/main" id="{3822BADA-6B57-451C-9821-70203202E454}"/>
              </a:ext>
            </a:extLst>
          </p:cNvPr>
          <p:cNvSpPr/>
          <p:nvPr/>
        </p:nvSpPr>
        <p:spPr>
          <a:xfrm>
            <a:off x="5158318" y="5108231"/>
            <a:ext cx="652627" cy="276621"/>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95" name="TextBox 48">
            <a:extLst>
              <a:ext uri="{FF2B5EF4-FFF2-40B4-BE49-F238E27FC236}">
                <a16:creationId xmlns:a16="http://schemas.microsoft.com/office/drawing/2014/main" id="{22123C6E-F2C3-4CF8-A84D-7B2543C66635}"/>
              </a:ext>
            </a:extLst>
          </p:cNvPr>
          <p:cNvSpPr txBox="1"/>
          <p:nvPr/>
        </p:nvSpPr>
        <p:spPr>
          <a:xfrm>
            <a:off x="6348689" y="5120577"/>
            <a:ext cx="647784" cy="276935"/>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1,7</a:t>
            </a:r>
            <a:r>
              <a:rPr kumimoji="0" lang="en-US" sz="9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96" name="TextBox 48">
            <a:extLst>
              <a:ext uri="{FF2B5EF4-FFF2-40B4-BE49-F238E27FC236}">
                <a16:creationId xmlns:a16="http://schemas.microsoft.com/office/drawing/2014/main" id="{9BDD4305-346F-4420-B6AC-DA6AA32AA1DB}"/>
              </a:ext>
            </a:extLst>
          </p:cNvPr>
          <p:cNvSpPr txBox="1"/>
          <p:nvPr/>
        </p:nvSpPr>
        <p:spPr>
          <a:xfrm>
            <a:off x="5163161" y="5128283"/>
            <a:ext cx="647784" cy="276935"/>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1,7</a:t>
            </a:r>
            <a:r>
              <a:rPr kumimoji="0" lang="en-US" sz="9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98" name="TextBox 48">
            <a:extLst>
              <a:ext uri="{FF2B5EF4-FFF2-40B4-BE49-F238E27FC236}">
                <a16:creationId xmlns:a16="http://schemas.microsoft.com/office/drawing/2014/main" id="{DA3A8964-4A11-41ED-81DF-0EF458A63026}"/>
              </a:ext>
            </a:extLst>
          </p:cNvPr>
          <p:cNvSpPr txBox="1"/>
          <p:nvPr/>
        </p:nvSpPr>
        <p:spPr>
          <a:xfrm>
            <a:off x="6357588" y="4809318"/>
            <a:ext cx="699068" cy="276935"/>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500</a:t>
            </a:r>
            <a:r>
              <a:rPr kumimoji="0" lang="en-US" sz="9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99" name="TextBox 48">
            <a:extLst>
              <a:ext uri="{FF2B5EF4-FFF2-40B4-BE49-F238E27FC236}">
                <a16:creationId xmlns:a16="http://schemas.microsoft.com/office/drawing/2014/main" id="{FCD2A923-BC4C-4146-ADB6-648E23178E5A}"/>
              </a:ext>
            </a:extLst>
          </p:cNvPr>
          <p:cNvSpPr txBox="1"/>
          <p:nvPr/>
        </p:nvSpPr>
        <p:spPr>
          <a:xfrm>
            <a:off x="5145131" y="4826997"/>
            <a:ext cx="699068" cy="276935"/>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432</a:t>
            </a:r>
            <a:r>
              <a:rPr kumimoji="0" lang="en-US" sz="9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100" name="TextBox 48">
            <a:extLst>
              <a:ext uri="{FF2B5EF4-FFF2-40B4-BE49-F238E27FC236}">
                <a16:creationId xmlns:a16="http://schemas.microsoft.com/office/drawing/2014/main" id="{238CCC46-0832-4810-BAC7-6A8884042569}"/>
              </a:ext>
            </a:extLst>
          </p:cNvPr>
          <p:cNvSpPr txBox="1"/>
          <p:nvPr/>
        </p:nvSpPr>
        <p:spPr>
          <a:xfrm>
            <a:off x="8498737" y="4019818"/>
            <a:ext cx="761571" cy="307706"/>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637</a:t>
            </a:r>
            <a:r>
              <a:rPr kumimoji="0" lang="en-US" sz="10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101" name="TextBox 48">
            <a:extLst>
              <a:ext uri="{FF2B5EF4-FFF2-40B4-BE49-F238E27FC236}">
                <a16:creationId xmlns:a16="http://schemas.microsoft.com/office/drawing/2014/main" id="{70054616-EA85-40B1-95EA-A7418F504D83}"/>
              </a:ext>
            </a:extLst>
          </p:cNvPr>
          <p:cNvSpPr txBox="1"/>
          <p:nvPr/>
        </p:nvSpPr>
        <p:spPr>
          <a:xfrm>
            <a:off x="7246382" y="4590185"/>
            <a:ext cx="751955" cy="307706"/>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601</a:t>
            </a:r>
            <a:r>
              <a:rPr kumimoji="0" lang="en-US" sz="10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135" name="TextBox 48">
            <a:extLst>
              <a:ext uri="{FF2B5EF4-FFF2-40B4-BE49-F238E27FC236}">
                <a16:creationId xmlns:a16="http://schemas.microsoft.com/office/drawing/2014/main" id="{5C0B1BB9-EC72-4D69-8144-D4A6659240BF}"/>
              </a:ext>
            </a:extLst>
          </p:cNvPr>
          <p:cNvSpPr txBox="1"/>
          <p:nvPr/>
        </p:nvSpPr>
        <p:spPr>
          <a:xfrm>
            <a:off x="10671415" y="3798579"/>
            <a:ext cx="761571" cy="307706"/>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664</a:t>
            </a:r>
            <a:r>
              <a:rPr kumimoji="0" lang="en-US" sz="10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137" name="TextBox 48">
            <a:extLst>
              <a:ext uri="{FF2B5EF4-FFF2-40B4-BE49-F238E27FC236}">
                <a16:creationId xmlns:a16="http://schemas.microsoft.com/office/drawing/2014/main" id="{09E94E0E-2D19-46F5-A514-2A8666B8C52C}"/>
              </a:ext>
            </a:extLst>
          </p:cNvPr>
          <p:cNvSpPr txBox="1"/>
          <p:nvPr/>
        </p:nvSpPr>
        <p:spPr>
          <a:xfrm>
            <a:off x="9425838" y="3874526"/>
            <a:ext cx="761571" cy="307706"/>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639</a:t>
            </a:r>
            <a:r>
              <a:rPr kumimoji="0" lang="en-US" sz="10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139" name="Rectangle 50">
            <a:extLst>
              <a:ext uri="{FF2B5EF4-FFF2-40B4-BE49-F238E27FC236}">
                <a16:creationId xmlns:a16="http://schemas.microsoft.com/office/drawing/2014/main" id="{5E47F03B-A7F8-4E80-844C-B9AD7B233022}"/>
              </a:ext>
            </a:extLst>
          </p:cNvPr>
          <p:cNvSpPr/>
          <p:nvPr/>
        </p:nvSpPr>
        <p:spPr>
          <a:xfrm>
            <a:off x="7309961" y="4871600"/>
            <a:ext cx="652627" cy="521140"/>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40" name="Rectangle 50">
            <a:extLst>
              <a:ext uri="{FF2B5EF4-FFF2-40B4-BE49-F238E27FC236}">
                <a16:creationId xmlns:a16="http://schemas.microsoft.com/office/drawing/2014/main" id="{A182ED26-816B-4DC4-9549-B09451B26EE9}"/>
              </a:ext>
            </a:extLst>
          </p:cNvPr>
          <p:cNvSpPr/>
          <p:nvPr/>
        </p:nvSpPr>
        <p:spPr>
          <a:xfrm>
            <a:off x="8541739" y="4300304"/>
            <a:ext cx="652627" cy="1092435"/>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42" name="TextBox 48">
            <a:extLst>
              <a:ext uri="{FF2B5EF4-FFF2-40B4-BE49-F238E27FC236}">
                <a16:creationId xmlns:a16="http://schemas.microsoft.com/office/drawing/2014/main" id="{086169FE-1A53-40D6-AC13-60A88C733227}"/>
              </a:ext>
            </a:extLst>
          </p:cNvPr>
          <p:cNvSpPr txBox="1"/>
          <p:nvPr/>
        </p:nvSpPr>
        <p:spPr>
          <a:xfrm>
            <a:off x="8505517" y="5119585"/>
            <a:ext cx="751955" cy="307706"/>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195</a:t>
            </a:r>
            <a:r>
              <a:rPr kumimoji="0" lang="en-US" sz="10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143" name="TextBox 48">
            <a:extLst>
              <a:ext uri="{FF2B5EF4-FFF2-40B4-BE49-F238E27FC236}">
                <a16:creationId xmlns:a16="http://schemas.microsoft.com/office/drawing/2014/main" id="{714C073C-980F-4CAB-A5B0-62A59D2EA91F}"/>
              </a:ext>
            </a:extLst>
          </p:cNvPr>
          <p:cNvSpPr txBox="1"/>
          <p:nvPr/>
        </p:nvSpPr>
        <p:spPr>
          <a:xfrm>
            <a:off x="7309961" y="5128283"/>
            <a:ext cx="631758" cy="307706"/>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46</a:t>
            </a:r>
            <a:r>
              <a:rPr kumimoji="0" lang="en-US" sz="10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144" name="Rectangle 50">
            <a:extLst>
              <a:ext uri="{FF2B5EF4-FFF2-40B4-BE49-F238E27FC236}">
                <a16:creationId xmlns:a16="http://schemas.microsoft.com/office/drawing/2014/main" id="{D50D8222-DA30-4F0A-A620-5AFA97157435}"/>
              </a:ext>
            </a:extLst>
          </p:cNvPr>
          <p:cNvSpPr/>
          <p:nvPr/>
        </p:nvSpPr>
        <p:spPr>
          <a:xfrm>
            <a:off x="10713811" y="4097291"/>
            <a:ext cx="652627" cy="1276363"/>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45" name="Rectangle 50">
            <a:extLst>
              <a:ext uri="{FF2B5EF4-FFF2-40B4-BE49-F238E27FC236}">
                <a16:creationId xmlns:a16="http://schemas.microsoft.com/office/drawing/2014/main" id="{6DED3CE2-955F-4363-872A-6F04125520CE}"/>
              </a:ext>
            </a:extLst>
          </p:cNvPr>
          <p:cNvSpPr/>
          <p:nvPr/>
        </p:nvSpPr>
        <p:spPr>
          <a:xfrm>
            <a:off x="9485111" y="4179175"/>
            <a:ext cx="652627" cy="1208647"/>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46" name="TextBox 48">
            <a:extLst>
              <a:ext uri="{FF2B5EF4-FFF2-40B4-BE49-F238E27FC236}">
                <a16:creationId xmlns:a16="http://schemas.microsoft.com/office/drawing/2014/main" id="{832AE771-3132-4C8A-A638-FD2C39E298E1}"/>
              </a:ext>
            </a:extLst>
          </p:cNvPr>
          <p:cNvSpPr txBox="1"/>
          <p:nvPr/>
        </p:nvSpPr>
        <p:spPr>
          <a:xfrm>
            <a:off x="10672450" y="5101667"/>
            <a:ext cx="751955" cy="307706"/>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322</a:t>
            </a:r>
            <a:r>
              <a:rPr kumimoji="0" lang="en-US" sz="10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147" name="TextBox 48">
            <a:extLst>
              <a:ext uri="{FF2B5EF4-FFF2-40B4-BE49-F238E27FC236}">
                <a16:creationId xmlns:a16="http://schemas.microsoft.com/office/drawing/2014/main" id="{FFE59930-E25A-440A-AFB0-7CAED5D60189}"/>
              </a:ext>
            </a:extLst>
          </p:cNvPr>
          <p:cNvSpPr txBox="1"/>
          <p:nvPr/>
        </p:nvSpPr>
        <p:spPr>
          <a:xfrm>
            <a:off x="9435337" y="5109899"/>
            <a:ext cx="751955" cy="307706"/>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322</a:t>
            </a:r>
            <a:r>
              <a:rPr kumimoji="0" lang="en-US" sz="10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M€</a:t>
            </a:r>
            <a:endParaRPr kumimoji="0" lang="en-US" sz="1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152" name="TextBox 48">
            <a:extLst>
              <a:ext uri="{FF2B5EF4-FFF2-40B4-BE49-F238E27FC236}">
                <a16:creationId xmlns:a16="http://schemas.microsoft.com/office/drawing/2014/main" id="{562FB8DE-BC07-4898-AD17-D8F3350C3CC2}"/>
              </a:ext>
            </a:extLst>
          </p:cNvPr>
          <p:cNvSpPr txBox="1"/>
          <p:nvPr/>
        </p:nvSpPr>
        <p:spPr>
          <a:xfrm>
            <a:off x="2190576" y="5916567"/>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10,6</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53" name="TextBox 48">
            <a:extLst>
              <a:ext uri="{FF2B5EF4-FFF2-40B4-BE49-F238E27FC236}">
                <a16:creationId xmlns:a16="http://schemas.microsoft.com/office/drawing/2014/main" id="{FD309718-7125-4A8A-86D1-EB84F0E0021D}"/>
              </a:ext>
            </a:extLst>
          </p:cNvPr>
          <p:cNvSpPr txBox="1"/>
          <p:nvPr/>
        </p:nvSpPr>
        <p:spPr>
          <a:xfrm>
            <a:off x="4273080" y="5916567"/>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51,1</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54" name="TextBox 48">
            <a:extLst>
              <a:ext uri="{FF2B5EF4-FFF2-40B4-BE49-F238E27FC236}">
                <a16:creationId xmlns:a16="http://schemas.microsoft.com/office/drawing/2014/main" id="{43B92353-A14D-4189-9380-009B2F1E691A}"/>
              </a:ext>
            </a:extLst>
          </p:cNvPr>
          <p:cNvSpPr txBox="1"/>
          <p:nvPr/>
        </p:nvSpPr>
        <p:spPr>
          <a:xfrm>
            <a:off x="6429479" y="5916567"/>
            <a:ext cx="70082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99,3</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55" name="TextBox 48">
            <a:extLst>
              <a:ext uri="{FF2B5EF4-FFF2-40B4-BE49-F238E27FC236}">
                <a16:creationId xmlns:a16="http://schemas.microsoft.com/office/drawing/2014/main" id="{99C22C14-11F1-4000-A06F-8740558C3EC5}"/>
              </a:ext>
            </a:extLst>
          </p:cNvPr>
          <p:cNvSpPr txBox="1"/>
          <p:nvPr/>
        </p:nvSpPr>
        <p:spPr>
          <a:xfrm>
            <a:off x="992257" y="5916567"/>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13,5</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56" name="TextBox 48">
            <a:extLst>
              <a:ext uri="{FF2B5EF4-FFF2-40B4-BE49-F238E27FC236}">
                <a16:creationId xmlns:a16="http://schemas.microsoft.com/office/drawing/2014/main" id="{40D9B6F4-BEE1-4F8D-AD78-FD9977FCFB84}"/>
              </a:ext>
            </a:extLst>
          </p:cNvPr>
          <p:cNvSpPr txBox="1"/>
          <p:nvPr/>
        </p:nvSpPr>
        <p:spPr>
          <a:xfrm>
            <a:off x="3109731" y="5916567"/>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63,6</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57" name="TextBox 48">
            <a:extLst>
              <a:ext uri="{FF2B5EF4-FFF2-40B4-BE49-F238E27FC236}">
                <a16:creationId xmlns:a16="http://schemas.microsoft.com/office/drawing/2014/main" id="{8850F4A3-A725-4DF6-9A25-D510269B78CB}"/>
              </a:ext>
            </a:extLst>
          </p:cNvPr>
          <p:cNvSpPr txBox="1"/>
          <p:nvPr/>
        </p:nvSpPr>
        <p:spPr>
          <a:xfrm>
            <a:off x="5177937" y="5916567"/>
            <a:ext cx="62809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89,3</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58" name="TextBox 48">
            <a:extLst>
              <a:ext uri="{FF2B5EF4-FFF2-40B4-BE49-F238E27FC236}">
                <a16:creationId xmlns:a16="http://schemas.microsoft.com/office/drawing/2014/main" id="{EFA00C6B-9B1E-4187-B203-B0E0A20CB7E9}"/>
              </a:ext>
            </a:extLst>
          </p:cNvPr>
          <p:cNvSpPr txBox="1"/>
          <p:nvPr/>
        </p:nvSpPr>
        <p:spPr>
          <a:xfrm>
            <a:off x="8679886" y="5916567"/>
            <a:ext cx="70082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99,7</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59" name="TextBox 48">
            <a:extLst>
              <a:ext uri="{FF2B5EF4-FFF2-40B4-BE49-F238E27FC236}">
                <a16:creationId xmlns:a16="http://schemas.microsoft.com/office/drawing/2014/main" id="{2F9ADE3C-7466-4337-8CD6-6C4FA9E2F4C4}"/>
              </a:ext>
            </a:extLst>
          </p:cNvPr>
          <p:cNvSpPr txBox="1"/>
          <p:nvPr/>
        </p:nvSpPr>
        <p:spPr>
          <a:xfrm>
            <a:off x="7380783" y="5916567"/>
            <a:ext cx="738172"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96,9</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65" name="TextBox 48">
            <a:extLst>
              <a:ext uri="{FF2B5EF4-FFF2-40B4-BE49-F238E27FC236}">
                <a16:creationId xmlns:a16="http://schemas.microsoft.com/office/drawing/2014/main" id="{1FC977D4-C401-43A5-8822-AE326BCCE4BC}"/>
              </a:ext>
            </a:extLst>
          </p:cNvPr>
          <p:cNvSpPr txBox="1"/>
          <p:nvPr/>
        </p:nvSpPr>
        <p:spPr>
          <a:xfrm>
            <a:off x="67241" y="6175372"/>
            <a:ext cx="867345" cy="338476"/>
          </a:xfrm>
          <a:prstGeom prst="rect">
            <a:avLst/>
          </a:prstGeom>
          <a:noFill/>
        </p:spPr>
        <p:txBody>
          <a:bodyPr wrap="none" rtlCol="0">
            <a:spAutoFit/>
          </a:bodyPr>
          <a:lstStyle/>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1F65AF">
                    <a:lumMod val="75000"/>
                  </a:srgbClr>
                </a:solidFill>
                <a:effectLst/>
                <a:uLnTx/>
                <a:uFillTx/>
                <a:latin typeface="Arial Black" panose="020B0A04020102020204" pitchFamily="34" charset="0"/>
                <a:ea typeface="+mn-ea"/>
                <a:cs typeface="+mn-cs"/>
              </a:rPr>
              <a:t>VCx</a:t>
            </a:r>
            <a:endPar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INVENTORY</a:t>
            </a:r>
          </a:p>
        </p:txBody>
      </p:sp>
      <p:sp>
        <p:nvSpPr>
          <p:cNvPr id="166" name="Triángulo isósceles 126">
            <a:extLst>
              <a:ext uri="{FF2B5EF4-FFF2-40B4-BE49-F238E27FC236}">
                <a16:creationId xmlns:a16="http://schemas.microsoft.com/office/drawing/2014/main" id="{23FC3C32-D6DD-4FFB-AAAD-216222AEF8A4}"/>
              </a:ext>
            </a:extLst>
          </p:cNvPr>
          <p:cNvSpPr/>
          <p:nvPr/>
        </p:nvSpPr>
        <p:spPr>
          <a:xfrm rot="5400000">
            <a:off x="768201" y="6294192"/>
            <a:ext cx="290491" cy="83908"/>
          </a:xfrm>
          <a:prstGeom prst="triangle">
            <a:avLst/>
          </a:prstGeom>
          <a:solidFill>
            <a:schemeClr val="tx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67" name="TextBox 48">
            <a:extLst>
              <a:ext uri="{FF2B5EF4-FFF2-40B4-BE49-F238E27FC236}">
                <a16:creationId xmlns:a16="http://schemas.microsoft.com/office/drawing/2014/main" id="{059D1A57-A0AE-46D7-8558-ED587EA60AF8}"/>
              </a:ext>
            </a:extLst>
          </p:cNvPr>
          <p:cNvSpPr txBox="1"/>
          <p:nvPr/>
        </p:nvSpPr>
        <p:spPr>
          <a:xfrm>
            <a:off x="2190576" y="6205419"/>
            <a:ext cx="381748" cy="261549"/>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68" name="TextBox 48">
            <a:extLst>
              <a:ext uri="{FF2B5EF4-FFF2-40B4-BE49-F238E27FC236}">
                <a16:creationId xmlns:a16="http://schemas.microsoft.com/office/drawing/2014/main" id="{998D1C53-B900-4FAE-9031-9692849AA745}"/>
              </a:ext>
            </a:extLst>
          </p:cNvPr>
          <p:cNvSpPr txBox="1"/>
          <p:nvPr/>
        </p:nvSpPr>
        <p:spPr>
          <a:xfrm>
            <a:off x="4273080" y="6205419"/>
            <a:ext cx="381748" cy="261549"/>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69" name="TextBox 48">
            <a:extLst>
              <a:ext uri="{FF2B5EF4-FFF2-40B4-BE49-F238E27FC236}">
                <a16:creationId xmlns:a16="http://schemas.microsoft.com/office/drawing/2014/main" id="{9D812525-3234-444C-8F53-7026D4412E9E}"/>
              </a:ext>
            </a:extLst>
          </p:cNvPr>
          <p:cNvSpPr txBox="1"/>
          <p:nvPr/>
        </p:nvSpPr>
        <p:spPr>
          <a:xfrm>
            <a:off x="6429479" y="6205419"/>
            <a:ext cx="70082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3</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70" name="TextBox 48">
            <a:extLst>
              <a:ext uri="{FF2B5EF4-FFF2-40B4-BE49-F238E27FC236}">
                <a16:creationId xmlns:a16="http://schemas.microsoft.com/office/drawing/2014/main" id="{A8C62E50-A756-4720-9E10-22A766BCCF4A}"/>
              </a:ext>
            </a:extLst>
          </p:cNvPr>
          <p:cNvSpPr txBox="1"/>
          <p:nvPr/>
        </p:nvSpPr>
        <p:spPr>
          <a:xfrm>
            <a:off x="992257" y="6205419"/>
            <a:ext cx="381748" cy="261549"/>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71" name="TextBox 48">
            <a:extLst>
              <a:ext uri="{FF2B5EF4-FFF2-40B4-BE49-F238E27FC236}">
                <a16:creationId xmlns:a16="http://schemas.microsoft.com/office/drawing/2014/main" id="{AE11C5B1-0A47-4D24-B512-D3E2ACC01B4C}"/>
              </a:ext>
            </a:extLst>
          </p:cNvPr>
          <p:cNvSpPr txBox="1"/>
          <p:nvPr/>
        </p:nvSpPr>
        <p:spPr>
          <a:xfrm>
            <a:off x="3109731" y="6205419"/>
            <a:ext cx="381748" cy="261549"/>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72" name="TextBox 48">
            <a:extLst>
              <a:ext uri="{FF2B5EF4-FFF2-40B4-BE49-F238E27FC236}">
                <a16:creationId xmlns:a16="http://schemas.microsoft.com/office/drawing/2014/main" id="{7BDFF6C5-68F9-450A-A311-7644D165486C}"/>
              </a:ext>
            </a:extLst>
          </p:cNvPr>
          <p:cNvSpPr txBox="1"/>
          <p:nvPr/>
        </p:nvSpPr>
        <p:spPr>
          <a:xfrm>
            <a:off x="5177937" y="6205419"/>
            <a:ext cx="628099"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4</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73" name="TextBox 48">
            <a:extLst>
              <a:ext uri="{FF2B5EF4-FFF2-40B4-BE49-F238E27FC236}">
                <a16:creationId xmlns:a16="http://schemas.microsoft.com/office/drawing/2014/main" id="{C07AB0EC-62F8-4EE2-8CF1-E6B1DF595124}"/>
              </a:ext>
            </a:extLst>
          </p:cNvPr>
          <p:cNvSpPr txBox="1"/>
          <p:nvPr/>
        </p:nvSpPr>
        <p:spPr>
          <a:xfrm>
            <a:off x="8679886" y="6205419"/>
            <a:ext cx="700829"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100</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74" name="TextBox 48">
            <a:extLst>
              <a:ext uri="{FF2B5EF4-FFF2-40B4-BE49-F238E27FC236}">
                <a16:creationId xmlns:a16="http://schemas.microsoft.com/office/drawing/2014/main" id="{15257703-294E-4958-8E61-AA6EAE4518F9}"/>
              </a:ext>
            </a:extLst>
          </p:cNvPr>
          <p:cNvSpPr txBox="1"/>
          <p:nvPr/>
        </p:nvSpPr>
        <p:spPr>
          <a:xfrm>
            <a:off x="7380783" y="6205419"/>
            <a:ext cx="738172"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100</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75" name="TextBox 48">
            <a:extLst>
              <a:ext uri="{FF2B5EF4-FFF2-40B4-BE49-F238E27FC236}">
                <a16:creationId xmlns:a16="http://schemas.microsoft.com/office/drawing/2014/main" id="{8BAE5D5C-AD61-4FFB-99D6-E1C45E0BCB3D}"/>
              </a:ext>
            </a:extLst>
          </p:cNvPr>
          <p:cNvSpPr txBox="1"/>
          <p:nvPr/>
        </p:nvSpPr>
        <p:spPr>
          <a:xfrm>
            <a:off x="10886660" y="5651468"/>
            <a:ext cx="654752"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99,8</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76" name="TextBox 48">
            <a:extLst>
              <a:ext uri="{FF2B5EF4-FFF2-40B4-BE49-F238E27FC236}">
                <a16:creationId xmlns:a16="http://schemas.microsoft.com/office/drawing/2014/main" id="{42C79C87-D710-40E4-A145-ABB6B6D0ED64}"/>
              </a:ext>
            </a:extLst>
          </p:cNvPr>
          <p:cNvSpPr txBox="1"/>
          <p:nvPr/>
        </p:nvSpPr>
        <p:spPr>
          <a:xfrm>
            <a:off x="9578804" y="5651468"/>
            <a:ext cx="68810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99,3</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77" name="TextBox 48">
            <a:extLst>
              <a:ext uri="{FF2B5EF4-FFF2-40B4-BE49-F238E27FC236}">
                <a16:creationId xmlns:a16="http://schemas.microsoft.com/office/drawing/2014/main" id="{B7215FEE-9B0A-42F5-8DE2-BF30449A3D32}"/>
              </a:ext>
            </a:extLst>
          </p:cNvPr>
          <p:cNvSpPr txBox="1"/>
          <p:nvPr/>
        </p:nvSpPr>
        <p:spPr>
          <a:xfrm>
            <a:off x="10889798" y="5940817"/>
            <a:ext cx="700829"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100</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78" name="TextBox 48">
            <a:extLst>
              <a:ext uri="{FF2B5EF4-FFF2-40B4-BE49-F238E27FC236}">
                <a16:creationId xmlns:a16="http://schemas.microsoft.com/office/drawing/2014/main" id="{003FC4EF-8339-4FBB-BD1A-DEE88B256CC9}"/>
              </a:ext>
            </a:extLst>
          </p:cNvPr>
          <p:cNvSpPr txBox="1"/>
          <p:nvPr/>
        </p:nvSpPr>
        <p:spPr>
          <a:xfrm>
            <a:off x="9590695" y="5940817"/>
            <a:ext cx="738172"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98,5</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79" name="TextBox 48">
            <a:extLst>
              <a:ext uri="{FF2B5EF4-FFF2-40B4-BE49-F238E27FC236}">
                <a16:creationId xmlns:a16="http://schemas.microsoft.com/office/drawing/2014/main" id="{DA0B28EC-D3E5-41A8-BE5C-B222C707103E}"/>
              </a:ext>
            </a:extLst>
          </p:cNvPr>
          <p:cNvSpPr txBox="1"/>
          <p:nvPr/>
        </p:nvSpPr>
        <p:spPr>
          <a:xfrm>
            <a:off x="10889798" y="6229669"/>
            <a:ext cx="700829"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100</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80" name="TextBox 48">
            <a:extLst>
              <a:ext uri="{FF2B5EF4-FFF2-40B4-BE49-F238E27FC236}">
                <a16:creationId xmlns:a16="http://schemas.microsoft.com/office/drawing/2014/main" id="{114AE69E-F58A-4A89-9AAF-4387BDFC3659}"/>
              </a:ext>
            </a:extLst>
          </p:cNvPr>
          <p:cNvSpPr txBox="1"/>
          <p:nvPr/>
        </p:nvSpPr>
        <p:spPr>
          <a:xfrm>
            <a:off x="9590695" y="6229669"/>
            <a:ext cx="738172"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100</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26" name="Slide Number Placeholder 1">
            <a:extLst>
              <a:ext uri="{FF2B5EF4-FFF2-40B4-BE49-F238E27FC236}">
                <a16:creationId xmlns:a16="http://schemas.microsoft.com/office/drawing/2014/main" id="{84D8EC9A-F506-4D02-AC98-B599CA301278}"/>
              </a:ext>
            </a:extLst>
          </p:cNvPr>
          <p:cNvSpPr txBox="1">
            <a:spLocks/>
          </p:cNvSpPr>
          <p:nvPr/>
        </p:nvSpPr>
        <p:spPr>
          <a:xfrm>
            <a:off x="11547989" y="6497242"/>
            <a:ext cx="524271" cy="278131"/>
          </a:xfrm>
          <a:prstGeom prst="rect">
            <a:avLst/>
          </a:prstGeom>
        </p:spPr>
        <p:txBody>
          <a:bodyPr/>
          <a:ls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1100"/>
              </a:lnSpc>
              <a:spcBef>
                <a:spcPts val="0"/>
              </a:spcBef>
              <a:spcAft>
                <a:spcPts val="0"/>
              </a:spcAft>
              <a:buClrTx/>
              <a:buSzTx/>
              <a:buFontTx/>
              <a:buNone/>
              <a:tabLst/>
              <a:defRPr/>
            </a:pPr>
            <a:fld id="{FF177F97-0A7B-4032-9285-2F884E512DCA}" type="slidenum">
              <a:rPr kumimoji="0" lang="en-US" sz="900" b="0" i="0" u="none" strike="noStrike" kern="1200" cap="none" spc="0" normalizeH="0" baseline="0" noProof="0" smtClean="0">
                <a:ln>
                  <a:noFill/>
                </a:ln>
                <a:solidFill>
                  <a:prstClr val="white">
                    <a:lumMod val="65000"/>
                  </a:prstClr>
                </a:solidFill>
                <a:effectLst/>
                <a:uLnTx/>
                <a:uFillTx/>
                <a:latin typeface="Arial"/>
                <a:ea typeface="+mn-ea"/>
                <a:cs typeface="+mn-cs"/>
              </a:rPr>
              <a:pPr marL="0" marR="0" lvl="0" indent="0" algn="r" defTabSz="914400" rtl="0" eaLnBrk="1" fontAlgn="auto" latinLnBrk="0" hangingPunct="1">
                <a:lnSpc>
                  <a:spcPts val="11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prstClr val="white">
                  <a:lumMod val="65000"/>
                </a:prstClr>
              </a:solidFill>
              <a:effectLst/>
              <a:uLnTx/>
              <a:uFillTx/>
              <a:latin typeface="Arial"/>
              <a:ea typeface="+mn-ea"/>
              <a:cs typeface="+mn-cs"/>
            </a:endParaRPr>
          </a:p>
        </p:txBody>
      </p:sp>
    </p:spTree>
    <p:extLst>
      <p:ext uri="{BB962C8B-B14F-4D97-AF65-F5344CB8AC3E}">
        <p14:creationId xmlns:p14="http://schemas.microsoft.com/office/powerpoint/2010/main" val="671635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03A586-093A-4F55-874C-C6C3A8E9AEBB}"/>
              </a:ext>
            </a:extLst>
          </p:cNvPr>
          <p:cNvSpPr/>
          <p:nvPr/>
        </p:nvSpPr>
        <p:spPr>
          <a:xfrm>
            <a:off x="2204" y="5341657"/>
            <a:ext cx="12187592" cy="1506463"/>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 name="Straight Connector 9">
            <a:extLst>
              <a:ext uri="{FF2B5EF4-FFF2-40B4-BE49-F238E27FC236}">
                <a16:creationId xmlns:a16="http://schemas.microsoft.com/office/drawing/2014/main" id="{6E8B6ABF-A33C-4DF3-8D8C-F4DB0DA9179E}"/>
              </a:ext>
            </a:extLst>
          </p:cNvPr>
          <p:cNvCxnSpPr>
            <a:cxnSpLocks/>
          </p:cNvCxnSpPr>
          <p:nvPr/>
        </p:nvCxnSpPr>
        <p:spPr>
          <a:xfrm>
            <a:off x="2347350" y="5088731"/>
            <a:ext cx="9360000" cy="0"/>
          </a:xfrm>
          <a:prstGeom prst="line">
            <a:avLst/>
          </a:prstGeom>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307440E0-73C3-4795-99D9-40F8DB45EDBF}"/>
              </a:ext>
            </a:extLst>
          </p:cNvPr>
          <p:cNvSpPr txBox="1"/>
          <p:nvPr/>
        </p:nvSpPr>
        <p:spPr>
          <a:xfrm>
            <a:off x="3978529" y="4244161"/>
            <a:ext cx="719902"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18</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51" name="Rectangle 50">
            <a:extLst>
              <a:ext uri="{FF2B5EF4-FFF2-40B4-BE49-F238E27FC236}">
                <a16:creationId xmlns:a16="http://schemas.microsoft.com/office/drawing/2014/main" id="{2AD10304-E6AE-44EB-9083-A03B0F973932}"/>
              </a:ext>
            </a:extLst>
          </p:cNvPr>
          <p:cNvSpPr/>
          <p:nvPr/>
        </p:nvSpPr>
        <p:spPr>
          <a:xfrm>
            <a:off x="4026468" y="4537053"/>
            <a:ext cx="651804" cy="540264"/>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tIns="35992" bIns="35992"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cxnSp>
        <p:nvCxnSpPr>
          <p:cNvPr id="58" name="Straight Connector 48">
            <a:extLst>
              <a:ext uri="{FF2B5EF4-FFF2-40B4-BE49-F238E27FC236}">
                <a16:creationId xmlns:a16="http://schemas.microsoft.com/office/drawing/2014/main" id="{E3AB605A-DBA7-4B03-B124-D58A22F959E3}"/>
              </a:ext>
            </a:extLst>
          </p:cNvPr>
          <p:cNvCxnSpPr>
            <a:cxnSpLocks/>
          </p:cNvCxnSpPr>
          <p:nvPr/>
        </p:nvCxnSpPr>
        <p:spPr>
          <a:xfrm flipV="1">
            <a:off x="2770203"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cxnSp>
        <p:nvCxnSpPr>
          <p:cNvPr id="59" name="Straight Connector 48">
            <a:extLst>
              <a:ext uri="{FF2B5EF4-FFF2-40B4-BE49-F238E27FC236}">
                <a16:creationId xmlns:a16="http://schemas.microsoft.com/office/drawing/2014/main" id="{3FDE32D1-2E11-40CB-AD4E-650942BF9D40}"/>
              </a:ext>
            </a:extLst>
          </p:cNvPr>
          <p:cNvCxnSpPr>
            <a:cxnSpLocks/>
          </p:cNvCxnSpPr>
          <p:nvPr/>
        </p:nvCxnSpPr>
        <p:spPr>
          <a:xfrm flipV="1">
            <a:off x="4835511" y="1024230"/>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cxnSp>
        <p:nvCxnSpPr>
          <p:cNvPr id="60" name="Straight Connector 48">
            <a:extLst>
              <a:ext uri="{FF2B5EF4-FFF2-40B4-BE49-F238E27FC236}">
                <a16:creationId xmlns:a16="http://schemas.microsoft.com/office/drawing/2014/main" id="{6B841546-4D2B-40C0-B73F-601BF3FB27E6}"/>
              </a:ext>
            </a:extLst>
          </p:cNvPr>
          <p:cNvCxnSpPr>
            <a:cxnSpLocks/>
          </p:cNvCxnSpPr>
          <p:nvPr/>
        </p:nvCxnSpPr>
        <p:spPr>
          <a:xfrm flipV="1">
            <a:off x="6916837"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sp>
        <p:nvSpPr>
          <p:cNvPr id="62" name="Rectangle 13">
            <a:extLst>
              <a:ext uri="{FF2B5EF4-FFF2-40B4-BE49-F238E27FC236}">
                <a16:creationId xmlns:a16="http://schemas.microsoft.com/office/drawing/2014/main" id="{023FED18-FA46-4DF4-9BE8-9CBC1557CAFE}"/>
              </a:ext>
            </a:extLst>
          </p:cNvPr>
          <p:cNvSpPr/>
          <p:nvPr/>
        </p:nvSpPr>
        <p:spPr>
          <a:xfrm>
            <a:off x="3383531" y="5087655"/>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2019</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66" name="Rectangle 30">
            <a:extLst>
              <a:ext uri="{FF2B5EF4-FFF2-40B4-BE49-F238E27FC236}">
                <a16:creationId xmlns:a16="http://schemas.microsoft.com/office/drawing/2014/main" id="{B3D3E19E-AD6D-4F65-9D4D-51A87E0B6E98}"/>
              </a:ext>
            </a:extLst>
          </p:cNvPr>
          <p:cNvSpPr/>
          <p:nvPr/>
        </p:nvSpPr>
        <p:spPr>
          <a:xfrm>
            <a:off x="5519623" y="5074195"/>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2020</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71" name="Rectangle 30">
            <a:extLst>
              <a:ext uri="{FF2B5EF4-FFF2-40B4-BE49-F238E27FC236}">
                <a16:creationId xmlns:a16="http://schemas.microsoft.com/office/drawing/2014/main" id="{74593D1F-9140-4E57-AF17-61D64BE968CE}"/>
              </a:ext>
            </a:extLst>
          </p:cNvPr>
          <p:cNvSpPr/>
          <p:nvPr/>
        </p:nvSpPr>
        <p:spPr>
          <a:xfrm>
            <a:off x="7623606" y="5053012"/>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2021</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73" name="Rectangle 30">
            <a:extLst>
              <a:ext uri="{FF2B5EF4-FFF2-40B4-BE49-F238E27FC236}">
                <a16:creationId xmlns:a16="http://schemas.microsoft.com/office/drawing/2014/main" id="{1E200B28-D147-46A9-9D4B-4B55D65C3457}"/>
              </a:ext>
            </a:extLst>
          </p:cNvPr>
          <p:cNvSpPr/>
          <p:nvPr/>
        </p:nvSpPr>
        <p:spPr>
          <a:xfrm>
            <a:off x="9866435" y="5062005"/>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2022</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77" name="TextBox 48">
            <a:extLst>
              <a:ext uri="{FF2B5EF4-FFF2-40B4-BE49-F238E27FC236}">
                <a16:creationId xmlns:a16="http://schemas.microsoft.com/office/drawing/2014/main" id="{E3AC6AF3-EA94-4437-8824-B19243E168AC}"/>
              </a:ext>
            </a:extLst>
          </p:cNvPr>
          <p:cNvSpPr txBox="1"/>
          <p:nvPr/>
        </p:nvSpPr>
        <p:spPr>
          <a:xfrm>
            <a:off x="5998929" y="3462257"/>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177</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79" name="Rectangle 50">
            <a:extLst>
              <a:ext uri="{FF2B5EF4-FFF2-40B4-BE49-F238E27FC236}">
                <a16:creationId xmlns:a16="http://schemas.microsoft.com/office/drawing/2014/main" id="{273E0155-CEE3-446A-A845-97BE5F8AFC47}"/>
              </a:ext>
            </a:extLst>
          </p:cNvPr>
          <p:cNvSpPr/>
          <p:nvPr/>
        </p:nvSpPr>
        <p:spPr>
          <a:xfrm>
            <a:off x="6113664" y="3806204"/>
            <a:ext cx="651804" cy="1271114"/>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81" name="TextBox 48">
            <a:extLst>
              <a:ext uri="{FF2B5EF4-FFF2-40B4-BE49-F238E27FC236}">
                <a16:creationId xmlns:a16="http://schemas.microsoft.com/office/drawing/2014/main" id="{77378009-E103-47C7-8859-029983713734}"/>
              </a:ext>
            </a:extLst>
          </p:cNvPr>
          <p:cNvSpPr txBox="1"/>
          <p:nvPr/>
        </p:nvSpPr>
        <p:spPr>
          <a:xfrm>
            <a:off x="8160664" y="2118870"/>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500</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83" name="Rectangle 50">
            <a:extLst>
              <a:ext uri="{FF2B5EF4-FFF2-40B4-BE49-F238E27FC236}">
                <a16:creationId xmlns:a16="http://schemas.microsoft.com/office/drawing/2014/main" id="{3BC84B98-F5D7-49D5-B42A-7758D9CEF016}"/>
              </a:ext>
            </a:extLst>
          </p:cNvPr>
          <p:cNvSpPr/>
          <p:nvPr/>
        </p:nvSpPr>
        <p:spPr>
          <a:xfrm>
            <a:off x="8257975" y="2527177"/>
            <a:ext cx="651804" cy="2539892"/>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97" name="TextBox 48">
            <a:extLst>
              <a:ext uri="{FF2B5EF4-FFF2-40B4-BE49-F238E27FC236}">
                <a16:creationId xmlns:a16="http://schemas.microsoft.com/office/drawing/2014/main" id="{2EB8D6DE-D3FB-4AB6-95F6-7263E5132E97}"/>
              </a:ext>
            </a:extLst>
          </p:cNvPr>
          <p:cNvSpPr txBox="1"/>
          <p:nvPr/>
        </p:nvSpPr>
        <p:spPr>
          <a:xfrm>
            <a:off x="10318814" y="1758143"/>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637</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107" name="Rectangle 50">
            <a:extLst>
              <a:ext uri="{FF2B5EF4-FFF2-40B4-BE49-F238E27FC236}">
                <a16:creationId xmlns:a16="http://schemas.microsoft.com/office/drawing/2014/main" id="{C8EC8DDB-0C96-453C-815B-59014E2DC5EC}"/>
              </a:ext>
            </a:extLst>
          </p:cNvPr>
          <p:cNvSpPr/>
          <p:nvPr/>
        </p:nvSpPr>
        <p:spPr>
          <a:xfrm>
            <a:off x="10426801" y="2118870"/>
            <a:ext cx="652627" cy="2965500"/>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38" name="TextBox 48">
            <a:extLst>
              <a:ext uri="{FF2B5EF4-FFF2-40B4-BE49-F238E27FC236}">
                <a16:creationId xmlns:a16="http://schemas.microsoft.com/office/drawing/2014/main" id="{6BA86D62-6EFA-491B-9E31-BFBEDA01A250}"/>
              </a:ext>
            </a:extLst>
          </p:cNvPr>
          <p:cNvSpPr txBox="1"/>
          <p:nvPr/>
        </p:nvSpPr>
        <p:spPr>
          <a:xfrm>
            <a:off x="9098193" y="2090893"/>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601</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40" name="Rectangle 50">
            <a:extLst>
              <a:ext uri="{FF2B5EF4-FFF2-40B4-BE49-F238E27FC236}">
                <a16:creationId xmlns:a16="http://schemas.microsoft.com/office/drawing/2014/main" id="{AD757F34-3C48-455E-A64E-C5E7E1D6B90E}"/>
              </a:ext>
            </a:extLst>
          </p:cNvPr>
          <p:cNvSpPr/>
          <p:nvPr/>
        </p:nvSpPr>
        <p:spPr>
          <a:xfrm>
            <a:off x="9199256" y="2481571"/>
            <a:ext cx="652627" cy="2602800"/>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41" name="Rectangle 50">
            <a:extLst>
              <a:ext uri="{FF2B5EF4-FFF2-40B4-BE49-F238E27FC236}">
                <a16:creationId xmlns:a16="http://schemas.microsoft.com/office/drawing/2014/main" id="{94D5B63A-211E-45C4-B85A-7D865DBF2344}"/>
              </a:ext>
            </a:extLst>
          </p:cNvPr>
          <p:cNvSpPr/>
          <p:nvPr/>
        </p:nvSpPr>
        <p:spPr>
          <a:xfrm flipV="1">
            <a:off x="9929437" y="2486963"/>
            <a:ext cx="179958" cy="109414"/>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42" name="Rectangle 50">
            <a:extLst>
              <a:ext uri="{FF2B5EF4-FFF2-40B4-BE49-F238E27FC236}">
                <a16:creationId xmlns:a16="http://schemas.microsoft.com/office/drawing/2014/main" id="{B5B055CB-C5F1-4767-9D8C-00548CFE8D02}"/>
              </a:ext>
            </a:extLst>
          </p:cNvPr>
          <p:cNvSpPr/>
          <p:nvPr/>
        </p:nvSpPr>
        <p:spPr>
          <a:xfrm>
            <a:off x="10189132" y="2118871"/>
            <a:ext cx="179958" cy="477505"/>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45" name="TextBox 48">
            <a:extLst>
              <a:ext uri="{FF2B5EF4-FFF2-40B4-BE49-F238E27FC236}">
                <a16:creationId xmlns:a16="http://schemas.microsoft.com/office/drawing/2014/main" id="{7B6BD68E-DFEB-4FFC-BA64-A1D5E7B2E845}"/>
              </a:ext>
            </a:extLst>
          </p:cNvPr>
          <p:cNvSpPr txBox="1"/>
          <p:nvPr/>
        </p:nvSpPr>
        <p:spPr>
          <a:xfrm>
            <a:off x="9830464" y="2628947"/>
            <a:ext cx="604513"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-15</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+51</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50" name="TextBox 9">
            <a:extLst>
              <a:ext uri="{FF2B5EF4-FFF2-40B4-BE49-F238E27FC236}">
                <a16:creationId xmlns:a16="http://schemas.microsoft.com/office/drawing/2014/main" id="{DAF0292C-3E9B-45B4-AEE0-53CF6792769C}"/>
              </a:ext>
            </a:extLst>
          </p:cNvPr>
          <p:cNvSpPr txBox="1"/>
          <p:nvPr/>
        </p:nvSpPr>
        <p:spPr>
          <a:xfrm>
            <a:off x="9952486" y="227941"/>
            <a:ext cx="1862833" cy="368981"/>
          </a:xfrm>
          <a:prstGeom prst="rect">
            <a:avLst/>
          </a:prstGeom>
          <a:noFill/>
        </p:spPr>
        <p:txBody>
          <a:bodyPr wrap="none" rtlCol="0">
            <a:spAutoFit/>
          </a:bodyPr>
          <a:lstStyle/>
          <a:p>
            <a:pPr marL="0" marR="0" lvl="0" indent="0" algn="l" defTabSz="91364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40000"/>
                    <a:lumOff val="60000"/>
                  </a:srgbClr>
                </a:solidFill>
                <a:effectLst/>
                <a:uLnTx/>
                <a:uFillTx/>
                <a:latin typeface="Arial Black" panose="020B0A04020102020204" pitchFamily="34" charset="0"/>
                <a:ea typeface="+mn-ea"/>
                <a:cs typeface="+mn-cs"/>
              </a:rPr>
              <a:t>CASH Impact</a:t>
            </a:r>
          </a:p>
        </p:txBody>
      </p:sp>
      <p:sp>
        <p:nvSpPr>
          <p:cNvPr id="57" name="Rectangle 50">
            <a:extLst>
              <a:ext uri="{FF2B5EF4-FFF2-40B4-BE49-F238E27FC236}">
                <a16:creationId xmlns:a16="http://schemas.microsoft.com/office/drawing/2014/main" id="{9AE7D3AD-AAE0-41E1-A035-0EEC787A505B}"/>
              </a:ext>
            </a:extLst>
          </p:cNvPr>
          <p:cNvSpPr/>
          <p:nvPr/>
        </p:nvSpPr>
        <p:spPr>
          <a:xfrm>
            <a:off x="7049827" y="2897760"/>
            <a:ext cx="652627" cy="216930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64" name="Rectangle 50">
            <a:extLst>
              <a:ext uri="{FF2B5EF4-FFF2-40B4-BE49-F238E27FC236}">
                <a16:creationId xmlns:a16="http://schemas.microsoft.com/office/drawing/2014/main" id="{D9A1DAB7-FB0A-4448-BF1B-E7D33F1C97CB}"/>
              </a:ext>
            </a:extLst>
          </p:cNvPr>
          <p:cNvSpPr/>
          <p:nvPr/>
        </p:nvSpPr>
        <p:spPr>
          <a:xfrm>
            <a:off x="4915848" y="4081112"/>
            <a:ext cx="652627" cy="996206"/>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67" name="Rectangle 50">
            <a:extLst>
              <a:ext uri="{FF2B5EF4-FFF2-40B4-BE49-F238E27FC236}">
                <a16:creationId xmlns:a16="http://schemas.microsoft.com/office/drawing/2014/main" id="{7351355D-8A94-40A2-96DC-7EF24BB8F84F}"/>
              </a:ext>
            </a:extLst>
          </p:cNvPr>
          <p:cNvSpPr/>
          <p:nvPr/>
        </p:nvSpPr>
        <p:spPr>
          <a:xfrm>
            <a:off x="2770203" y="4663123"/>
            <a:ext cx="652627" cy="414195"/>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68" name="Rectangle 50">
            <a:extLst>
              <a:ext uri="{FF2B5EF4-FFF2-40B4-BE49-F238E27FC236}">
                <a16:creationId xmlns:a16="http://schemas.microsoft.com/office/drawing/2014/main" id="{82F24F67-2EFB-49F9-AD8A-89A0B8C576E9}"/>
              </a:ext>
            </a:extLst>
          </p:cNvPr>
          <p:cNvSpPr/>
          <p:nvPr/>
        </p:nvSpPr>
        <p:spPr>
          <a:xfrm>
            <a:off x="7757854" y="2876500"/>
            <a:ext cx="179958" cy="400017"/>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69" name="Rectangle 50">
            <a:extLst>
              <a:ext uri="{FF2B5EF4-FFF2-40B4-BE49-F238E27FC236}">
                <a16:creationId xmlns:a16="http://schemas.microsoft.com/office/drawing/2014/main" id="{6EF7D5DB-7588-4CE7-A628-E944EF3354C6}"/>
              </a:ext>
            </a:extLst>
          </p:cNvPr>
          <p:cNvSpPr/>
          <p:nvPr/>
        </p:nvSpPr>
        <p:spPr>
          <a:xfrm>
            <a:off x="8004685" y="2527176"/>
            <a:ext cx="179958" cy="749341"/>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0" name="Rectangle 50">
            <a:extLst>
              <a:ext uri="{FF2B5EF4-FFF2-40B4-BE49-F238E27FC236}">
                <a16:creationId xmlns:a16="http://schemas.microsoft.com/office/drawing/2014/main" id="{227E6E1E-D580-4D73-BEF7-591E48DFD44C}"/>
              </a:ext>
            </a:extLst>
          </p:cNvPr>
          <p:cNvSpPr/>
          <p:nvPr/>
        </p:nvSpPr>
        <p:spPr>
          <a:xfrm>
            <a:off x="5623163" y="4081110"/>
            <a:ext cx="179958" cy="630754"/>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4" name="Rectangle 50">
            <a:extLst>
              <a:ext uri="{FF2B5EF4-FFF2-40B4-BE49-F238E27FC236}">
                <a16:creationId xmlns:a16="http://schemas.microsoft.com/office/drawing/2014/main" id="{0717B80F-F606-4EF0-876F-3D6BF458FDFD}"/>
              </a:ext>
            </a:extLst>
          </p:cNvPr>
          <p:cNvSpPr/>
          <p:nvPr/>
        </p:nvSpPr>
        <p:spPr>
          <a:xfrm>
            <a:off x="5869994" y="3806204"/>
            <a:ext cx="179958" cy="905660"/>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5" name="Rectangle 50">
            <a:extLst>
              <a:ext uri="{FF2B5EF4-FFF2-40B4-BE49-F238E27FC236}">
                <a16:creationId xmlns:a16="http://schemas.microsoft.com/office/drawing/2014/main" id="{A5800F59-C9B5-4C04-8D80-742DCEDC19CF}"/>
              </a:ext>
            </a:extLst>
          </p:cNvPr>
          <p:cNvSpPr/>
          <p:nvPr/>
        </p:nvSpPr>
        <p:spPr>
          <a:xfrm>
            <a:off x="3509415" y="4654576"/>
            <a:ext cx="179958" cy="34342"/>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6" name="Rectangle 50">
            <a:extLst>
              <a:ext uri="{FF2B5EF4-FFF2-40B4-BE49-F238E27FC236}">
                <a16:creationId xmlns:a16="http://schemas.microsoft.com/office/drawing/2014/main" id="{7F77A87B-F78E-49A7-A3BE-8234A2DC3EAC}"/>
              </a:ext>
            </a:extLst>
          </p:cNvPr>
          <p:cNvSpPr/>
          <p:nvPr/>
        </p:nvSpPr>
        <p:spPr>
          <a:xfrm>
            <a:off x="3798571" y="4537052"/>
            <a:ext cx="179958" cy="156150"/>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88" name="TextBox 48">
            <a:extLst>
              <a:ext uri="{FF2B5EF4-FFF2-40B4-BE49-F238E27FC236}">
                <a16:creationId xmlns:a16="http://schemas.microsoft.com/office/drawing/2014/main" id="{6FA5BA40-88FD-49D7-9809-997A22ACCC34}"/>
              </a:ext>
            </a:extLst>
          </p:cNvPr>
          <p:cNvSpPr txBox="1"/>
          <p:nvPr/>
        </p:nvSpPr>
        <p:spPr>
          <a:xfrm>
            <a:off x="6897194" y="2526395"/>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432</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89" name="TextBox 48">
            <a:extLst>
              <a:ext uri="{FF2B5EF4-FFF2-40B4-BE49-F238E27FC236}">
                <a16:creationId xmlns:a16="http://schemas.microsoft.com/office/drawing/2014/main" id="{99DDF250-E5B0-40D0-81B4-062D2AE959B1}"/>
              </a:ext>
            </a:extLst>
          </p:cNvPr>
          <p:cNvSpPr txBox="1"/>
          <p:nvPr/>
        </p:nvSpPr>
        <p:spPr>
          <a:xfrm>
            <a:off x="4835511" y="3703313"/>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126</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90" name="TextBox 48">
            <a:extLst>
              <a:ext uri="{FF2B5EF4-FFF2-40B4-BE49-F238E27FC236}">
                <a16:creationId xmlns:a16="http://schemas.microsoft.com/office/drawing/2014/main" id="{BB1A6889-02B3-4708-876C-E39A4AA29059}"/>
              </a:ext>
            </a:extLst>
          </p:cNvPr>
          <p:cNvSpPr txBox="1"/>
          <p:nvPr/>
        </p:nvSpPr>
        <p:spPr>
          <a:xfrm>
            <a:off x="2738346" y="4351234"/>
            <a:ext cx="796829"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5,5</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02" name="TextBox 48">
            <a:extLst>
              <a:ext uri="{FF2B5EF4-FFF2-40B4-BE49-F238E27FC236}">
                <a16:creationId xmlns:a16="http://schemas.microsoft.com/office/drawing/2014/main" id="{302D8CFE-3B48-4C29-8597-38F2559AC4B5}"/>
              </a:ext>
            </a:extLst>
          </p:cNvPr>
          <p:cNvSpPr txBox="1"/>
          <p:nvPr/>
        </p:nvSpPr>
        <p:spPr>
          <a:xfrm>
            <a:off x="7648396" y="3355506"/>
            <a:ext cx="689452"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-37</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+106</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103" name="TextBox 48">
            <a:extLst>
              <a:ext uri="{FF2B5EF4-FFF2-40B4-BE49-F238E27FC236}">
                <a16:creationId xmlns:a16="http://schemas.microsoft.com/office/drawing/2014/main" id="{86041061-4620-42E7-917F-7CA59624FBF1}"/>
              </a:ext>
            </a:extLst>
          </p:cNvPr>
          <p:cNvSpPr txBox="1"/>
          <p:nvPr/>
        </p:nvSpPr>
        <p:spPr>
          <a:xfrm>
            <a:off x="5498514" y="4721284"/>
            <a:ext cx="689452"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-80</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+131</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104" name="TextBox 48">
            <a:extLst>
              <a:ext uri="{FF2B5EF4-FFF2-40B4-BE49-F238E27FC236}">
                <a16:creationId xmlns:a16="http://schemas.microsoft.com/office/drawing/2014/main" id="{CAD742E5-23F3-4E2B-92D7-9A890AD24118}"/>
              </a:ext>
            </a:extLst>
          </p:cNvPr>
          <p:cNvSpPr txBox="1"/>
          <p:nvPr/>
        </p:nvSpPr>
        <p:spPr>
          <a:xfrm>
            <a:off x="3447778" y="4679313"/>
            <a:ext cx="604513"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+13</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108" name="Title 1">
            <a:extLst>
              <a:ext uri="{FF2B5EF4-FFF2-40B4-BE49-F238E27FC236}">
                <a16:creationId xmlns:a16="http://schemas.microsoft.com/office/drawing/2014/main" id="{51682B1E-4D2C-4DCA-B3D6-E83BEC4416BD}"/>
              </a:ext>
            </a:extLst>
          </p:cNvPr>
          <p:cNvSpPr>
            <a:spLocks noGrp="1"/>
          </p:cNvSpPr>
          <p:nvPr>
            <p:ph type="title"/>
          </p:nvPr>
        </p:nvSpPr>
        <p:spPr>
          <a:xfrm>
            <a:off x="478371" y="408123"/>
            <a:ext cx="11226800" cy="553998"/>
          </a:xfrm>
        </p:spPr>
        <p:txBody>
          <a:bodyPr vert="horz" wrap="square" lIns="0" tIns="0" rIns="0" bIns="0" rtlCol="0" anchor="ctr">
            <a:spAutoFit/>
          </a:bodyPr>
          <a:lstStyle/>
          <a:p>
            <a:pPr defTabSz="913920"/>
            <a:r>
              <a:rPr lang="en-US" dirty="0"/>
              <a:t>SC Planning accelerated Plan: Pharma Inventory</a:t>
            </a:r>
            <a:br>
              <a:rPr lang="en-US" dirty="0"/>
            </a:br>
            <a:r>
              <a:rPr lang="en-US" dirty="0"/>
              <a:t> </a:t>
            </a:r>
          </a:p>
        </p:txBody>
      </p:sp>
      <p:sp>
        <p:nvSpPr>
          <p:cNvPr id="87" name="TextBox 48">
            <a:extLst>
              <a:ext uri="{FF2B5EF4-FFF2-40B4-BE49-F238E27FC236}">
                <a16:creationId xmlns:a16="http://schemas.microsoft.com/office/drawing/2014/main" id="{73674234-12C4-4EA5-8189-BAA4172ACF5A}"/>
              </a:ext>
            </a:extLst>
          </p:cNvPr>
          <p:cNvSpPr txBox="1"/>
          <p:nvPr/>
        </p:nvSpPr>
        <p:spPr>
          <a:xfrm>
            <a:off x="1976887" y="5603146"/>
            <a:ext cx="820571" cy="338354"/>
          </a:xfrm>
          <a:prstGeom prst="rect">
            <a:avLst/>
          </a:prstGeom>
          <a:noFill/>
        </p:spPr>
        <p:txBody>
          <a:bodyPr wrap="none" rtlCol="0">
            <a:spAutoFit/>
          </a:bodyPr>
          <a:lstStyle/>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MARKETS</a:t>
            </a:r>
          </a:p>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NET SALES</a:t>
            </a:r>
          </a:p>
        </p:txBody>
      </p:sp>
      <p:sp>
        <p:nvSpPr>
          <p:cNvPr id="93" name="Triángulo isósceles 126">
            <a:extLst>
              <a:ext uri="{FF2B5EF4-FFF2-40B4-BE49-F238E27FC236}">
                <a16:creationId xmlns:a16="http://schemas.microsoft.com/office/drawing/2014/main" id="{41F3667F-D96D-47EE-8354-B6971CC574DD}"/>
              </a:ext>
            </a:extLst>
          </p:cNvPr>
          <p:cNvSpPr/>
          <p:nvPr/>
        </p:nvSpPr>
        <p:spPr>
          <a:xfrm rot="5400000">
            <a:off x="2645996" y="5727700"/>
            <a:ext cx="290491" cy="83908"/>
          </a:xfrm>
          <a:prstGeom prst="triangle">
            <a:avLst/>
          </a:prstGeom>
          <a:solidFill>
            <a:schemeClr val="tx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12" name="TextBox 48">
            <a:extLst>
              <a:ext uri="{FF2B5EF4-FFF2-40B4-BE49-F238E27FC236}">
                <a16:creationId xmlns:a16="http://schemas.microsoft.com/office/drawing/2014/main" id="{FC2B63FB-1E9F-43BB-B08B-A2EC813073D9}"/>
              </a:ext>
            </a:extLst>
          </p:cNvPr>
          <p:cNvSpPr txBox="1"/>
          <p:nvPr/>
        </p:nvSpPr>
        <p:spPr>
          <a:xfrm>
            <a:off x="1964281" y="5281905"/>
            <a:ext cx="867031" cy="338354"/>
          </a:xfrm>
          <a:prstGeom prst="rect">
            <a:avLst/>
          </a:prstGeom>
          <a:noFill/>
        </p:spPr>
        <p:txBody>
          <a:bodyPr wrap="none" rtlCol="0">
            <a:spAutoFit/>
          </a:bodyPr>
          <a:lstStyle/>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PLANTS</a:t>
            </a:r>
          </a:p>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INVENTORY</a:t>
            </a:r>
          </a:p>
        </p:txBody>
      </p:sp>
      <p:sp>
        <p:nvSpPr>
          <p:cNvPr id="125" name="Triángulo isósceles 126">
            <a:extLst>
              <a:ext uri="{FF2B5EF4-FFF2-40B4-BE49-F238E27FC236}">
                <a16:creationId xmlns:a16="http://schemas.microsoft.com/office/drawing/2014/main" id="{1E185A56-3AC6-4C33-98E7-06874A5F3F4F}"/>
              </a:ext>
            </a:extLst>
          </p:cNvPr>
          <p:cNvSpPr/>
          <p:nvPr/>
        </p:nvSpPr>
        <p:spPr>
          <a:xfrm rot="5400000">
            <a:off x="2656623" y="5409130"/>
            <a:ext cx="290491" cy="83908"/>
          </a:xfrm>
          <a:prstGeom prst="triangle">
            <a:avLst/>
          </a:prstGeom>
          <a:solidFill>
            <a:schemeClr val="tx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A9C907AC-668D-47A6-AA0B-267004D2ECF1}"/>
              </a:ext>
            </a:extLst>
          </p:cNvPr>
          <p:cNvSpPr/>
          <p:nvPr/>
        </p:nvSpPr>
        <p:spPr>
          <a:xfrm>
            <a:off x="3958426" y="1302227"/>
            <a:ext cx="3818629" cy="830997"/>
          </a:xfrm>
          <a:prstGeom prst="rect">
            <a:avLst/>
          </a:prstGeom>
        </p:spPr>
        <p:txBody>
          <a:bodyPr wrap="square">
            <a:spAutoFit/>
          </a:bodyPr>
          <a:lstStyle/>
          <a:p>
            <a:pPr marL="452348" marR="0" lvl="1" indent="-107928"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Legacy Platform upgrade Strategy not aligned with SCCORE Roadmap</a:t>
            </a:r>
          </a:p>
          <a:p>
            <a:pPr marL="452348" marR="0" lvl="1" indent="-107928"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Resource Management / Capability at legacy Platform</a:t>
            </a:r>
          </a:p>
        </p:txBody>
      </p:sp>
      <p:sp>
        <p:nvSpPr>
          <p:cNvPr id="94" name="TextBox 93">
            <a:extLst>
              <a:ext uri="{FF2B5EF4-FFF2-40B4-BE49-F238E27FC236}">
                <a16:creationId xmlns:a16="http://schemas.microsoft.com/office/drawing/2014/main" id="{CCCBBD63-C681-4B34-A075-EDE5584CED4D}"/>
              </a:ext>
            </a:extLst>
          </p:cNvPr>
          <p:cNvSpPr txBox="1"/>
          <p:nvPr/>
        </p:nvSpPr>
        <p:spPr>
          <a:xfrm>
            <a:off x="686852" y="993682"/>
            <a:ext cx="3499881" cy="340527"/>
          </a:xfrm>
          <a:prstGeom prst="rect">
            <a:avLst/>
          </a:prstGeom>
          <a:noFill/>
        </p:spPr>
        <p:txBody>
          <a:bodyPr wrap="square" rtlCol="0">
            <a:spAutoFit/>
          </a:bodyPr>
          <a:lstStyle>
            <a:defPPr>
              <a:defRPr lang="fr-FR"/>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1867B2"/>
                </a:solidFill>
                <a:effectLst/>
                <a:uLnTx/>
                <a:uFillTx/>
                <a:latin typeface="Arial Black" panose="020B0A04020102020204" pitchFamily="34" charset="0"/>
              </a:defRPr>
            </a:lvl1pPr>
          </a:lstStyle>
          <a:p>
            <a:pPr marL="0" marR="0" lvl="0" indent="0" algn="l" defTabSz="91392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867B2"/>
                </a:solidFill>
                <a:effectLst/>
                <a:uLnTx/>
                <a:uFillTx/>
                <a:latin typeface="Arial Black" panose="020B0A04020102020204" pitchFamily="34" charset="0"/>
                <a:ea typeface="+mn-ea"/>
                <a:cs typeface="+mn-cs"/>
              </a:rPr>
              <a:t>PRE-REQUISITES</a:t>
            </a:r>
          </a:p>
        </p:txBody>
      </p:sp>
      <p:pic>
        <p:nvPicPr>
          <p:cNvPr id="95" name="Picture 12">
            <a:extLst>
              <a:ext uri="{FF2B5EF4-FFF2-40B4-BE49-F238E27FC236}">
                <a16:creationId xmlns:a16="http://schemas.microsoft.com/office/drawing/2014/main" id="{DE9B3641-6FA2-4C8F-B0AB-FBCB8A7A67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761" y="980907"/>
            <a:ext cx="328945" cy="3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Rectangle 95">
            <a:extLst>
              <a:ext uri="{FF2B5EF4-FFF2-40B4-BE49-F238E27FC236}">
                <a16:creationId xmlns:a16="http://schemas.microsoft.com/office/drawing/2014/main" id="{5918E2B1-42AE-4888-92E4-21F52F1832A2}"/>
              </a:ext>
            </a:extLst>
          </p:cNvPr>
          <p:cNvSpPr/>
          <p:nvPr/>
        </p:nvSpPr>
        <p:spPr>
          <a:xfrm>
            <a:off x="160638" y="1338244"/>
            <a:ext cx="3976359" cy="2077492"/>
          </a:xfrm>
          <a:prstGeom prst="rect">
            <a:avLst/>
          </a:prstGeom>
        </p:spPr>
        <p:txBody>
          <a:bodyPr wrap="square">
            <a:spAutoFit/>
          </a:bodyPr>
          <a:lstStyle/>
          <a:p>
            <a:pPr marL="457109" marR="0" lvl="1" indent="-168241"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Enable external hiring for key ITS positions in SCCORE </a:t>
            </a:r>
          </a:p>
          <a:p>
            <a:pPr marL="457109" marR="0" lvl="1" indent="-168241"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Additional resources for Sanofi</a:t>
            </a:r>
          </a:p>
          <a:p>
            <a:pPr marL="457109" marR="0" lvl="1" indent="0" algn="l" defTabSz="914194"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(+5 FTEs ITS + 7 FTEs BZ)</a:t>
            </a:r>
          </a:p>
          <a:p>
            <a:pPr marL="457109" marR="0" lvl="1" indent="-168241"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Frankfurt (P08) Standalone connection </a:t>
            </a:r>
          </a:p>
          <a:p>
            <a:pPr marL="457109" marR="0" lvl="1" indent="-168241"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Athena to be implemented</a:t>
            </a:r>
          </a:p>
          <a:p>
            <a:pPr marL="457109" marR="0" lvl="1" indent="0" algn="l" defTabSz="914194"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(in Oracle sites by Oct 2020 &amp; Köln by Jan 2021)</a:t>
            </a:r>
          </a:p>
          <a:p>
            <a:pPr marL="457109" marR="0" lvl="1" indent="-168241"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Build interfaces with Legacy Back Office</a:t>
            </a:r>
          </a:p>
          <a:p>
            <a:pPr marL="457109" marR="0" lvl="1" indent="0" algn="l" defTabSz="914194"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(P08, CEP, Unity, SAP LATAM, SAP Brazil)</a:t>
            </a:r>
          </a:p>
          <a:p>
            <a:pPr marL="457109" marR="0" lvl="1" indent="-168241"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SCCope wave 1 &amp; 2</a:t>
            </a:r>
          </a:p>
          <a:p>
            <a:pPr marL="457109" marR="0" lvl="1" indent="0" algn="l" defTabSz="914194"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(pooling of plant SC)</a:t>
            </a:r>
          </a:p>
          <a:p>
            <a:pPr marL="457109" marR="0" lvl="1" indent="0" algn="l" defTabSz="914194"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endParaRPr>
          </a:p>
        </p:txBody>
      </p:sp>
      <p:sp>
        <p:nvSpPr>
          <p:cNvPr id="98" name="TextBox 97">
            <a:extLst>
              <a:ext uri="{FF2B5EF4-FFF2-40B4-BE49-F238E27FC236}">
                <a16:creationId xmlns:a16="http://schemas.microsoft.com/office/drawing/2014/main" id="{E9B1282D-2FB0-4FEE-BE9E-CA6286A8FE22}"/>
              </a:ext>
            </a:extLst>
          </p:cNvPr>
          <p:cNvSpPr txBox="1"/>
          <p:nvPr/>
        </p:nvSpPr>
        <p:spPr>
          <a:xfrm>
            <a:off x="4335467" y="993682"/>
            <a:ext cx="3499881" cy="340527"/>
          </a:xfrm>
          <a:prstGeom prst="rect">
            <a:avLst/>
          </a:prstGeom>
          <a:noFill/>
        </p:spPr>
        <p:txBody>
          <a:bodyPr wrap="square" rtlCol="0">
            <a:spAutoFit/>
          </a:bodyPr>
          <a:lstStyle>
            <a:defPPr>
              <a:defRPr lang="fr-FR"/>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1867B2"/>
                </a:solidFill>
                <a:effectLst/>
                <a:uLnTx/>
                <a:uFillTx/>
                <a:latin typeface="Arial Black" panose="020B0A04020102020204" pitchFamily="34" charset="0"/>
              </a:defRPr>
            </a:lvl1pPr>
          </a:lstStyle>
          <a:p>
            <a:pPr marL="0" marR="0" lvl="0" indent="0" algn="l" defTabSz="91392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867B2"/>
                </a:solidFill>
                <a:effectLst/>
                <a:uLnTx/>
                <a:uFillTx/>
                <a:latin typeface="Arial Black" panose="020B0A04020102020204" pitchFamily="34" charset="0"/>
                <a:ea typeface="+mn-ea"/>
                <a:cs typeface="+mn-cs"/>
              </a:rPr>
              <a:t>RISKS / CONSTRAINTS</a:t>
            </a:r>
          </a:p>
        </p:txBody>
      </p:sp>
      <p:pic>
        <p:nvPicPr>
          <p:cNvPr id="99" name="Picture 61">
            <a:extLst>
              <a:ext uri="{FF2B5EF4-FFF2-40B4-BE49-F238E27FC236}">
                <a16:creationId xmlns:a16="http://schemas.microsoft.com/office/drawing/2014/main" id="{A1544183-3E38-435C-A6DC-A4ECC436E9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933" y="1015866"/>
            <a:ext cx="329674" cy="33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 name="TextBox 48">
            <a:extLst>
              <a:ext uri="{FF2B5EF4-FFF2-40B4-BE49-F238E27FC236}">
                <a16:creationId xmlns:a16="http://schemas.microsoft.com/office/drawing/2014/main" id="{027E4BD8-36A4-41B2-9B72-73BEFEC4E3A6}"/>
              </a:ext>
            </a:extLst>
          </p:cNvPr>
          <p:cNvSpPr txBox="1"/>
          <p:nvPr/>
        </p:nvSpPr>
        <p:spPr>
          <a:xfrm>
            <a:off x="4072859" y="5335499"/>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13,7</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47" name="TextBox 48">
            <a:extLst>
              <a:ext uri="{FF2B5EF4-FFF2-40B4-BE49-F238E27FC236}">
                <a16:creationId xmlns:a16="http://schemas.microsoft.com/office/drawing/2014/main" id="{BA6488F4-9CA5-48BC-B5A0-0535B356F458}"/>
              </a:ext>
            </a:extLst>
          </p:cNvPr>
          <p:cNvSpPr txBox="1"/>
          <p:nvPr/>
        </p:nvSpPr>
        <p:spPr>
          <a:xfrm>
            <a:off x="6158546" y="5335499"/>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75,3</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48" name="TextBox 48">
            <a:extLst>
              <a:ext uri="{FF2B5EF4-FFF2-40B4-BE49-F238E27FC236}">
                <a16:creationId xmlns:a16="http://schemas.microsoft.com/office/drawing/2014/main" id="{36E85FCF-4874-4F79-A10A-9E9489AA1ED8}"/>
              </a:ext>
            </a:extLst>
          </p:cNvPr>
          <p:cNvSpPr txBox="1"/>
          <p:nvPr/>
        </p:nvSpPr>
        <p:spPr>
          <a:xfrm>
            <a:off x="8297975" y="5335499"/>
            <a:ext cx="617111"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95,3</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49" name="TextBox 48">
            <a:extLst>
              <a:ext uri="{FF2B5EF4-FFF2-40B4-BE49-F238E27FC236}">
                <a16:creationId xmlns:a16="http://schemas.microsoft.com/office/drawing/2014/main" id="{00B907E0-905D-4BED-BD82-409D061DD9A6}"/>
              </a:ext>
            </a:extLst>
          </p:cNvPr>
          <p:cNvSpPr txBox="1"/>
          <p:nvPr/>
        </p:nvSpPr>
        <p:spPr>
          <a:xfrm>
            <a:off x="2880679" y="5335499"/>
            <a:ext cx="522590"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2,6</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50" name="TextBox 48">
            <a:extLst>
              <a:ext uri="{FF2B5EF4-FFF2-40B4-BE49-F238E27FC236}">
                <a16:creationId xmlns:a16="http://schemas.microsoft.com/office/drawing/2014/main" id="{C14D2855-B24B-4147-89DC-C85079C72E75}"/>
              </a:ext>
            </a:extLst>
          </p:cNvPr>
          <p:cNvSpPr txBox="1"/>
          <p:nvPr/>
        </p:nvSpPr>
        <p:spPr>
          <a:xfrm>
            <a:off x="4982914" y="5335499"/>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41,9</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51" name="TextBox 48">
            <a:extLst>
              <a:ext uri="{FF2B5EF4-FFF2-40B4-BE49-F238E27FC236}">
                <a16:creationId xmlns:a16="http://schemas.microsoft.com/office/drawing/2014/main" id="{D18F09B0-3CC8-4D93-A2A4-29CD1B47B73C}"/>
              </a:ext>
            </a:extLst>
          </p:cNvPr>
          <p:cNvSpPr txBox="1"/>
          <p:nvPr/>
        </p:nvSpPr>
        <p:spPr>
          <a:xfrm>
            <a:off x="7066876" y="5335499"/>
            <a:ext cx="562514"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91</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52" name="TextBox 48">
            <a:extLst>
              <a:ext uri="{FF2B5EF4-FFF2-40B4-BE49-F238E27FC236}">
                <a16:creationId xmlns:a16="http://schemas.microsoft.com/office/drawing/2014/main" id="{430FD7AD-AE4A-4D36-9978-636F2F90BEF3}"/>
              </a:ext>
            </a:extLst>
          </p:cNvPr>
          <p:cNvSpPr txBox="1"/>
          <p:nvPr/>
        </p:nvSpPr>
        <p:spPr>
          <a:xfrm>
            <a:off x="10554543" y="5335499"/>
            <a:ext cx="562514"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99</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53" name="TextBox 48">
            <a:extLst>
              <a:ext uri="{FF2B5EF4-FFF2-40B4-BE49-F238E27FC236}">
                <a16:creationId xmlns:a16="http://schemas.microsoft.com/office/drawing/2014/main" id="{019413D2-E087-4765-939B-AB5A93112C3D}"/>
              </a:ext>
            </a:extLst>
          </p:cNvPr>
          <p:cNvSpPr txBox="1"/>
          <p:nvPr/>
        </p:nvSpPr>
        <p:spPr>
          <a:xfrm>
            <a:off x="9246687" y="5335499"/>
            <a:ext cx="68810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98,2</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54" name="TextBox 48">
            <a:extLst>
              <a:ext uri="{FF2B5EF4-FFF2-40B4-BE49-F238E27FC236}">
                <a16:creationId xmlns:a16="http://schemas.microsoft.com/office/drawing/2014/main" id="{0CC6D0D9-B07C-4BB3-836D-49676230F47B}"/>
              </a:ext>
            </a:extLst>
          </p:cNvPr>
          <p:cNvSpPr txBox="1"/>
          <p:nvPr/>
        </p:nvSpPr>
        <p:spPr>
          <a:xfrm>
            <a:off x="4068371" y="5638964"/>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10,6</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55" name="TextBox 48">
            <a:extLst>
              <a:ext uri="{FF2B5EF4-FFF2-40B4-BE49-F238E27FC236}">
                <a16:creationId xmlns:a16="http://schemas.microsoft.com/office/drawing/2014/main" id="{84603809-8E57-4548-838B-37F5FA998D17}"/>
              </a:ext>
            </a:extLst>
          </p:cNvPr>
          <p:cNvSpPr txBox="1"/>
          <p:nvPr/>
        </p:nvSpPr>
        <p:spPr>
          <a:xfrm>
            <a:off x="6150875" y="5614047"/>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51,1</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56" name="TextBox 48">
            <a:extLst>
              <a:ext uri="{FF2B5EF4-FFF2-40B4-BE49-F238E27FC236}">
                <a16:creationId xmlns:a16="http://schemas.microsoft.com/office/drawing/2014/main" id="{2B4F71DF-2624-4256-9DF6-BD7EAA937577}"/>
              </a:ext>
            </a:extLst>
          </p:cNvPr>
          <p:cNvSpPr txBox="1"/>
          <p:nvPr/>
        </p:nvSpPr>
        <p:spPr>
          <a:xfrm>
            <a:off x="8307274" y="5610825"/>
            <a:ext cx="70082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99,3</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57" name="TextBox 48">
            <a:extLst>
              <a:ext uri="{FF2B5EF4-FFF2-40B4-BE49-F238E27FC236}">
                <a16:creationId xmlns:a16="http://schemas.microsoft.com/office/drawing/2014/main" id="{2B9423E5-6EF5-4723-9CEE-E0BBA7C8D826}"/>
              </a:ext>
            </a:extLst>
          </p:cNvPr>
          <p:cNvSpPr txBox="1"/>
          <p:nvPr/>
        </p:nvSpPr>
        <p:spPr>
          <a:xfrm>
            <a:off x="2870052" y="5638964"/>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13,5</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58" name="TextBox 48">
            <a:extLst>
              <a:ext uri="{FF2B5EF4-FFF2-40B4-BE49-F238E27FC236}">
                <a16:creationId xmlns:a16="http://schemas.microsoft.com/office/drawing/2014/main" id="{E6654AF4-4A4D-406C-A17C-9694297C2413}"/>
              </a:ext>
            </a:extLst>
          </p:cNvPr>
          <p:cNvSpPr txBox="1"/>
          <p:nvPr/>
        </p:nvSpPr>
        <p:spPr>
          <a:xfrm>
            <a:off x="4987526" y="5632754"/>
            <a:ext cx="617111" cy="261454"/>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63,6</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59" name="TextBox 48">
            <a:extLst>
              <a:ext uri="{FF2B5EF4-FFF2-40B4-BE49-F238E27FC236}">
                <a16:creationId xmlns:a16="http://schemas.microsoft.com/office/drawing/2014/main" id="{683FFAE8-9966-49AF-B616-B70C770C61C9}"/>
              </a:ext>
            </a:extLst>
          </p:cNvPr>
          <p:cNvSpPr txBox="1"/>
          <p:nvPr/>
        </p:nvSpPr>
        <p:spPr>
          <a:xfrm>
            <a:off x="7055732" y="5616945"/>
            <a:ext cx="62809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89,3</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60" name="TextBox 48">
            <a:extLst>
              <a:ext uri="{FF2B5EF4-FFF2-40B4-BE49-F238E27FC236}">
                <a16:creationId xmlns:a16="http://schemas.microsoft.com/office/drawing/2014/main" id="{8DD3DECF-39AD-4810-94F2-9AE9A7C6E8FE}"/>
              </a:ext>
            </a:extLst>
          </p:cNvPr>
          <p:cNvSpPr txBox="1"/>
          <p:nvPr/>
        </p:nvSpPr>
        <p:spPr>
          <a:xfrm>
            <a:off x="10557681" y="5628203"/>
            <a:ext cx="70082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99,7</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61" name="TextBox 48">
            <a:extLst>
              <a:ext uri="{FF2B5EF4-FFF2-40B4-BE49-F238E27FC236}">
                <a16:creationId xmlns:a16="http://schemas.microsoft.com/office/drawing/2014/main" id="{F1C25246-58A1-4B82-A6DC-D3F9E46F81E5}"/>
              </a:ext>
            </a:extLst>
          </p:cNvPr>
          <p:cNvSpPr txBox="1"/>
          <p:nvPr/>
        </p:nvSpPr>
        <p:spPr>
          <a:xfrm>
            <a:off x="9258578" y="5634323"/>
            <a:ext cx="738172"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96,9</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85" name="TextBox 43">
            <a:extLst>
              <a:ext uri="{FF2B5EF4-FFF2-40B4-BE49-F238E27FC236}">
                <a16:creationId xmlns:a16="http://schemas.microsoft.com/office/drawing/2014/main" id="{B06A11AC-00A8-40DF-8BA5-19A4E071B63C}"/>
              </a:ext>
            </a:extLst>
          </p:cNvPr>
          <p:cNvSpPr txBox="1"/>
          <p:nvPr/>
        </p:nvSpPr>
        <p:spPr>
          <a:xfrm>
            <a:off x="5595013" y="6161658"/>
            <a:ext cx="2456238"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rPr>
              <a:t>Shift </a:t>
            </a: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Impact</a:t>
            </a:r>
            <a:endPar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endParaRPr>
          </a:p>
        </p:txBody>
      </p:sp>
      <p:sp>
        <p:nvSpPr>
          <p:cNvPr id="186" name="Rectángulo 2">
            <a:extLst>
              <a:ext uri="{FF2B5EF4-FFF2-40B4-BE49-F238E27FC236}">
                <a16:creationId xmlns:a16="http://schemas.microsoft.com/office/drawing/2014/main" id="{D395CA53-90E7-4C3F-894B-1FA7BDCC8464}"/>
              </a:ext>
            </a:extLst>
          </p:cNvPr>
          <p:cNvSpPr>
            <a:spLocks noChangeAspect="1"/>
          </p:cNvSpPr>
          <p:nvPr/>
        </p:nvSpPr>
        <p:spPr>
          <a:xfrm>
            <a:off x="5267466" y="6170398"/>
            <a:ext cx="197914" cy="197914"/>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87" name="Rectángulo 67">
            <a:extLst>
              <a:ext uri="{FF2B5EF4-FFF2-40B4-BE49-F238E27FC236}">
                <a16:creationId xmlns:a16="http://schemas.microsoft.com/office/drawing/2014/main" id="{53F078C1-7512-4B39-97A6-34339A68A223}"/>
              </a:ext>
            </a:extLst>
          </p:cNvPr>
          <p:cNvSpPr>
            <a:spLocks noChangeAspect="1"/>
          </p:cNvSpPr>
          <p:nvPr/>
        </p:nvSpPr>
        <p:spPr>
          <a:xfrm>
            <a:off x="6646259" y="6170398"/>
            <a:ext cx="197914" cy="197914"/>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88" name="TextBox 43">
            <a:extLst>
              <a:ext uri="{FF2B5EF4-FFF2-40B4-BE49-F238E27FC236}">
                <a16:creationId xmlns:a16="http://schemas.microsoft.com/office/drawing/2014/main" id="{9D9567CD-CD92-442A-B631-BB2B1D6EE36A}"/>
              </a:ext>
            </a:extLst>
          </p:cNvPr>
          <p:cNvSpPr txBox="1"/>
          <p:nvPr/>
        </p:nvSpPr>
        <p:spPr>
          <a:xfrm>
            <a:off x="6931749" y="6161658"/>
            <a:ext cx="3145851"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Deploy</a:t>
            </a:r>
            <a:r>
              <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rPr>
              <a:t> &amp; </a:t>
            </a: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Sccope</a:t>
            </a:r>
            <a:r>
              <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rPr>
              <a:t> </a:t>
            </a: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Acceleration</a:t>
            </a:r>
            <a:endPar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endParaRPr>
          </a:p>
        </p:txBody>
      </p:sp>
      <p:sp>
        <p:nvSpPr>
          <p:cNvPr id="189" name="Rectangle 61">
            <a:extLst>
              <a:ext uri="{FF2B5EF4-FFF2-40B4-BE49-F238E27FC236}">
                <a16:creationId xmlns:a16="http://schemas.microsoft.com/office/drawing/2014/main" id="{DB6F9370-7E39-43D0-9BB4-51E3F94D8F6F}"/>
              </a:ext>
            </a:extLst>
          </p:cNvPr>
          <p:cNvSpPr/>
          <p:nvPr/>
        </p:nvSpPr>
        <p:spPr>
          <a:xfrm>
            <a:off x="8843396" y="6160503"/>
            <a:ext cx="120543" cy="217707"/>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90" name="Rectangle 61">
            <a:extLst>
              <a:ext uri="{FF2B5EF4-FFF2-40B4-BE49-F238E27FC236}">
                <a16:creationId xmlns:a16="http://schemas.microsoft.com/office/drawing/2014/main" id="{24127F1E-0579-405D-A685-82843DC97FF8}"/>
              </a:ext>
            </a:extLst>
          </p:cNvPr>
          <p:cNvSpPr/>
          <p:nvPr/>
        </p:nvSpPr>
        <p:spPr>
          <a:xfrm>
            <a:off x="10546820" y="6160503"/>
            <a:ext cx="120543" cy="217707"/>
          </a:xfrm>
          <a:prstGeom prst="rect">
            <a:avLst/>
          </a:prstGeom>
          <a:solidFill>
            <a:srgbClr val="3B88DD"/>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91" name="TextBox 43">
            <a:extLst>
              <a:ext uri="{FF2B5EF4-FFF2-40B4-BE49-F238E27FC236}">
                <a16:creationId xmlns:a16="http://schemas.microsoft.com/office/drawing/2014/main" id="{44F22435-0E98-471A-A909-A7ED0F8D81CE}"/>
              </a:ext>
            </a:extLst>
          </p:cNvPr>
          <p:cNvSpPr txBox="1"/>
          <p:nvPr/>
        </p:nvSpPr>
        <p:spPr>
          <a:xfrm>
            <a:off x="9173729" y="6161658"/>
            <a:ext cx="1260435"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Pharma</a:t>
            </a:r>
            <a:r>
              <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Inventory</a:t>
            </a:r>
            <a:endPar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192" name="Rectangle 61">
            <a:extLst>
              <a:ext uri="{FF2B5EF4-FFF2-40B4-BE49-F238E27FC236}">
                <a16:creationId xmlns:a16="http://schemas.microsoft.com/office/drawing/2014/main" id="{8CEEBD8B-2CA1-4F84-AFCE-9AF4000A439B}"/>
              </a:ext>
            </a:extLst>
          </p:cNvPr>
          <p:cNvSpPr/>
          <p:nvPr/>
        </p:nvSpPr>
        <p:spPr>
          <a:xfrm>
            <a:off x="8987256" y="6160503"/>
            <a:ext cx="120543" cy="217707"/>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93" name="Rectangle 61">
            <a:extLst>
              <a:ext uri="{FF2B5EF4-FFF2-40B4-BE49-F238E27FC236}">
                <a16:creationId xmlns:a16="http://schemas.microsoft.com/office/drawing/2014/main" id="{74D13ED6-692B-4C22-ACF0-C645B7110830}"/>
              </a:ext>
            </a:extLst>
          </p:cNvPr>
          <p:cNvSpPr/>
          <p:nvPr/>
        </p:nvSpPr>
        <p:spPr>
          <a:xfrm>
            <a:off x="10690680" y="6160503"/>
            <a:ext cx="120543" cy="217707"/>
          </a:xfrm>
          <a:prstGeom prst="rect">
            <a:avLst/>
          </a:prstGeom>
          <a:solidFill>
            <a:schemeClr val="tx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94" name="TextBox 43">
            <a:extLst>
              <a:ext uri="{FF2B5EF4-FFF2-40B4-BE49-F238E27FC236}">
                <a16:creationId xmlns:a16="http://schemas.microsoft.com/office/drawing/2014/main" id="{10840881-4464-40AC-93E1-844FCBF04CFD}"/>
              </a:ext>
            </a:extLst>
          </p:cNvPr>
          <p:cNvSpPr txBox="1"/>
          <p:nvPr/>
        </p:nvSpPr>
        <p:spPr>
          <a:xfrm>
            <a:off x="10869121" y="6161658"/>
            <a:ext cx="1703879"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Vaccines</a:t>
            </a:r>
            <a:r>
              <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Inventory</a:t>
            </a:r>
            <a:endPar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101" name="Slide Number Placeholder 1">
            <a:extLst>
              <a:ext uri="{FF2B5EF4-FFF2-40B4-BE49-F238E27FC236}">
                <a16:creationId xmlns:a16="http://schemas.microsoft.com/office/drawing/2014/main" id="{56263A30-3D33-4463-B941-CF164843DEFB}"/>
              </a:ext>
            </a:extLst>
          </p:cNvPr>
          <p:cNvSpPr txBox="1">
            <a:spLocks/>
          </p:cNvSpPr>
          <p:nvPr/>
        </p:nvSpPr>
        <p:spPr>
          <a:xfrm>
            <a:off x="11547989" y="6497242"/>
            <a:ext cx="524271" cy="278131"/>
          </a:xfrm>
          <a:prstGeom prst="rect">
            <a:avLst/>
          </a:prstGeom>
        </p:spPr>
        <p:txBody>
          <a:bodyPr/>
          <a:ls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1100"/>
              </a:lnSpc>
              <a:spcBef>
                <a:spcPts val="0"/>
              </a:spcBef>
              <a:spcAft>
                <a:spcPts val="0"/>
              </a:spcAft>
              <a:buClrTx/>
              <a:buSzTx/>
              <a:buFontTx/>
              <a:buNone/>
              <a:tabLst/>
              <a:defRPr/>
            </a:pPr>
            <a:fld id="{FF177F97-0A7B-4032-9285-2F884E512DCA}" type="slidenum">
              <a:rPr kumimoji="0" lang="en-US" sz="900" b="0" i="0" u="none" strike="noStrike" kern="1200" cap="none" spc="0" normalizeH="0" baseline="0" noProof="0" smtClean="0">
                <a:ln>
                  <a:noFill/>
                </a:ln>
                <a:solidFill>
                  <a:prstClr val="white">
                    <a:lumMod val="65000"/>
                  </a:prstClr>
                </a:solidFill>
                <a:effectLst/>
                <a:uLnTx/>
                <a:uFillTx/>
                <a:latin typeface="Arial"/>
                <a:ea typeface="+mn-ea"/>
                <a:cs typeface="+mn-cs"/>
              </a:rPr>
              <a:pPr marL="0" marR="0" lvl="0" indent="0" algn="r" defTabSz="914400" rtl="0" eaLnBrk="1" fontAlgn="auto" latinLnBrk="0" hangingPunct="1">
                <a:lnSpc>
                  <a:spcPts val="1100"/>
                </a:lnSpc>
                <a:spcBef>
                  <a:spcPts val="0"/>
                </a:spcBef>
                <a:spcAft>
                  <a:spcPts val="0"/>
                </a:spcAft>
                <a:buClrTx/>
                <a:buSzTx/>
                <a:buFontTx/>
                <a:buNone/>
                <a:tabLst/>
                <a:defRPr/>
              </a:pPr>
              <a:t>18</a:t>
            </a:fld>
            <a:endParaRPr kumimoji="0" lang="en-US" sz="900" b="0" i="0" u="none" strike="noStrike" kern="1200" cap="none" spc="0" normalizeH="0" baseline="0" noProof="0" dirty="0">
              <a:ln>
                <a:noFill/>
              </a:ln>
              <a:solidFill>
                <a:prstClr val="white">
                  <a:lumMod val="65000"/>
                </a:prstClr>
              </a:solidFill>
              <a:effectLst/>
              <a:uLnTx/>
              <a:uFillTx/>
              <a:latin typeface="Arial"/>
              <a:ea typeface="+mn-ea"/>
              <a:cs typeface="+mn-cs"/>
            </a:endParaRPr>
          </a:p>
        </p:txBody>
      </p:sp>
    </p:spTree>
    <p:extLst>
      <p:ext uri="{BB962C8B-B14F-4D97-AF65-F5344CB8AC3E}">
        <p14:creationId xmlns:p14="http://schemas.microsoft.com/office/powerpoint/2010/main" val="3445767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03A586-093A-4F55-874C-C6C3A8E9AEBB}"/>
              </a:ext>
            </a:extLst>
          </p:cNvPr>
          <p:cNvSpPr/>
          <p:nvPr/>
        </p:nvSpPr>
        <p:spPr>
          <a:xfrm>
            <a:off x="2204" y="5341657"/>
            <a:ext cx="12187592" cy="1506463"/>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 name="Straight Connector 9">
            <a:extLst>
              <a:ext uri="{FF2B5EF4-FFF2-40B4-BE49-F238E27FC236}">
                <a16:creationId xmlns:a16="http://schemas.microsoft.com/office/drawing/2014/main" id="{6E8B6ABF-A33C-4DF3-8D8C-F4DB0DA9179E}"/>
              </a:ext>
            </a:extLst>
          </p:cNvPr>
          <p:cNvCxnSpPr>
            <a:cxnSpLocks/>
          </p:cNvCxnSpPr>
          <p:nvPr/>
        </p:nvCxnSpPr>
        <p:spPr>
          <a:xfrm>
            <a:off x="461090" y="5395593"/>
            <a:ext cx="11183117" cy="0"/>
          </a:xfrm>
          <a:prstGeom prst="line">
            <a:avLst/>
          </a:prstGeom>
        </p:spPr>
        <p:style>
          <a:lnRef idx="2">
            <a:schemeClr val="dk1"/>
          </a:lnRef>
          <a:fillRef idx="0">
            <a:schemeClr val="dk1"/>
          </a:fillRef>
          <a:effectRef idx="1">
            <a:schemeClr val="dk1"/>
          </a:effectRef>
          <a:fontRef idx="minor">
            <a:schemeClr val="tx1"/>
          </a:fontRef>
        </p:style>
      </p:cxnSp>
      <p:sp>
        <p:nvSpPr>
          <p:cNvPr id="51" name="Rectangle 50">
            <a:extLst>
              <a:ext uri="{FF2B5EF4-FFF2-40B4-BE49-F238E27FC236}">
                <a16:creationId xmlns:a16="http://schemas.microsoft.com/office/drawing/2014/main" id="{2AD10304-E6AE-44EB-9083-A03B0F973932}"/>
              </a:ext>
            </a:extLst>
          </p:cNvPr>
          <p:cNvSpPr/>
          <p:nvPr/>
        </p:nvSpPr>
        <p:spPr>
          <a:xfrm>
            <a:off x="2140208" y="5320231"/>
            <a:ext cx="651804" cy="63948"/>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tIns="35992" bIns="35992"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cxnSp>
        <p:nvCxnSpPr>
          <p:cNvPr id="58" name="Straight Connector 48">
            <a:extLst>
              <a:ext uri="{FF2B5EF4-FFF2-40B4-BE49-F238E27FC236}">
                <a16:creationId xmlns:a16="http://schemas.microsoft.com/office/drawing/2014/main" id="{E3AB605A-DBA7-4B03-B124-D58A22F959E3}"/>
              </a:ext>
            </a:extLst>
          </p:cNvPr>
          <p:cNvCxnSpPr>
            <a:cxnSpLocks/>
          </p:cNvCxnSpPr>
          <p:nvPr/>
        </p:nvCxnSpPr>
        <p:spPr>
          <a:xfrm flipV="1">
            <a:off x="2911425"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cxnSp>
        <p:nvCxnSpPr>
          <p:cNvPr id="59" name="Straight Connector 48">
            <a:extLst>
              <a:ext uri="{FF2B5EF4-FFF2-40B4-BE49-F238E27FC236}">
                <a16:creationId xmlns:a16="http://schemas.microsoft.com/office/drawing/2014/main" id="{3FDE32D1-2E11-40CB-AD4E-650942BF9D40}"/>
              </a:ext>
            </a:extLst>
          </p:cNvPr>
          <p:cNvCxnSpPr>
            <a:cxnSpLocks/>
          </p:cNvCxnSpPr>
          <p:nvPr/>
        </p:nvCxnSpPr>
        <p:spPr>
          <a:xfrm flipV="1">
            <a:off x="5027551"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cxnSp>
        <p:nvCxnSpPr>
          <p:cNvPr id="60" name="Straight Connector 48">
            <a:extLst>
              <a:ext uri="{FF2B5EF4-FFF2-40B4-BE49-F238E27FC236}">
                <a16:creationId xmlns:a16="http://schemas.microsoft.com/office/drawing/2014/main" id="{6B841546-4D2B-40C0-B73F-601BF3FB27E6}"/>
              </a:ext>
            </a:extLst>
          </p:cNvPr>
          <p:cNvCxnSpPr>
            <a:cxnSpLocks/>
          </p:cNvCxnSpPr>
          <p:nvPr/>
        </p:nvCxnSpPr>
        <p:spPr>
          <a:xfrm flipV="1">
            <a:off x="7161848"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sp>
        <p:nvSpPr>
          <p:cNvPr id="62" name="Rectangle 13">
            <a:extLst>
              <a:ext uri="{FF2B5EF4-FFF2-40B4-BE49-F238E27FC236}">
                <a16:creationId xmlns:a16="http://schemas.microsoft.com/office/drawing/2014/main" id="{023FED18-FA46-4DF4-9BE8-9CBC1557CAFE}"/>
              </a:ext>
            </a:extLst>
          </p:cNvPr>
          <p:cNvSpPr/>
          <p:nvPr/>
        </p:nvSpPr>
        <p:spPr>
          <a:xfrm>
            <a:off x="1497271" y="5447670"/>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2019</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66" name="Rectangle 30">
            <a:extLst>
              <a:ext uri="{FF2B5EF4-FFF2-40B4-BE49-F238E27FC236}">
                <a16:creationId xmlns:a16="http://schemas.microsoft.com/office/drawing/2014/main" id="{B3D3E19E-AD6D-4F65-9D4D-51A87E0B6E98}"/>
              </a:ext>
            </a:extLst>
          </p:cNvPr>
          <p:cNvSpPr/>
          <p:nvPr/>
        </p:nvSpPr>
        <p:spPr>
          <a:xfrm>
            <a:off x="3633363" y="5447670"/>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2020</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71" name="Rectangle 30">
            <a:extLst>
              <a:ext uri="{FF2B5EF4-FFF2-40B4-BE49-F238E27FC236}">
                <a16:creationId xmlns:a16="http://schemas.microsoft.com/office/drawing/2014/main" id="{74593D1F-9140-4E57-AF17-61D64BE968CE}"/>
              </a:ext>
            </a:extLst>
          </p:cNvPr>
          <p:cNvSpPr/>
          <p:nvPr/>
        </p:nvSpPr>
        <p:spPr>
          <a:xfrm>
            <a:off x="5737346" y="5447670"/>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2021</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73" name="Rectangle 30">
            <a:extLst>
              <a:ext uri="{FF2B5EF4-FFF2-40B4-BE49-F238E27FC236}">
                <a16:creationId xmlns:a16="http://schemas.microsoft.com/office/drawing/2014/main" id="{1E200B28-D147-46A9-9D4B-4B55D65C3457}"/>
              </a:ext>
            </a:extLst>
          </p:cNvPr>
          <p:cNvSpPr/>
          <p:nvPr/>
        </p:nvSpPr>
        <p:spPr>
          <a:xfrm>
            <a:off x="7980175" y="5447670"/>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2022</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97" name="TextBox 48">
            <a:extLst>
              <a:ext uri="{FF2B5EF4-FFF2-40B4-BE49-F238E27FC236}">
                <a16:creationId xmlns:a16="http://schemas.microsoft.com/office/drawing/2014/main" id="{2EB8D6DE-D3FB-4AB6-95F6-7263E5132E97}"/>
              </a:ext>
            </a:extLst>
          </p:cNvPr>
          <p:cNvSpPr txBox="1"/>
          <p:nvPr/>
        </p:nvSpPr>
        <p:spPr>
          <a:xfrm>
            <a:off x="8466714" y="2854492"/>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196</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107" name="Rectangle 50">
            <a:extLst>
              <a:ext uri="{FF2B5EF4-FFF2-40B4-BE49-F238E27FC236}">
                <a16:creationId xmlns:a16="http://schemas.microsoft.com/office/drawing/2014/main" id="{C8EC8DDB-0C96-453C-815B-59014E2DC5EC}"/>
              </a:ext>
            </a:extLst>
          </p:cNvPr>
          <p:cNvSpPr/>
          <p:nvPr/>
        </p:nvSpPr>
        <p:spPr>
          <a:xfrm>
            <a:off x="8540541" y="3214116"/>
            <a:ext cx="652627" cy="2177115"/>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38" name="TextBox 48">
            <a:extLst>
              <a:ext uri="{FF2B5EF4-FFF2-40B4-BE49-F238E27FC236}">
                <a16:creationId xmlns:a16="http://schemas.microsoft.com/office/drawing/2014/main" id="{6BA86D62-6EFA-491B-9E31-BFBEDA01A250}"/>
              </a:ext>
            </a:extLst>
          </p:cNvPr>
          <p:cNvSpPr txBox="1"/>
          <p:nvPr/>
        </p:nvSpPr>
        <p:spPr>
          <a:xfrm>
            <a:off x="7277492" y="4136501"/>
            <a:ext cx="719902"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46</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40" name="Rectangle 50">
            <a:extLst>
              <a:ext uri="{FF2B5EF4-FFF2-40B4-BE49-F238E27FC236}">
                <a16:creationId xmlns:a16="http://schemas.microsoft.com/office/drawing/2014/main" id="{AD757F34-3C48-455E-A64E-C5E7E1D6B90E}"/>
              </a:ext>
            </a:extLst>
          </p:cNvPr>
          <p:cNvSpPr/>
          <p:nvPr/>
        </p:nvSpPr>
        <p:spPr>
          <a:xfrm>
            <a:off x="7312996" y="4461065"/>
            <a:ext cx="652627" cy="930167"/>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41" name="Rectangle 50">
            <a:extLst>
              <a:ext uri="{FF2B5EF4-FFF2-40B4-BE49-F238E27FC236}">
                <a16:creationId xmlns:a16="http://schemas.microsoft.com/office/drawing/2014/main" id="{94D5B63A-211E-45C4-B85A-7D865DBF2344}"/>
              </a:ext>
            </a:extLst>
          </p:cNvPr>
          <p:cNvSpPr/>
          <p:nvPr/>
        </p:nvSpPr>
        <p:spPr>
          <a:xfrm flipV="1">
            <a:off x="8034407" y="4461065"/>
            <a:ext cx="179958" cy="109414"/>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42" name="Rectangle 50">
            <a:extLst>
              <a:ext uri="{FF2B5EF4-FFF2-40B4-BE49-F238E27FC236}">
                <a16:creationId xmlns:a16="http://schemas.microsoft.com/office/drawing/2014/main" id="{B5B055CB-C5F1-4767-9D8C-00548CFE8D02}"/>
              </a:ext>
            </a:extLst>
          </p:cNvPr>
          <p:cNvSpPr/>
          <p:nvPr/>
        </p:nvSpPr>
        <p:spPr>
          <a:xfrm>
            <a:off x="8294102" y="3214116"/>
            <a:ext cx="179958" cy="1356363"/>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45" name="TextBox 48">
            <a:extLst>
              <a:ext uri="{FF2B5EF4-FFF2-40B4-BE49-F238E27FC236}">
                <a16:creationId xmlns:a16="http://schemas.microsoft.com/office/drawing/2014/main" id="{7B6BD68E-DFEB-4FFC-BA64-A1D5E7B2E845}"/>
              </a:ext>
            </a:extLst>
          </p:cNvPr>
          <p:cNvSpPr txBox="1"/>
          <p:nvPr/>
        </p:nvSpPr>
        <p:spPr>
          <a:xfrm>
            <a:off x="7935433" y="4603049"/>
            <a:ext cx="689452"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+21</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+171</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50" name="TextBox 9">
            <a:extLst>
              <a:ext uri="{FF2B5EF4-FFF2-40B4-BE49-F238E27FC236}">
                <a16:creationId xmlns:a16="http://schemas.microsoft.com/office/drawing/2014/main" id="{DAF0292C-3E9B-45B4-AEE0-53CF6792769C}"/>
              </a:ext>
            </a:extLst>
          </p:cNvPr>
          <p:cNvSpPr txBox="1"/>
          <p:nvPr/>
        </p:nvSpPr>
        <p:spPr>
          <a:xfrm>
            <a:off x="9952486" y="227941"/>
            <a:ext cx="1862833" cy="368981"/>
          </a:xfrm>
          <a:prstGeom prst="rect">
            <a:avLst/>
          </a:prstGeom>
          <a:noFill/>
        </p:spPr>
        <p:txBody>
          <a:bodyPr wrap="none" rtlCol="0">
            <a:spAutoFit/>
          </a:bodyPr>
          <a:lstStyle/>
          <a:p>
            <a:pPr marL="0" marR="0" lvl="0" indent="0" algn="l" defTabSz="91364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40000"/>
                    <a:lumOff val="60000"/>
                  </a:srgbClr>
                </a:solidFill>
                <a:effectLst/>
                <a:uLnTx/>
                <a:uFillTx/>
                <a:latin typeface="Arial Black" panose="020B0A04020102020204" pitchFamily="34" charset="0"/>
                <a:ea typeface="+mn-ea"/>
                <a:cs typeface="+mn-cs"/>
              </a:rPr>
              <a:t>CASH Impact</a:t>
            </a:r>
          </a:p>
        </p:txBody>
      </p:sp>
      <p:sp>
        <p:nvSpPr>
          <p:cNvPr id="67" name="Rectangle 50">
            <a:extLst>
              <a:ext uri="{FF2B5EF4-FFF2-40B4-BE49-F238E27FC236}">
                <a16:creationId xmlns:a16="http://schemas.microsoft.com/office/drawing/2014/main" id="{7351355D-8A94-40A2-96DC-7EF24BB8F84F}"/>
              </a:ext>
            </a:extLst>
          </p:cNvPr>
          <p:cNvSpPr/>
          <p:nvPr/>
        </p:nvSpPr>
        <p:spPr>
          <a:xfrm>
            <a:off x="883943" y="5307263"/>
            <a:ext cx="652627" cy="76916"/>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5" name="Rectangle 50">
            <a:extLst>
              <a:ext uri="{FF2B5EF4-FFF2-40B4-BE49-F238E27FC236}">
                <a16:creationId xmlns:a16="http://schemas.microsoft.com/office/drawing/2014/main" id="{A5800F59-C9B5-4C04-8D80-742DCEDC19CF}"/>
              </a:ext>
            </a:extLst>
          </p:cNvPr>
          <p:cNvSpPr/>
          <p:nvPr/>
        </p:nvSpPr>
        <p:spPr>
          <a:xfrm>
            <a:off x="1623155" y="5320130"/>
            <a:ext cx="179958" cy="34342"/>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76" name="Rectangle 50">
            <a:extLst>
              <a:ext uri="{FF2B5EF4-FFF2-40B4-BE49-F238E27FC236}">
                <a16:creationId xmlns:a16="http://schemas.microsoft.com/office/drawing/2014/main" id="{7F77A87B-F78E-49A7-A3BE-8234A2DC3EAC}"/>
              </a:ext>
            </a:extLst>
          </p:cNvPr>
          <p:cNvSpPr/>
          <p:nvPr/>
        </p:nvSpPr>
        <p:spPr>
          <a:xfrm>
            <a:off x="1912311" y="5313048"/>
            <a:ext cx="179958" cy="45708"/>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89" name="TextBox 48">
            <a:extLst>
              <a:ext uri="{FF2B5EF4-FFF2-40B4-BE49-F238E27FC236}">
                <a16:creationId xmlns:a16="http://schemas.microsoft.com/office/drawing/2014/main" id="{99DDF250-E5B0-40D0-81B4-062D2AE959B1}"/>
              </a:ext>
            </a:extLst>
          </p:cNvPr>
          <p:cNvSpPr txBox="1"/>
          <p:nvPr/>
        </p:nvSpPr>
        <p:spPr>
          <a:xfrm>
            <a:off x="2164141" y="5007110"/>
            <a:ext cx="566050"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0</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08" name="Title 1">
            <a:extLst>
              <a:ext uri="{FF2B5EF4-FFF2-40B4-BE49-F238E27FC236}">
                <a16:creationId xmlns:a16="http://schemas.microsoft.com/office/drawing/2014/main" id="{51682B1E-4D2C-4DCA-B3D6-E83BEC4416BD}"/>
              </a:ext>
            </a:extLst>
          </p:cNvPr>
          <p:cNvSpPr>
            <a:spLocks noGrp="1"/>
          </p:cNvSpPr>
          <p:nvPr>
            <p:ph type="title"/>
          </p:nvPr>
        </p:nvSpPr>
        <p:spPr>
          <a:xfrm>
            <a:off x="478371" y="484837"/>
            <a:ext cx="11226800" cy="276999"/>
          </a:xfrm>
        </p:spPr>
        <p:txBody>
          <a:bodyPr vert="horz" wrap="square" lIns="0" tIns="0" rIns="0" bIns="0" rtlCol="0" anchor="ctr">
            <a:spAutoFit/>
          </a:bodyPr>
          <a:lstStyle/>
          <a:p>
            <a:pPr defTabSz="913920"/>
            <a:r>
              <a:rPr lang="en-US" dirty="0"/>
              <a:t>SC Planning accelerated Plan: Vaccines Inventory (work in progress)</a:t>
            </a:r>
          </a:p>
        </p:txBody>
      </p:sp>
      <p:sp>
        <p:nvSpPr>
          <p:cNvPr id="109" name="TextBox 43">
            <a:extLst>
              <a:ext uri="{FF2B5EF4-FFF2-40B4-BE49-F238E27FC236}">
                <a16:creationId xmlns:a16="http://schemas.microsoft.com/office/drawing/2014/main" id="{A72863D4-D71A-4F01-B605-0F05CC7A4B93}"/>
              </a:ext>
            </a:extLst>
          </p:cNvPr>
          <p:cNvSpPr txBox="1"/>
          <p:nvPr/>
        </p:nvSpPr>
        <p:spPr>
          <a:xfrm>
            <a:off x="4241445" y="6459066"/>
            <a:ext cx="2456238"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rPr>
              <a:t>Shift </a:t>
            </a: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Impact</a:t>
            </a:r>
            <a:endPar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endParaRPr>
          </a:p>
        </p:txBody>
      </p:sp>
      <p:sp>
        <p:nvSpPr>
          <p:cNvPr id="110" name="Rectángulo 2">
            <a:extLst>
              <a:ext uri="{FF2B5EF4-FFF2-40B4-BE49-F238E27FC236}">
                <a16:creationId xmlns:a16="http://schemas.microsoft.com/office/drawing/2014/main" id="{5DBE36B6-8CA9-4138-A3D7-B6A1CB1307F2}"/>
              </a:ext>
            </a:extLst>
          </p:cNvPr>
          <p:cNvSpPr>
            <a:spLocks noChangeAspect="1"/>
          </p:cNvSpPr>
          <p:nvPr/>
        </p:nvSpPr>
        <p:spPr>
          <a:xfrm>
            <a:off x="3913897" y="6490883"/>
            <a:ext cx="197914" cy="197914"/>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1" name="Rectángulo 67">
            <a:extLst>
              <a:ext uri="{FF2B5EF4-FFF2-40B4-BE49-F238E27FC236}">
                <a16:creationId xmlns:a16="http://schemas.microsoft.com/office/drawing/2014/main" id="{2407D3CC-99FD-4FA1-BEB4-221316DD5B7F}"/>
              </a:ext>
            </a:extLst>
          </p:cNvPr>
          <p:cNvSpPr>
            <a:spLocks noChangeAspect="1"/>
          </p:cNvSpPr>
          <p:nvPr/>
        </p:nvSpPr>
        <p:spPr>
          <a:xfrm>
            <a:off x="5292691" y="6490883"/>
            <a:ext cx="197914" cy="197914"/>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3" name="TextBox 43">
            <a:extLst>
              <a:ext uri="{FF2B5EF4-FFF2-40B4-BE49-F238E27FC236}">
                <a16:creationId xmlns:a16="http://schemas.microsoft.com/office/drawing/2014/main" id="{C129E517-70B3-4C43-8E37-D347CE18166A}"/>
              </a:ext>
            </a:extLst>
          </p:cNvPr>
          <p:cNvSpPr txBox="1"/>
          <p:nvPr/>
        </p:nvSpPr>
        <p:spPr>
          <a:xfrm>
            <a:off x="5578180" y="6459066"/>
            <a:ext cx="3145851"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Deploy</a:t>
            </a:r>
            <a:r>
              <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rPr>
              <a:t> &amp; </a:t>
            </a: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Sccope</a:t>
            </a:r>
            <a:r>
              <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rPr>
              <a:t> </a:t>
            </a:r>
            <a:r>
              <a:rPr kumimoji="0" lang="es-ES" sz="800" b="0" i="0" u="none" strike="noStrike" kern="1200" cap="none" spc="0" normalizeH="0" baseline="0" noProof="0" dirty="0" err="1">
                <a:ln>
                  <a:noFill/>
                </a:ln>
                <a:solidFill>
                  <a:srgbClr val="353A3E"/>
                </a:solidFill>
                <a:effectLst/>
                <a:uLnTx/>
                <a:uFillTx/>
                <a:latin typeface="Calibri Light" panose="020F0302020204030204" pitchFamily="34" charset="0"/>
                <a:ea typeface="+mn-ea"/>
                <a:cs typeface="Calibri Light" panose="020F0302020204030204" pitchFamily="34" charset="0"/>
              </a:rPr>
              <a:t>Acceleration</a:t>
            </a:r>
            <a:endParaRPr kumimoji="0" lang="es-ES" sz="800" b="0" i="0" u="none" strike="noStrike" kern="1200" cap="none" spc="0" normalizeH="0" baseline="0" noProof="0" dirty="0">
              <a:ln>
                <a:noFill/>
              </a:ln>
              <a:solidFill>
                <a:srgbClr val="353A3E"/>
              </a:solidFill>
              <a:effectLst/>
              <a:uLnTx/>
              <a:uFillTx/>
              <a:latin typeface="Calibri Light" panose="020F0302020204030204" pitchFamily="34" charset="0"/>
              <a:ea typeface="+mn-ea"/>
              <a:cs typeface="Calibri Light" panose="020F0302020204030204" pitchFamily="34" charset="0"/>
            </a:endParaRPr>
          </a:p>
        </p:txBody>
      </p:sp>
      <p:sp>
        <p:nvSpPr>
          <p:cNvPr id="114" name="Rectangle 61">
            <a:extLst>
              <a:ext uri="{FF2B5EF4-FFF2-40B4-BE49-F238E27FC236}">
                <a16:creationId xmlns:a16="http://schemas.microsoft.com/office/drawing/2014/main" id="{91623F68-FF3E-42CB-8F3E-DAEEE08ADF6C}"/>
              </a:ext>
            </a:extLst>
          </p:cNvPr>
          <p:cNvSpPr/>
          <p:nvPr/>
        </p:nvSpPr>
        <p:spPr>
          <a:xfrm>
            <a:off x="7489828" y="6480988"/>
            <a:ext cx="120543" cy="217707"/>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5" name="Rectangle 61">
            <a:extLst>
              <a:ext uri="{FF2B5EF4-FFF2-40B4-BE49-F238E27FC236}">
                <a16:creationId xmlns:a16="http://schemas.microsoft.com/office/drawing/2014/main" id="{FDD05E9B-A9B9-4E2B-951B-A4797BEF4898}"/>
              </a:ext>
            </a:extLst>
          </p:cNvPr>
          <p:cNvSpPr/>
          <p:nvPr/>
        </p:nvSpPr>
        <p:spPr>
          <a:xfrm>
            <a:off x="9193252" y="6480988"/>
            <a:ext cx="120543" cy="217707"/>
          </a:xfrm>
          <a:prstGeom prst="rect">
            <a:avLst/>
          </a:prstGeom>
          <a:solidFill>
            <a:srgbClr val="3B88DD"/>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6" name="TextBox 43">
            <a:extLst>
              <a:ext uri="{FF2B5EF4-FFF2-40B4-BE49-F238E27FC236}">
                <a16:creationId xmlns:a16="http://schemas.microsoft.com/office/drawing/2014/main" id="{76382B85-788D-4162-9D47-482EB640233E}"/>
              </a:ext>
            </a:extLst>
          </p:cNvPr>
          <p:cNvSpPr txBox="1"/>
          <p:nvPr/>
        </p:nvSpPr>
        <p:spPr>
          <a:xfrm>
            <a:off x="7820161" y="6459066"/>
            <a:ext cx="1260435"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Pharma</a:t>
            </a:r>
            <a:r>
              <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Inventory</a:t>
            </a:r>
            <a:endPar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117" name="Rectangle 61">
            <a:extLst>
              <a:ext uri="{FF2B5EF4-FFF2-40B4-BE49-F238E27FC236}">
                <a16:creationId xmlns:a16="http://schemas.microsoft.com/office/drawing/2014/main" id="{30E0D69F-0431-4F98-BA80-D3EEC5378997}"/>
              </a:ext>
            </a:extLst>
          </p:cNvPr>
          <p:cNvSpPr/>
          <p:nvPr/>
        </p:nvSpPr>
        <p:spPr>
          <a:xfrm>
            <a:off x="7633688" y="6480988"/>
            <a:ext cx="120543" cy="217707"/>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8" name="Rectangle 61">
            <a:extLst>
              <a:ext uri="{FF2B5EF4-FFF2-40B4-BE49-F238E27FC236}">
                <a16:creationId xmlns:a16="http://schemas.microsoft.com/office/drawing/2014/main" id="{C713DB51-4B25-4505-A0EA-0586246BB897}"/>
              </a:ext>
            </a:extLst>
          </p:cNvPr>
          <p:cNvSpPr/>
          <p:nvPr/>
        </p:nvSpPr>
        <p:spPr>
          <a:xfrm>
            <a:off x="9337111" y="6480988"/>
            <a:ext cx="120543" cy="217707"/>
          </a:xfrm>
          <a:prstGeom prst="rect">
            <a:avLst/>
          </a:prstGeom>
          <a:solidFill>
            <a:schemeClr val="tx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19" name="TextBox 43">
            <a:extLst>
              <a:ext uri="{FF2B5EF4-FFF2-40B4-BE49-F238E27FC236}">
                <a16:creationId xmlns:a16="http://schemas.microsoft.com/office/drawing/2014/main" id="{7B693B2B-31CE-4BF3-A8F1-3873C432B652}"/>
              </a:ext>
            </a:extLst>
          </p:cNvPr>
          <p:cNvSpPr txBox="1"/>
          <p:nvPr/>
        </p:nvSpPr>
        <p:spPr>
          <a:xfrm>
            <a:off x="9515553" y="6459066"/>
            <a:ext cx="1703879" cy="215394"/>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Vaccines</a:t>
            </a:r>
            <a:r>
              <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s-ES" sz="8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Inventory</a:t>
            </a:r>
            <a:endParaRPr kumimoji="0" lang="es-ES" sz="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cxnSp>
        <p:nvCxnSpPr>
          <p:cNvPr id="130" name="Straight Connector 48">
            <a:extLst>
              <a:ext uri="{FF2B5EF4-FFF2-40B4-BE49-F238E27FC236}">
                <a16:creationId xmlns:a16="http://schemas.microsoft.com/office/drawing/2014/main" id="{C3498193-FB36-4395-B18F-04763A4C2024}"/>
              </a:ext>
            </a:extLst>
          </p:cNvPr>
          <p:cNvCxnSpPr>
            <a:cxnSpLocks/>
          </p:cNvCxnSpPr>
          <p:nvPr/>
        </p:nvCxnSpPr>
        <p:spPr>
          <a:xfrm flipV="1">
            <a:off x="9352927" y="1015105"/>
            <a:ext cx="0" cy="4466239"/>
          </a:xfrm>
          <a:prstGeom prst="line">
            <a:avLst/>
          </a:prstGeom>
          <a:ln>
            <a:gradFill>
              <a:gsLst>
                <a:gs pos="100000">
                  <a:schemeClr val="bg1"/>
                </a:gs>
                <a:gs pos="0">
                  <a:schemeClr val="tx1"/>
                </a:gs>
              </a:gsLst>
              <a:lin ang="5400000" scaled="1"/>
            </a:gradFill>
            <a:prstDash val="dash"/>
          </a:ln>
        </p:spPr>
        <p:style>
          <a:lnRef idx="2">
            <a:schemeClr val="dk1"/>
          </a:lnRef>
          <a:fillRef idx="0">
            <a:schemeClr val="dk1"/>
          </a:fillRef>
          <a:effectRef idx="1">
            <a:schemeClr val="dk1"/>
          </a:effectRef>
          <a:fontRef idx="minor">
            <a:schemeClr val="tx1"/>
          </a:fontRef>
        </p:style>
      </p:cxnSp>
      <p:sp>
        <p:nvSpPr>
          <p:cNvPr id="131" name="TextBox 48">
            <a:extLst>
              <a:ext uri="{FF2B5EF4-FFF2-40B4-BE49-F238E27FC236}">
                <a16:creationId xmlns:a16="http://schemas.microsoft.com/office/drawing/2014/main" id="{677CC362-8A1C-4E1C-89C4-45865E6CA629}"/>
              </a:ext>
            </a:extLst>
          </p:cNvPr>
          <p:cNvSpPr txBox="1"/>
          <p:nvPr/>
        </p:nvSpPr>
        <p:spPr>
          <a:xfrm>
            <a:off x="10579837" y="1501210"/>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322</a:t>
            </a:r>
            <a:r>
              <a:rPr kumimoji="0" lang="en-US" sz="11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p:txBody>
      </p:sp>
      <p:sp>
        <p:nvSpPr>
          <p:cNvPr id="132" name="Rectangle 50">
            <a:extLst>
              <a:ext uri="{FF2B5EF4-FFF2-40B4-BE49-F238E27FC236}">
                <a16:creationId xmlns:a16="http://schemas.microsoft.com/office/drawing/2014/main" id="{17FB52A8-2080-4216-B420-8267B689ECD1}"/>
              </a:ext>
            </a:extLst>
          </p:cNvPr>
          <p:cNvSpPr/>
          <p:nvPr/>
        </p:nvSpPr>
        <p:spPr>
          <a:xfrm>
            <a:off x="10712776" y="1850459"/>
            <a:ext cx="652627" cy="3540773"/>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33" name="TextBox 48">
            <a:extLst>
              <a:ext uri="{FF2B5EF4-FFF2-40B4-BE49-F238E27FC236}">
                <a16:creationId xmlns:a16="http://schemas.microsoft.com/office/drawing/2014/main" id="{EDB1B87A-47B1-4955-ACDA-74E205847167}"/>
              </a:ext>
            </a:extLst>
          </p:cNvPr>
          <p:cNvSpPr txBox="1"/>
          <p:nvPr/>
        </p:nvSpPr>
        <p:spPr>
          <a:xfrm>
            <a:off x="9326585" y="1492496"/>
            <a:ext cx="873755"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322</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34" name="Rectangle 50">
            <a:extLst>
              <a:ext uri="{FF2B5EF4-FFF2-40B4-BE49-F238E27FC236}">
                <a16:creationId xmlns:a16="http://schemas.microsoft.com/office/drawing/2014/main" id="{12D6978C-B469-4A85-9ACF-7144D715BD39}"/>
              </a:ext>
            </a:extLst>
          </p:cNvPr>
          <p:cNvSpPr/>
          <p:nvPr/>
        </p:nvSpPr>
        <p:spPr>
          <a:xfrm>
            <a:off x="9475612" y="1850460"/>
            <a:ext cx="652627" cy="3540774"/>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36" name="Rectangle 50">
            <a:extLst>
              <a:ext uri="{FF2B5EF4-FFF2-40B4-BE49-F238E27FC236}">
                <a16:creationId xmlns:a16="http://schemas.microsoft.com/office/drawing/2014/main" id="{7CD1B87F-5140-4105-B586-239F9374F4E7}"/>
              </a:ext>
            </a:extLst>
          </p:cNvPr>
          <p:cNvSpPr/>
          <p:nvPr/>
        </p:nvSpPr>
        <p:spPr>
          <a:xfrm>
            <a:off x="10454804" y="1854188"/>
            <a:ext cx="179958" cy="45708"/>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38" name="TextBox 48">
            <a:extLst>
              <a:ext uri="{FF2B5EF4-FFF2-40B4-BE49-F238E27FC236}">
                <a16:creationId xmlns:a16="http://schemas.microsoft.com/office/drawing/2014/main" id="{3FA53612-AE29-484E-8888-B5A1FF5E4B45}"/>
              </a:ext>
            </a:extLst>
          </p:cNvPr>
          <p:cNvSpPr txBox="1"/>
          <p:nvPr/>
        </p:nvSpPr>
        <p:spPr>
          <a:xfrm>
            <a:off x="10133052" y="1895465"/>
            <a:ext cx="519574" cy="40001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CAAE7A">
                  <a:lumMod val="75000"/>
                </a:srgbClr>
              </a:solidFill>
              <a:effectLst/>
              <a:uLnTx/>
              <a:uFillTx/>
              <a:latin typeface="Arial Black" panose="020B0A04020102020204" pitchFamily="34" charset="0"/>
              <a:ea typeface="+mn-ea"/>
              <a:cs typeface="+mn-cs"/>
            </a:endParaRP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rPr>
              <a:t>M€</a:t>
            </a:r>
            <a:endParaRPr kumimoji="0" lang="en-US" sz="1000" b="0" i="0" u="none" strike="noStrike" kern="1200" cap="none" spc="0" normalizeH="0" baseline="0" noProof="0" dirty="0">
              <a:ln>
                <a:noFill/>
              </a:ln>
              <a:solidFill>
                <a:srgbClr val="476728">
                  <a:lumMod val="60000"/>
                  <a:lumOff val="40000"/>
                </a:srgbClr>
              </a:solidFill>
              <a:effectLst/>
              <a:uLnTx/>
              <a:uFillTx/>
              <a:latin typeface="Arial Black" panose="020B0A04020102020204" pitchFamily="34" charset="0"/>
              <a:ea typeface="+mn-ea"/>
              <a:cs typeface="+mn-cs"/>
            </a:endParaRPr>
          </a:p>
        </p:txBody>
      </p:sp>
      <p:sp>
        <p:nvSpPr>
          <p:cNvPr id="141" name="Rectangle 30">
            <a:extLst>
              <a:ext uri="{FF2B5EF4-FFF2-40B4-BE49-F238E27FC236}">
                <a16:creationId xmlns:a16="http://schemas.microsoft.com/office/drawing/2014/main" id="{47341A39-3D03-40B1-93FF-C1857FCD1964}"/>
              </a:ext>
            </a:extLst>
          </p:cNvPr>
          <p:cNvSpPr/>
          <p:nvPr/>
        </p:nvSpPr>
        <p:spPr>
          <a:xfrm>
            <a:off x="10082412" y="5447670"/>
            <a:ext cx="729518" cy="338476"/>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2023</a:t>
            </a:r>
            <a:endParaRPr kumimoji="0" lang="en-US" sz="1600" b="0" i="0" u="none" strike="noStrike" kern="1200" cap="none" spc="0" normalizeH="0" baseline="0" noProof="0" dirty="0">
              <a:ln>
                <a:noFill/>
              </a:ln>
              <a:solidFill>
                <a:srgbClr val="6B747B"/>
              </a:solidFill>
              <a:effectLst/>
              <a:uLnTx/>
              <a:uFillTx/>
              <a:latin typeface="Arial"/>
              <a:ea typeface="+mn-ea"/>
              <a:cs typeface="+mn-cs"/>
            </a:endParaRPr>
          </a:p>
        </p:txBody>
      </p:sp>
      <p:sp>
        <p:nvSpPr>
          <p:cNvPr id="91" name="TextBox 48">
            <a:extLst>
              <a:ext uri="{FF2B5EF4-FFF2-40B4-BE49-F238E27FC236}">
                <a16:creationId xmlns:a16="http://schemas.microsoft.com/office/drawing/2014/main" id="{BD48950C-EC7F-4F69-B3AB-5839F766D29B}"/>
              </a:ext>
            </a:extLst>
          </p:cNvPr>
          <p:cNvSpPr txBox="1"/>
          <p:nvPr/>
        </p:nvSpPr>
        <p:spPr>
          <a:xfrm>
            <a:off x="930552" y="4986022"/>
            <a:ext cx="566050"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0</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92" name="Rectangle 91">
            <a:extLst>
              <a:ext uri="{FF2B5EF4-FFF2-40B4-BE49-F238E27FC236}">
                <a16:creationId xmlns:a16="http://schemas.microsoft.com/office/drawing/2014/main" id="{72F8972D-E38F-4215-8B18-DF5EA60B3F1D}"/>
              </a:ext>
            </a:extLst>
          </p:cNvPr>
          <p:cNvSpPr/>
          <p:nvPr/>
        </p:nvSpPr>
        <p:spPr>
          <a:xfrm>
            <a:off x="4280953" y="5320903"/>
            <a:ext cx="651804" cy="63948"/>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tIns="35992" bIns="35992"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94" name="Rectangle 50">
            <a:extLst>
              <a:ext uri="{FF2B5EF4-FFF2-40B4-BE49-F238E27FC236}">
                <a16:creationId xmlns:a16="http://schemas.microsoft.com/office/drawing/2014/main" id="{B1DC2E74-84FB-4CDC-B4D3-E1405E64C753}"/>
              </a:ext>
            </a:extLst>
          </p:cNvPr>
          <p:cNvSpPr/>
          <p:nvPr/>
        </p:nvSpPr>
        <p:spPr>
          <a:xfrm>
            <a:off x="3024688" y="5307935"/>
            <a:ext cx="652627" cy="76916"/>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95" name="Rectangle 50">
            <a:extLst>
              <a:ext uri="{FF2B5EF4-FFF2-40B4-BE49-F238E27FC236}">
                <a16:creationId xmlns:a16="http://schemas.microsoft.com/office/drawing/2014/main" id="{0A89F6D9-F45F-4F30-AC93-878E53F7A5A8}"/>
              </a:ext>
            </a:extLst>
          </p:cNvPr>
          <p:cNvSpPr/>
          <p:nvPr/>
        </p:nvSpPr>
        <p:spPr>
          <a:xfrm>
            <a:off x="3763899" y="5320802"/>
            <a:ext cx="179958" cy="34342"/>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96" name="Rectangle 50">
            <a:extLst>
              <a:ext uri="{FF2B5EF4-FFF2-40B4-BE49-F238E27FC236}">
                <a16:creationId xmlns:a16="http://schemas.microsoft.com/office/drawing/2014/main" id="{8055BC06-3B20-46CC-8B12-61C750D66F95}"/>
              </a:ext>
            </a:extLst>
          </p:cNvPr>
          <p:cNvSpPr/>
          <p:nvPr/>
        </p:nvSpPr>
        <p:spPr>
          <a:xfrm>
            <a:off x="4053055" y="5313719"/>
            <a:ext cx="179958" cy="45708"/>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98" name="TextBox 48">
            <a:extLst>
              <a:ext uri="{FF2B5EF4-FFF2-40B4-BE49-F238E27FC236}">
                <a16:creationId xmlns:a16="http://schemas.microsoft.com/office/drawing/2014/main" id="{C4CCC2B1-A5AC-4D8F-A357-20567049D35D}"/>
              </a:ext>
            </a:extLst>
          </p:cNvPr>
          <p:cNvSpPr txBox="1"/>
          <p:nvPr/>
        </p:nvSpPr>
        <p:spPr>
          <a:xfrm>
            <a:off x="4304885" y="5007782"/>
            <a:ext cx="566050"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0</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99" name="TextBox 48">
            <a:extLst>
              <a:ext uri="{FF2B5EF4-FFF2-40B4-BE49-F238E27FC236}">
                <a16:creationId xmlns:a16="http://schemas.microsoft.com/office/drawing/2014/main" id="{FEA309DB-256B-4378-B3C7-79926342FBA2}"/>
              </a:ext>
            </a:extLst>
          </p:cNvPr>
          <p:cNvSpPr txBox="1"/>
          <p:nvPr/>
        </p:nvSpPr>
        <p:spPr>
          <a:xfrm>
            <a:off x="3071297" y="4986694"/>
            <a:ext cx="566050"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0</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00" name="Rectangle 99">
            <a:extLst>
              <a:ext uri="{FF2B5EF4-FFF2-40B4-BE49-F238E27FC236}">
                <a16:creationId xmlns:a16="http://schemas.microsoft.com/office/drawing/2014/main" id="{840C84B3-DA2A-4745-B688-B3CA5C22E798}"/>
              </a:ext>
            </a:extLst>
          </p:cNvPr>
          <p:cNvSpPr/>
          <p:nvPr/>
        </p:nvSpPr>
        <p:spPr>
          <a:xfrm>
            <a:off x="6414583" y="5320903"/>
            <a:ext cx="651804" cy="63948"/>
          </a:xfrm>
          <a:prstGeom prst="rect">
            <a:avLst/>
          </a:prstGeom>
          <a:solidFill>
            <a:srgbClr val="86B6EA"/>
          </a:solidFill>
          <a:ln>
            <a:noFill/>
          </a:ln>
        </p:spPr>
        <p:style>
          <a:lnRef idx="2">
            <a:schemeClr val="accent3">
              <a:shade val="50000"/>
            </a:schemeClr>
          </a:lnRef>
          <a:fillRef idx="1">
            <a:schemeClr val="accent3"/>
          </a:fillRef>
          <a:effectRef idx="0">
            <a:schemeClr val="accent3"/>
          </a:effectRef>
          <a:fontRef idx="minor">
            <a:schemeClr val="lt1"/>
          </a:fontRef>
        </p:style>
        <p:txBody>
          <a:bodyPr tIns="35992" bIns="35992"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01" name="Rectangle 50">
            <a:extLst>
              <a:ext uri="{FF2B5EF4-FFF2-40B4-BE49-F238E27FC236}">
                <a16:creationId xmlns:a16="http://schemas.microsoft.com/office/drawing/2014/main" id="{48C69D71-4C86-486F-A9B0-627D3FBFB1E3}"/>
              </a:ext>
            </a:extLst>
          </p:cNvPr>
          <p:cNvSpPr/>
          <p:nvPr/>
        </p:nvSpPr>
        <p:spPr>
          <a:xfrm>
            <a:off x="5158318" y="5307935"/>
            <a:ext cx="652627" cy="76916"/>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35" name="Rectangle 50">
            <a:extLst>
              <a:ext uri="{FF2B5EF4-FFF2-40B4-BE49-F238E27FC236}">
                <a16:creationId xmlns:a16="http://schemas.microsoft.com/office/drawing/2014/main" id="{E946B247-AE5D-42B9-B6DB-1F9A499FA4BC}"/>
              </a:ext>
            </a:extLst>
          </p:cNvPr>
          <p:cNvSpPr/>
          <p:nvPr/>
        </p:nvSpPr>
        <p:spPr>
          <a:xfrm>
            <a:off x="5897529" y="5320802"/>
            <a:ext cx="179958" cy="34342"/>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37" name="Rectangle 50">
            <a:extLst>
              <a:ext uri="{FF2B5EF4-FFF2-40B4-BE49-F238E27FC236}">
                <a16:creationId xmlns:a16="http://schemas.microsoft.com/office/drawing/2014/main" id="{5CF3AFDB-A276-4021-B7BF-8A423EB5AFF9}"/>
              </a:ext>
            </a:extLst>
          </p:cNvPr>
          <p:cNvSpPr/>
          <p:nvPr/>
        </p:nvSpPr>
        <p:spPr>
          <a:xfrm>
            <a:off x="6186685" y="5313719"/>
            <a:ext cx="179958" cy="45708"/>
          </a:xfrm>
          <a:prstGeom prst="rect">
            <a:avLst/>
          </a:prstGeom>
          <a:solidFill>
            <a:schemeClr val="accent5">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139" name="TextBox 48">
            <a:extLst>
              <a:ext uri="{FF2B5EF4-FFF2-40B4-BE49-F238E27FC236}">
                <a16:creationId xmlns:a16="http://schemas.microsoft.com/office/drawing/2014/main" id="{C758F463-D78D-418A-9D69-6AD787577902}"/>
              </a:ext>
            </a:extLst>
          </p:cNvPr>
          <p:cNvSpPr txBox="1"/>
          <p:nvPr/>
        </p:nvSpPr>
        <p:spPr>
          <a:xfrm>
            <a:off x="6345404" y="5007782"/>
            <a:ext cx="796829"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1,7</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40" name="TextBox 48">
            <a:extLst>
              <a:ext uri="{FF2B5EF4-FFF2-40B4-BE49-F238E27FC236}">
                <a16:creationId xmlns:a16="http://schemas.microsoft.com/office/drawing/2014/main" id="{D662CC23-CF16-4EA1-A0BF-7D57202F0D4F}"/>
              </a:ext>
            </a:extLst>
          </p:cNvPr>
          <p:cNvSpPr txBox="1"/>
          <p:nvPr/>
        </p:nvSpPr>
        <p:spPr>
          <a:xfrm>
            <a:off x="5111814" y="4986694"/>
            <a:ext cx="796829" cy="369247"/>
          </a:xfrm>
          <a:prstGeom prst="rect">
            <a:avLst/>
          </a:prstGeom>
          <a:noFill/>
        </p:spPr>
        <p:txBody>
          <a:bodyPr wrap="none" rtlCol="0">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1,7</a:t>
            </a: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42" name="Rectangle 50">
            <a:extLst>
              <a:ext uri="{FF2B5EF4-FFF2-40B4-BE49-F238E27FC236}">
                <a16:creationId xmlns:a16="http://schemas.microsoft.com/office/drawing/2014/main" id="{55A2E079-B844-4FBF-9967-C02817D0B6B0}"/>
              </a:ext>
            </a:extLst>
          </p:cNvPr>
          <p:cNvSpPr/>
          <p:nvPr/>
        </p:nvSpPr>
        <p:spPr>
          <a:xfrm>
            <a:off x="10222670" y="1854188"/>
            <a:ext cx="179958" cy="45708"/>
          </a:xfrm>
          <a:prstGeom prst="rect">
            <a:avLst/>
          </a:prstGeom>
          <a:solidFill>
            <a:srgbClr val="AE894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Light" panose="020F0302020204030204" pitchFamily="34" charset="0"/>
            </a:endParaRPr>
          </a:p>
        </p:txBody>
      </p:sp>
      <p:sp>
        <p:nvSpPr>
          <p:cNvPr id="82" name="TextBox 48">
            <a:extLst>
              <a:ext uri="{FF2B5EF4-FFF2-40B4-BE49-F238E27FC236}">
                <a16:creationId xmlns:a16="http://schemas.microsoft.com/office/drawing/2014/main" id="{97F8D4FD-8020-4F43-8B88-2A1C9273FE41}"/>
              </a:ext>
            </a:extLst>
          </p:cNvPr>
          <p:cNvSpPr txBox="1"/>
          <p:nvPr/>
        </p:nvSpPr>
        <p:spPr>
          <a:xfrm>
            <a:off x="67241" y="5803704"/>
            <a:ext cx="867344" cy="338476"/>
          </a:xfrm>
          <a:prstGeom prst="rect">
            <a:avLst/>
          </a:prstGeom>
          <a:noFill/>
        </p:spPr>
        <p:txBody>
          <a:bodyPr wrap="none" rtlCol="0">
            <a:spAutoFit/>
          </a:bodyPr>
          <a:lstStyle/>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1F65AF">
                    <a:lumMod val="75000"/>
                  </a:srgbClr>
                </a:solidFill>
                <a:effectLst/>
                <a:uLnTx/>
                <a:uFillTx/>
                <a:latin typeface="Arial Black" panose="020B0A04020102020204" pitchFamily="34" charset="0"/>
                <a:ea typeface="+mn-ea"/>
                <a:cs typeface="+mn-cs"/>
              </a:rPr>
              <a:t>VCx</a:t>
            </a:r>
            <a:endPar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endParaRPr>
          </a:p>
          <a:p>
            <a:pPr marL="0" marR="0" lvl="0" indent="0" algn="ctr" defTabSz="9139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F65AF">
                    <a:lumMod val="75000"/>
                  </a:srgbClr>
                </a:solidFill>
                <a:effectLst/>
                <a:uLnTx/>
                <a:uFillTx/>
                <a:latin typeface="Arial Black" panose="020B0A04020102020204" pitchFamily="34" charset="0"/>
                <a:ea typeface="+mn-ea"/>
                <a:cs typeface="+mn-cs"/>
              </a:rPr>
              <a:t>INVENTORY</a:t>
            </a:r>
          </a:p>
        </p:txBody>
      </p:sp>
      <p:sp>
        <p:nvSpPr>
          <p:cNvPr id="83" name="Triángulo isósceles 126">
            <a:extLst>
              <a:ext uri="{FF2B5EF4-FFF2-40B4-BE49-F238E27FC236}">
                <a16:creationId xmlns:a16="http://schemas.microsoft.com/office/drawing/2014/main" id="{3F63E170-2A78-40F0-81E5-DBFFAB912214}"/>
              </a:ext>
            </a:extLst>
          </p:cNvPr>
          <p:cNvSpPr/>
          <p:nvPr/>
        </p:nvSpPr>
        <p:spPr>
          <a:xfrm rot="5400000">
            <a:off x="759736" y="5928259"/>
            <a:ext cx="290491" cy="83908"/>
          </a:xfrm>
          <a:prstGeom prst="triangle">
            <a:avLst/>
          </a:prstGeom>
          <a:solidFill>
            <a:schemeClr val="tx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pic>
        <p:nvPicPr>
          <p:cNvPr id="4" name="Picture 3">
            <a:extLst>
              <a:ext uri="{FF2B5EF4-FFF2-40B4-BE49-F238E27FC236}">
                <a16:creationId xmlns:a16="http://schemas.microsoft.com/office/drawing/2014/main" id="{3C71BABE-B84F-46DD-8FD2-33065C6465C8}"/>
              </a:ext>
            </a:extLst>
          </p:cNvPr>
          <p:cNvPicPr>
            <a:picLocks noChangeAspect="1"/>
          </p:cNvPicPr>
          <p:nvPr/>
        </p:nvPicPr>
        <p:blipFill rotWithShape="1">
          <a:blip r:embed="rId2"/>
          <a:srcRect l="6047" t="11985" r="1955" b="8267"/>
          <a:stretch/>
        </p:blipFill>
        <p:spPr>
          <a:xfrm>
            <a:off x="1444082" y="6427576"/>
            <a:ext cx="2330370" cy="303767"/>
          </a:xfrm>
          <a:prstGeom prst="rect">
            <a:avLst/>
          </a:prstGeom>
        </p:spPr>
      </p:pic>
      <p:sp>
        <p:nvSpPr>
          <p:cNvPr id="5" name="Star: 5 Points 4">
            <a:extLst>
              <a:ext uri="{FF2B5EF4-FFF2-40B4-BE49-F238E27FC236}">
                <a16:creationId xmlns:a16="http://schemas.microsoft.com/office/drawing/2014/main" id="{805AD548-A101-4C9D-95B9-BAC8DC8B2575}"/>
              </a:ext>
            </a:extLst>
          </p:cNvPr>
          <p:cNvSpPr/>
          <p:nvPr/>
        </p:nvSpPr>
        <p:spPr>
          <a:xfrm>
            <a:off x="8448719" y="2074724"/>
            <a:ext cx="185732" cy="156392"/>
          </a:xfrm>
          <a:prstGeom prst="star5">
            <a:avLst/>
          </a:prstGeom>
          <a:solidFill>
            <a:schemeClr val="tx1">
              <a:lumMod val="75000"/>
            </a:schemeClr>
          </a:solidFill>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 name="Straight Connector 6">
            <a:extLst>
              <a:ext uri="{FF2B5EF4-FFF2-40B4-BE49-F238E27FC236}">
                <a16:creationId xmlns:a16="http://schemas.microsoft.com/office/drawing/2014/main" id="{EB45789F-4E5A-4C4B-A0F1-A49D3DBE8BBE}"/>
              </a:ext>
            </a:extLst>
          </p:cNvPr>
          <p:cNvCxnSpPr>
            <a:cxnSpLocks/>
          </p:cNvCxnSpPr>
          <p:nvPr/>
        </p:nvCxnSpPr>
        <p:spPr>
          <a:xfrm flipV="1">
            <a:off x="6406792" y="4367920"/>
            <a:ext cx="0" cy="1079750"/>
          </a:xfrm>
          <a:prstGeom prst="line">
            <a:avLst/>
          </a:prstGeom>
          <a:ln>
            <a:solidFill>
              <a:schemeClr val="tx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E2157A29-1506-4474-A4BF-704E6B01A5C5}"/>
              </a:ext>
            </a:extLst>
          </p:cNvPr>
          <p:cNvSpPr/>
          <p:nvPr/>
        </p:nvSpPr>
        <p:spPr>
          <a:xfrm>
            <a:off x="6459478" y="4118367"/>
            <a:ext cx="595035" cy="577081"/>
          </a:xfrm>
          <a:prstGeom prst="rect">
            <a:avLst/>
          </a:prstGeom>
        </p:spPr>
        <p:txBody>
          <a:bodyPr wrap="none">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Plants</a:t>
            </a: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Go-Live</a:t>
            </a:r>
          </a:p>
          <a:p>
            <a:pPr marL="0" marR="0" lvl="0" indent="0" algn="l" defTabSz="914194"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a:ea typeface="+mn-ea"/>
              <a:cs typeface="+mn-cs"/>
            </a:endParaRPr>
          </a:p>
        </p:txBody>
      </p:sp>
      <p:sp>
        <p:nvSpPr>
          <p:cNvPr id="88" name="Pentagon 87">
            <a:extLst>
              <a:ext uri="{FF2B5EF4-FFF2-40B4-BE49-F238E27FC236}">
                <a16:creationId xmlns:a16="http://schemas.microsoft.com/office/drawing/2014/main" id="{62BB7C95-3654-4F14-BAB9-6CF53D4A2DA8}"/>
              </a:ext>
            </a:extLst>
          </p:cNvPr>
          <p:cNvSpPr/>
          <p:nvPr/>
        </p:nvSpPr>
        <p:spPr>
          <a:xfrm>
            <a:off x="6322760" y="4267433"/>
            <a:ext cx="168064" cy="179017"/>
          </a:xfrm>
          <a:prstGeom prst="pentagon">
            <a:avLst/>
          </a:prstGeom>
          <a:solidFill>
            <a:schemeClr val="tx1">
              <a:lumMod val="75000"/>
            </a:schemeClr>
          </a:solidFill>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19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0" name="Straight Connector 89">
            <a:extLst>
              <a:ext uri="{FF2B5EF4-FFF2-40B4-BE49-F238E27FC236}">
                <a16:creationId xmlns:a16="http://schemas.microsoft.com/office/drawing/2014/main" id="{E385727E-5391-43D1-9365-B38F235691C4}"/>
              </a:ext>
            </a:extLst>
          </p:cNvPr>
          <p:cNvCxnSpPr>
            <a:cxnSpLocks/>
          </p:cNvCxnSpPr>
          <p:nvPr/>
        </p:nvCxnSpPr>
        <p:spPr>
          <a:xfrm flipV="1">
            <a:off x="8540541" y="2134366"/>
            <a:ext cx="0" cy="1079750"/>
          </a:xfrm>
          <a:prstGeom prst="line">
            <a:avLst/>
          </a:prstGeom>
          <a:ln>
            <a:solidFill>
              <a:schemeClr val="tx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4632F7B7-7B04-4CAC-8A81-A69EFF58E2B9}"/>
              </a:ext>
            </a:extLst>
          </p:cNvPr>
          <p:cNvSpPr/>
          <p:nvPr/>
        </p:nvSpPr>
        <p:spPr>
          <a:xfrm>
            <a:off x="8585437" y="1925659"/>
            <a:ext cx="631904" cy="415498"/>
          </a:xfrm>
          <a:prstGeom prst="rect">
            <a:avLst/>
          </a:prstGeom>
        </p:spPr>
        <p:txBody>
          <a:bodyPr wrap="none">
            <a:spAutoFit/>
          </a:bodyPr>
          <a:lstStyle/>
          <a:p>
            <a:pPr marL="0" marR="0" lvl="0" indent="0" algn="l" defTabSz="914194"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Markets</a:t>
            </a:r>
          </a:p>
          <a:p>
            <a:pPr marL="0" marR="0" lvl="0" indent="0" algn="l" defTabSz="914194"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Go-Live</a:t>
            </a:r>
            <a:endParaRPr kumimoji="0" lang="en-US" sz="1050" b="0" i="0" u="none" strike="noStrike" kern="1200" cap="none" spc="0" normalizeH="0" baseline="0" noProof="0" dirty="0">
              <a:ln>
                <a:noFill/>
              </a:ln>
              <a:solidFill>
                <a:srgbClr val="000000"/>
              </a:solidFill>
              <a:effectLst/>
              <a:uLnTx/>
              <a:uFillTx/>
              <a:latin typeface="Arial"/>
              <a:ea typeface="+mn-ea"/>
              <a:cs typeface="+mn-cs"/>
            </a:endParaRPr>
          </a:p>
        </p:txBody>
      </p:sp>
      <p:sp>
        <p:nvSpPr>
          <p:cNvPr id="128" name="TextBox 48">
            <a:extLst>
              <a:ext uri="{FF2B5EF4-FFF2-40B4-BE49-F238E27FC236}">
                <a16:creationId xmlns:a16="http://schemas.microsoft.com/office/drawing/2014/main" id="{E21F1CEE-049F-47AA-94D6-3705F174E092}"/>
              </a:ext>
            </a:extLst>
          </p:cNvPr>
          <p:cNvSpPr txBox="1"/>
          <p:nvPr/>
        </p:nvSpPr>
        <p:spPr>
          <a:xfrm>
            <a:off x="2190576" y="5849897"/>
            <a:ext cx="381748" cy="261549"/>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29" name="TextBox 48">
            <a:extLst>
              <a:ext uri="{FF2B5EF4-FFF2-40B4-BE49-F238E27FC236}">
                <a16:creationId xmlns:a16="http://schemas.microsoft.com/office/drawing/2014/main" id="{9016CEF7-A19A-453E-B115-18C9FD96E81C}"/>
              </a:ext>
            </a:extLst>
          </p:cNvPr>
          <p:cNvSpPr txBox="1"/>
          <p:nvPr/>
        </p:nvSpPr>
        <p:spPr>
          <a:xfrm>
            <a:off x="4273080" y="5849897"/>
            <a:ext cx="381748" cy="261549"/>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43" name="TextBox 48">
            <a:extLst>
              <a:ext uri="{FF2B5EF4-FFF2-40B4-BE49-F238E27FC236}">
                <a16:creationId xmlns:a16="http://schemas.microsoft.com/office/drawing/2014/main" id="{24A5F3DA-E928-427B-AF30-5DB7439D5BCD}"/>
              </a:ext>
            </a:extLst>
          </p:cNvPr>
          <p:cNvSpPr txBox="1"/>
          <p:nvPr/>
        </p:nvSpPr>
        <p:spPr>
          <a:xfrm>
            <a:off x="6429479" y="5849897"/>
            <a:ext cx="700829"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3</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44" name="TextBox 48">
            <a:extLst>
              <a:ext uri="{FF2B5EF4-FFF2-40B4-BE49-F238E27FC236}">
                <a16:creationId xmlns:a16="http://schemas.microsoft.com/office/drawing/2014/main" id="{E9704534-A884-4171-9285-485F2EDDA055}"/>
              </a:ext>
            </a:extLst>
          </p:cNvPr>
          <p:cNvSpPr txBox="1"/>
          <p:nvPr/>
        </p:nvSpPr>
        <p:spPr>
          <a:xfrm>
            <a:off x="992257" y="5849897"/>
            <a:ext cx="381748" cy="261549"/>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45" name="TextBox 48">
            <a:extLst>
              <a:ext uri="{FF2B5EF4-FFF2-40B4-BE49-F238E27FC236}">
                <a16:creationId xmlns:a16="http://schemas.microsoft.com/office/drawing/2014/main" id="{17768268-94E4-4413-A55A-71DC98659881}"/>
              </a:ext>
            </a:extLst>
          </p:cNvPr>
          <p:cNvSpPr txBox="1"/>
          <p:nvPr/>
        </p:nvSpPr>
        <p:spPr>
          <a:xfrm>
            <a:off x="3109731" y="5849897"/>
            <a:ext cx="381748" cy="261549"/>
          </a:xfrm>
          <a:prstGeom prst="rect">
            <a:avLst/>
          </a:prstGeom>
          <a:noFill/>
        </p:spPr>
        <p:txBody>
          <a:bodyPr wrap="non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0</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46" name="TextBox 48">
            <a:extLst>
              <a:ext uri="{FF2B5EF4-FFF2-40B4-BE49-F238E27FC236}">
                <a16:creationId xmlns:a16="http://schemas.microsoft.com/office/drawing/2014/main" id="{31611501-EF05-4758-887A-6843D0DF066D}"/>
              </a:ext>
            </a:extLst>
          </p:cNvPr>
          <p:cNvSpPr txBox="1"/>
          <p:nvPr/>
        </p:nvSpPr>
        <p:spPr>
          <a:xfrm>
            <a:off x="5177937" y="5849897"/>
            <a:ext cx="628099"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4</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47" name="TextBox 48">
            <a:extLst>
              <a:ext uri="{FF2B5EF4-FFF2-40B4-BE49-F238E27FC236}">
                <a16:creationId xmlns:a16="http://schemas.microsoft.com/office/drawing/2014/main" id="{B0FA6DF1-AA05-450A-80E2-D56FA7F0EFD1}"/>
              </a:ext>
            </a:extLst>
          </p:cNvPr>
          <p:cNvSpPr txBox="1"/>
          <p:nvPr/>
        </p:nvSpPr>
        <p:spPr>
          <a:xfrm>
            <a:off x="8679886" y="5849897"/>
            <a:ext cx="700829"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100</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48" name="TextBox 48">
            <a:extLst>
              <a:ext uri="{FF2B5EF4-FFF2-40B4-BE49-F238E27FC236}">
                <a16:creationId xmlns:a16="http://schemas.microsoft.com/office/drawing/2014/main" id="{FEE364C3-F2A7-4FA5-968D-5ABAC4BF0BA7}"/>
              </a:ext>
            </a:extLst>
          </p:cNvPr>
          <p:cNvSpPr txBox="1"/>
          <p:nvPr/>
        </p:nvSpPr>
        <p:spPr>
          <a:xfrm>
            <a:off x="7380783" y="5849897"/>
            <a:ext cx="738172" cy="261454"/>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100</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149" name="TextBox 48">
            <a:extLst>
              <a:ext uri="{FF2B5EF4-FFF2-40B4-BE49-F238E27FC236}">
                <a16:creationId xmlns:a16="http://schemas.microsoft.com/office/drawing/2014/main" id="{FE25589F-25EB-4C99-BD03-7C6DF7744412}"/>
              </a:ext>
            </a:extLst>
          </p:cNvPr>
          <p:cNvSpPr txBox="1"/>
          <p:nvPr/>
        </p:nvSpPr>
        <p:spPr>
          <a:xfrm>
            <a:off x="10889798" y="5874147"/>
            <a:ext cx="700829"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100</a:t>
            </a:r>
            <a:r>
              <a:rPr kumimoji="0" lang="en-US" sz="8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1F65AF"/>
              </a:solidFill>
              <a:effectLst/>
              <a:uLnTx/>
              <a:uFillTx/>
              <a:latin typeface="Arial Black" panose="020B0A04020102020204" pitchFamily="34" charset="0"/>
              <a:ea typeface="+mn-ea"/>
              <a:cs typeface="+mn-cs"/>
            </a:endParaRPr>
          </a:p>
        </p:txBody>
      </p:sp>
      <p:sp>
        <p:nvSpPr>
          <p:cNvPr id="150" name="TextBox 48">
            <a:extLst>
              <a:ext uri="{FF2B5EF4-FFF2-40B4-BE49-F238E27FC236}">
                <a16:creationId xmlns:a16="http://schemas.microsoft.com/office/drawing/2014/main" id="{1A3A7D45-109C-4A90-9587-A4E91553810E}"/>
              </a:ext>
            </a:extLst>
          </p:cNvPr>
          <p:cNvSpPr txBox="1"/>
          <p:nvPr/>
        </p:nvSpPr>
        <p:spPr>
          <a:xfrm>
            <a:off x="9590695" y="5874147"/>
            <a:ext cx="738172" cy="261549"/>
          </a:xfrm>
          <a:prstGeom prst="rect">
            <a:avLst/>
          </a:prstGeom>
          <a:noFill/>
        </p:spPr>
        <p:txBody>
          <a:bodyPr wrap="square" rtlCol="0">
            <a:spAutoFit/>
          </a:bodyPr>
          <a:lstStyle/>
          <a:p>
            <a:pPr marL="0" marR="0" lvl="0" indent="0" algn="l" defTabSz="9139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100</a:t>
            </a:r>
            <a:r>
              <a:rPr kumimoji="0" lang="en-US" sz="8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rPr>
              <a:t>%</a:t>
            </a:r>
            <a:endParaRPr kumimoji="0" lang="en-US" sz="1100" b="0" i="0" u="none" strike="noStrike" kern="1200" cap="none" spc="0" normalizeH="0" baseline="0" noProof="0" dirty="0">
              <a:ln>
                <a:noFill/>
              </a:ln>
              <a:solidFill>
                <a:srgbClr val="6B747B"/>
              </a:solidFill>
              <a:effectLst/>
              <a:uLnTx/>
              <a:uFillTx/>
              <a:latin typeface="Arial Black" panose="020B0A04020102020204" pitchFamily="34" charset="0"/>
              <a:ea typeface="+mn-ea"/>
              <a:cs typeface="+mn-cs"/>
            </a:endParaRPr>
          </a:p>
        </p:txBody>
      </p:sp>
      <p:sp>
        <p:nvSpPr>
          <p:cNvPr id="84" name="Rectangle 83">
            <a:extLst>
              <a:ext uri="{FF2B5EF4-FFF2-40B4-BE49-F238E27FC236}">
                <a16:creationId xmlns:a16="http://schemas.microsoft.com/office/drawing/2014/main" id="{9EEBA635-9096-4761-9481-5C1AB972855D}"/>
              </a:ext>
            </a:extLst>
          </p:cNvPr>
          <p:cNvSpPr/>
          <p:nvPr/>
        </p:nvSpPr>
        <p:spPr>
          <a:xfrm>
            <a:off x="3958426" y="1302227"/>
            <a:ext cx="3977005" cy="1384995"/>
          </a:xfrm>
          <a:prstGeom prst="rect">
            <a:avLst/>
          </a:prstGeom>
        </p:spPr>
        <p:txBody>
          <a:bodyPr wrap="square">
            <a:spAutoFit/>
          </a:bodyPr>
          <a:lstStyle/>
          <a:p>
            <a:pPr marL="452348" marR="0" lvl="1" indent="-107928"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IS2000 Complexity landscape</a:t>
            </a:r>
          </a:p>
          <a:p>
            <a:pPr marL="457109" marR="0" lvl="1" indent="0" algn="l" defTabSz="914194"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(4 platforms)</a:t>
            </a:r>
          </a:p>
          <a:p>
            <a:pPr marL="452348" marR="0" lvl="1" indent="-107928"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Resource Management / Capability at legacy Platform</a:t>
            </a:r>
          </a:p>
          <a:p>
            <a:pPr marL="452348" marR="0" lvl="1" indent="-107928"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Kinaxis Functionality readiness for Vaccines by March 2020 (Attribute Based Planning)</a:t>
            </a:r>
          </a:p>
          <a:p>
            <a:pPr marL="452348" marR="0" lvl="1" indent="-107928"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Legacy Platform Connection ready by Q2 2020</a:t>
            </a:r>
          </a:p>
          <a:p>
            <a:pPr marL="452348" marR="0" lvl="1" indent="-107928"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Big Bang Go-Live approach : Q1 2021 (5 sites)</a:t>
            </a:r>
          </a:p>
        </p:txBody>
      </p:sp>
      <p:sp>
        <p:nvSpPr>
          <p:cNvPr id="85" name="TextBox 84">
            <a:extLst>
              <a:ext uri="{FF2B5EF4-FFF2-40B4-BE49-F238E27FC236}">
                <a16:creationId xmlns:a16="http://schemas.microsoft.com/office/drawing/2014/main" id="{D531F498-330C-4730-8B13-01355E8CCC31}"/>
              </a:ext>
            </a:extLst>
          </p:cNvPr>
          <p:cNvSpPr txBox="1"/>
          <p:nvPr/>
        </p:nvSpPr>
        <p:spPr>
          <a:xfrm>
            <a:off x="686852" y="993682"/>
            <a:ext cx="3499881" cy="340527"/>
          </a:xfrm>
          <a:prstGeom prst="rect">
            <a:avLst/>
          </a:prstGeom>
          <a:noFill/>
        </p:spPr>
        <p:txBody>
          <a:bodyPr wrap="square" rtlCol="0">
            <a:spAutoFit/>
          </a:bodyPr>
          <a:lstStyle>
            <a:defPPr>
              <a:defRPr lang="fr-FR"/>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1867B2"/>
                </a:solidFill>
                <a:effectLst/>
                <a:uLnTx/>
                <a:uFillTx/>
                <a:latin typeface="Arial Black" panose="020B0A04020102020204" pitchFamily="34" charset="0"/>
              </a:defRPr>
            </a:lvl1pPr>
          </a:lstStyle>
          <a:p>
            <a:pPr marL="0" marR="0" lvl="0" indent="0" algn="l" defTabSz="91392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867B2"/>
                </a:solidFill>
                <a:effectLst/>
                <a:uLnTx/>
                <a:uFillTx/>
                <a:latin typeface="Arial Black" panose="020B0A04020102020204" pitchFamily="34" charset="0"/>
                <a:ea typeface="+mn-ea"/>
                <a:cs typeface="+mn-cs"/>
              </a:rPr>
              <a:t>PRE-REQUISITES</a:t>
            </a:r>
          </a:p>
        </p:txBody>
      </p:sp>
      <p:pic>
        <p:nvPicPr>
          <p:cNvPr id="86" name="Picture 12">
            <a:extLst>
              <a:ext uri="{FF2B5EF4-FFF2-40B4-BE49-F238E27FC236}">
                <a16:creationId xmlns:a16="http://schemas.microsoft.com/office/drawing/2014/main" id="{3898C7C0-B8EA-4BC9-8510-3861118449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761" y="980907"/>
            <a:ext cx="328945" cy="3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Rectangle 86">
            <a:extLst>
              <a:ext uri="{FF2B5EF4-FFF2-40B4-BE49-F238E27FC236}">
                <a16:creationId xmlns:a16="http://schemas.microsoft.com/office/drawing/2014/main" id="{1844BB56-B4C4-4874-9F07-B7D517ACD24C}"/>
              </a:ext>
            </a:extLst>
          </p:cNvPr>
          <p:cNvSpPr/>
          <p:nvPr/>
        </p:nvSpPr>
        <p:spPr>
          <a:xfrm>
            <a:off x="341471" y="1338244"/>
            <a:ext cx="3795526" cy="1015663"/>
          </a:xfrm>
          <a:prstGeom prst="rect">
            <a:avLst/>
          </a:prstGeom>
        </p:spPr>
        <p:txBody>
          <a:bodyPr wrap="square">
            <a:spAutoFit/>
          </a:bodyPr>
          <a:lstStyle/>
          <a:p>
            <a:pPr marL="457109" marR="0" lvl="1" indent="-168241"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Enable external hiring for key position in SCCORE</a:t>
            </a:r>
          </a:p>
          <a:p>
            <a:pPr marL="457109" marR="0" lvl="1" indent="-168241"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Additional resources for Sanofi</a:t>
            </a:r>
          </a:p>
          <a:p>
            <a:pPr marL="457109" marR="0" lvl="1" indent="0" algn="l" defTabSz="914194"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(+5 FTEs ITS + 5 FTEs BZ)</a:t>
            </a:r>
          </a:p>
          <a:p>
            <a:pPr marL="457109" marR="0" lvl="1" indent="-168241" algn="l" defTabSz="91419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Build interfaces with Legacy Back Office</a:t>
            </a:r>
          </a:p>
          <a:p>
            <a:pPr marL="457109" marR="0" lvl="1" indent="0" algn="l" defTabSz="914194"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(IS200)</a:t>
            </a:r>
          </a:p>
        </p:txBody>
      </p:sp>
      <p:sp>
        <p:nvSpPr>
          <p:cNvPr id="102" name="TextBox 101">
            <a:extLst>
              <a:ext uri="{FF2B5EF4-FFF2-40B4-BE49-F238E27FC236}">
                <a16:creationId xmlns:a16="http://schemas.microsoft.com/office/drawing/2014/main" id="{E0554A58-F7FF-4D96-88A1-B4109BFF83D9}"/>
              </a:ext>
            </a:extLst>
          </p:cNvPr>
          <p:cNvSpPr txBox="1"/>
          <p:nvPr/>
        </p:nvSpPr>
        <p:spPr>
          <a:xfrm>
            <a:off x="4335467" y="993682"/>
            <a:ext cx="3499881" cy="340527"/>
          </a:xfrm>
          <a:prstGeom prst="rect">
            <a:avLst/>
          </a:prstGeom>
          <a:noFill/>
        </p:spPr>
        <p:txBody>
          <a:bodyPr wrap="square" rtlCol="0">
            <a:spAutoFit/>
          </a:bodyPr>
          <a:lstStyle>
            <a:defPPr>
              <a:defRPr lang="fr-FR"/>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1867B2"/>
                </a:solidFill>
                <a:effectLst/>
                <a:uLnTx/>
                <a:uFillTx/>
                <a:latin typeface="Arial Black" panose="020B0A04020102020204" pitchFamily="34" charset="0"/>
              </a:defRPr>
            </a:lvl1pPr>
          </a:lstStyle>
          <a:p>
            <a:pPr marL="0" marR="0" lvl="0" indent="0" algn="l" defTabSz="91392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867B2"/>
                </a:solidFill>
                <a:effectLst/>
                <a:uLnTx/>
                <a:uFillTx/>
                <a:latin typeface="Arial Black" panose="020B0A04020102020204" pitchFamily="34" charset="0"/>
                <a:ea typeface="+mn-ea"/>
                <a:cs typeface="+mn-cs"/>
              </a:rPr>
              <a:t>RISKS / CONSTRAINTS</a:t>
            </a:r>
          </a:p>
        </p:txBody>
      </p:sp>
      <p:pic>
        <p:nvPicPr>
          <p:cNvPr id="103" name="Picture 61">
            <a:extLst>
              <a:ext uri="{FF2B5EF4-FFF2-40B4-BE49-F238E27FC236}">
                <a16:creationId xmlns:a16="http://schemas.microsoft.com/office/drawing/2014/main" id="{BD6379F1-224A-41CF-9926-A0E34D3A5F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4933" y="1015866"/>
            <a:ext cx="329674" cy="33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TextBox 103">
            <a:extLst>
              <a:ext uri="{FF2B5EF4-FFF2-40B4-BE49-F238E27FC236}">
                <a16:creationId xmlns:a16="http://schemas.microsoft.com/office/drawing/2014/main" id="{FD839401-F4E0-466A-8C21-3E813EB8EDDC}"/>
              </a:ext>
            </a:extLst>
          </p:cNvPr>
          <p:cNvSpPr txBox="1"/>
          <p:nvPr/>
        </p:nvSpPr>
        <p:spPr>
          <a:xfrm>
            <a:off x="603004" y="2441870"/>
            <a:ext cx="3499881" cy="1200329"/>
          </a:xfrm>
          <a:prstGeom prst="rect">
            <a:avLst/>
          </a:prstGeom>
          <a:noFill/>
        </p:spPr>
        <p:txBody>
          <a:bodyPr wrap="square" rtlCol="0">
            <a:spAutoFit/>
          </a:bodyPr>
          <a:lstStyle>
            <a:defPPr>
              <a:defRPr lang="fr-FR"/>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1867B2"/>
                </a:solidFill>
                <a:effectLst/>
                <a:uLnTx/>
                <a:uFillTx/>
                <a:latin typeface="Arial Black" panose="020B0A04020102020204" pitchFamily="34" charset="0"/>
              </a:defRPr>
            </a:lvl1pPr>
          </a:lstStyle>
          <a:p>
            <a:pPr marL="0" marR="0" lvl="0" indent="0" algn="l" defTabSz="91392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867B2"/>
                </a:solidFill>
                <a:effectLst/>
                <a:uLnTx/>
                <a:uFillTx/>
                <a:latin typeface="Arial Black" panose="020B0A04020102020204" pitchFamily="34" charset="0"/>
                <a:ea typeface="+mn-ea"/>
                <a:cs typeface="+mn-cs"/>
              </a:rPr>
              <a:t>HOW TO ACCELERATE FURTHER ?</a:t>
            </a:r>
          </a:p>
          <a:p>
            <a:pPr marL="171450" marR="0" lvl="0" indent="-171450" algn="l" defTabSz="9139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Fund &amp; Start NOW IS2000 interface build</a:t>
            </a:r>
          </a:p>
          <a:p>
            <a:pPr marL="171450" marR="0" lvl="0" indent="-171450" algn="l" defTabSz="9139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Additional resources immediate staffing</a:t>
            </a:r>
          </a:p>
          <a:p>
            <a:pPr marL="171450" marR="0" lvl="0" indent="-171450" algn="l" defTabSz="9139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6B747B"/>
                </a:solidFill>
                <a:effectLst/>
                <a:uLnTx/>
                <a:uFillTx/>
                <a:latin typeface="Calibri Light" panose="020F0302020204030204" pitchFamily="34" charset="0"/>
                <a:ea typeface="+mn-ea"/>
                <a:cs typeface="Calibri Light" panose="020F0302020204030204" pitchFamily="34" charset="0"/>
              </a:rPr>
              <a:t>Release resource availability of IS 2000 teams </a:t>
            </a:r>
          </a:p>
          <a:p>
            <a:pPr marL="0" marR="0" lvl="0" indent="0" algn="l" defTabSz="91392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867B2"/>
              </a:solidFill>
              <a:effectLst/>
              <a:uLnTx/>
              <a:uFillTx/>
              <a:latin typeface="Arial Black" panose="020B0A04020102020204" pitchFamily="34" charset="0"/>
              <a:ea typeface="+mn-ea"/>
              <a:cs typeface="+mn-cs"/>
            </a:endParaRPr>
          </a:p>
        </p:txBody>
      </p:sp>
      <p:sp>
        <p:nvSpPr>
          <p:cNvPr id="105" name="Slide Number Placeholder 1">
            <a:extLst>
              <a:ext uri="{FF2B5EF4-FFF2-40B4-BE49-F238E27FC236}">
                <a16:creationId xmlns:a16="http://schemas.microsoft.com/office/drawing/2014/main" id="{2C9688C4-1E10-415D-B98A-E6C5F0FC23FF}"/>
              </a:ext>
            </a:extLst>
          </p:cNvPr>
          <p:cNvSpPr txBox="1">
            <a:spLocks/>
          </p:cNvSpPr>
          <p:nvPr/>
        </p:nvSpPr>
        <p:spPr>
          <a:xfrm>
            <a:off x="11547989" y="6497242"/>
            <a:ext cx="524271" cy="278131"/>
          </a:xfrm>
          <a:prstGeom prst="rect">
            <a:avLst/>
          </a:prstGeom>
        </p:spPr>
        <p:txBody>
          <a:bodyPr/>
          <a:ls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1100"/>
              </a:lnSpc>
              <a:spcBef>
                <a:spcPts val="0"/>
              </a:spcBef>
              <a:spcAft>
                <a:spcPts val="0"/>
              </a:spcAft>
              <a:buClrTx/>
              <a:buSzTx/>
              <a:buFontTx/>
              <a:buNone/>
              <a:tabLst/>
              <a:defRPr/>
            </a:pPr>
            <a:fld id="{FF177F97-0A7B-4032-9285-2F884E512DCA}" type="slidenum">
              <a:rPr kumimoji="0" lang="en-US" sz="900" b="0" i="0" u="none" strike="noStrike" kern="1200" cap="none" spc="0" normalizeH="0" baseline="0" noProof="0" smtClean="0">
                <a:ln>
                  <a:noFill/>
                </a:ln>
                <a:solidFill>
                  <a:prstClr val="white">
                    <a:lumMod val="65000"/>
                  </a:prstClr>
                </a:solidFill>
                <a:effectLst/>
                <a:uLnTx/>
                <a:uFillTx/>
                <a:latin typeface="Arial"/>
                <a:ea typeface="+mn-ea"/>
                <a:cs typeface="+mn-cs"/>
              </a:rPr>
              <a:pPr marL="0" marR="0" lvl="0" indent="0" algn="r" defTabSz="914400" rtl="0" eaLnBrk="1" fontAlgn="auto" latinLnBrk="0" hangingPunct="1">
                <a:lnSpc>
                  <a:spcPts val="11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prstClr val="white">
                  <a:lumMod val="65000"/>
                </a:prstClr>
              </a:solidFill>
              <a:effectLst/>
              <a:uLnTx/>
              <a:uFillTx/>
              <a:latin typeface="Arial"/>
              <a:ea typeface="+mn-ea"/>
              <a:cs typeface="+mn-cs"/>
            </a:endParaRPr>
          </a:p>
        </p:txBody>
      </p:sp>
    </p:spTree>
    <p:extLst>
      <p:ext uri="{BB962C8B-B14F-4D97-AF65-F5344CB8AC3E}">
        <p14:creationId xmlns:p14="http://schemas.microsoft.com/office/powerpoint/2010/main" val="241655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B14D53E1-1B21-48B9-9703-060B44FADE1B}"/>
              </a:ext>
            </a:extLst>
          </p:cNvPr>
          <p:cNvGraphicFramePr>
            <a:graphicFrameLocks noChangeAspect="1"/>
          </p:cNvGraphicFramePr>
          <p:nvPr>
            <p:custDataLst>
              <p:tags r:id="rId2"/>
            </p:custDataLst>
            <p:extLst>
              <p:ext uri="{D42A27DB-BD31-4B8C-83A1-F6EECF244321}">
                <p14:modId xmlns:p14="http://schemas.microsoft.com/office/powerpoint/2010/main" val="1450919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42" name="Diapositive think-cell" r:id="rId5" imgW="270" imgH="270" progId="TCLayout.ActiveDocument.1">
                  <p:embed/>
                </p:oleObj>
              </mc:Choice>
              <mc:Fallback>
                <p:oleObj name="Diapositive think-cell"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Content Placeholder 2">
            <a:extLst>
              <a:ext uri="{FF2B5EF4-FFF2-40B4-BE49-F238E27FC236}">
                <a16:creationId xmlns:a16="http://schemas.microsoft.com/office/drawing/2014/main" id="{ADC77534-6E5D-426F-BBD0-D1F7A09AD209}"/>
              </a:ext>
            </a:extLst>
          </p:cNvPr>
          <p:cNvSpPr txBox="1">
            <a:spLocks/>
          </p:cNvSpPr>
          <p:nvPr/>
        </p:nvSpPr>
        <p:spPr>
          <a:xfrm>
            <a:off x="486835" y="364146"/>
            <a:ext cx="8420100" cy="465508"/>
          </a:xfrm>
          <a:prstGeom prst="rect">
            <a:avLst/>
          </a:prstGeom>
        </p:spPr>
        <p:txBody>
          <a:bodyPr/>
          <a:lstStyle>
            <a:lvl1pPr marL="186262" indent="-186262" algn="l" defTabSz="914377" rtl="0" eaLnBrk="1" latinLnBrk="0" hangingPunct="1">
              <a:lnSpc>
                <a:spcPct val="90000"/>
              </a:lnSpc>
              <a:spcBef>
                <a:spcPts val="2400"/>
              </a:spcBef>
              <a:buClr>
                <a:schemeClr val="accent1"/>
              </a:buClr>
              <a:buFont typeface="Arial" charset="0"/>
              <a:buChar char="•"/>
              <a:tabLst/>
              <a:defRPr sz="1200" b="1" strike="noStrike" kern="1200" baseline="0">
                <a:solidFill>
                  <a:schemeClr val="tx2"/>
                </a:solidFill>
                <a:latin typeface="+mn-lt"/>
                <a:ea typeface="+mn-ea"/>
                <a:cs typeface="+mn-cs"/>
              </a:defRPr>
            </a:lvl1pPr>
            <a:lvl2pPr marL="361942" indent="-182029"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2pPr>
            <a:lvl3pPr marL="541853" indent="-179913"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Agenda</a:t>
            </a:r>
            <a:endParaRPr lang="en-US" sz="2400" dirty="0"/>
          </a:p>
        </p:txBody>
      </p:sp>
      <p:sp>
        <p:nvSpPr>
          <p:cNvPr id="9" name="Text Placeholder 3">
            <a:extLst>
              <a:ext uri="{FF2B5EF4-FFF2-40B4-BE49-F238E27FC236}">
                <a16:creationId xmlns:a16="http://schemas.microsoft.com/office/drawing/2014/main" id="{3A9CC260-0A2F-444D-AF23-B3B3A94E435E}"/>
              </a:ext>
            </a:extLst>
          </p:cNvPr>
          <p:cNvSpPr txBox="1">
            <a:spLocks/>
          </p:cNvSpPr>
          <p:nvPr/>
        </p:nvSpPr>
        <p:spPr>
          <a:xfrm>
            <a:off x="207434" y="1111791"/>
            <a:ext cx="11518901" cy="4634417"/>
          </a:xfrm>
          <a:prstGeom prst="rect">
            <a:avLst/>
          </a:prstGeom>
        </p:spPr>
        <p:txBody>
          <a:bodyPr/>
          <a:lstStyle>
            <a:lvl1pPr marL="186262" indent="-186262" algn="l" defTabSz="914377" rtl="0" eaLnBrk="1" latinLnBrk="0" hangingPunct="1">
              <a:lnSpc>
                <a:spcPct val="90000"/>
              </a:lnSpc>
              <a:spcBef>
                <a:spcPts val="2400"/>
              </a:spcBef>
              <a:buClr>
                <a:schemeClr val="accent1"/>
              </a:buClr>
              <a:buFont typeface="Arial" charset="0"/>
              <a:buChar char="•"/>
              <a:tabLst/>
              <a:defRPr sz="1200" b="1" strike="noStrike" kern="1200" baseline="0">
                <a:solidFill>
                  <a:schemeClr val="tx2"/>
                </a:solidFill>
                <a:latin typeface="+mn-lt"/>
                <a:ea typeface="+mn-ea"/>
                <a:cs typeface="+mn-cs"/>
              </a:defRPr>
            </a:lvl1pPr>
            <a:lvl2pPr marL="361942" indent="-182029"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2pPr>
            <a:lvl3pPr marL="541853" indent="-179913"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1763" lvl="1" indent="0">
              <a:buFont typeface="Arial" charset="0"/>
              <a:buNone/>
            </a:pPr>
            <a:r>
              <a:rPr lang="en-US" sz="1600" dirty="0"/>
              <a:t>	</a:t>
            </a:r>
            <a:endParaRPr lang="en-US" b="1" dirty="0">
              <a:solidFill>
                <a:schemeClr val="tx2"/>
              </a:solidFill>
            </a:endParaRPr>
          </a:p>
          <a:p>
            <a:pPr marL="588963" lvl="1" indent="-457200">
              <a:buClr>
                <a:srgbClr val="F08B48"/>
              </a:buClr>
              <a:buFont typeface="+mj-lt"/>
              <a:buAutoNum type="arabicPeriod"/>
            </a:pPr>
            <a:r>
              <a:rPr lang="en-US" sz="2400" b="1" dirty="0">
                <a:solidFill>
                  <a:schemeClr val="tx2"/>
                </a:solidFill>
              </a:rPr>
              <a:t>Digitalization of Supply Chain - General Trends 			5’</a:t>
            </a:r>
          </a:p>
          <a:p>
            <a:pPr marL="544025" lvl="1" indent="-457200">
              <a:buFont typeface="+mj-lt"/>
              <a:buAutoNum type="arabicPeriod"/>
            </a:pPr>
            <a:endParaRPr lang="en-US" sz="2400" b="1" dirty="0">
              <a:solidFill>
                <a:schemeClr val="tx2"/>
              </a:solidFill>
            </a:endParaRPr>
          </a:p>
          <a:p>
            <a:pPr marL="588963" lvl="1" indent="-457200">
              <a:buClr>
                <a:srgbClr val="F08B48"/>
              </a:buClr>
              <a:buFont typeface="+mj-lt"/>
              <a:buAutoNum type="arabicPeriod"/>
            </a:pPr>
            <a:r>
              <a:rPr lang="en-US" sz="2400" b="1" dirty="0">
                <a:solidFill>
                  <a:schemeClr val="tx2"/>
                </a:solidFill>
              </a:rPr>
              <a:t>Focus on Advanced Analytics for SC Planning 			25’</a:t>
            </a:r>
          </a:p>
          <a:p>
            <a:pPr marL="981075" lvl="2" indent="-266700">
              <a:buClr>
                <a:srgbClr val="F08B48"/>
              </a:buClr>
            </a:pPr>
            <a:r>
              <a:rPr lang="en-US" sz="2400" b="1" dirty="0">
                <a:solidFill>
                  <a:schemeClr val="tx2"/>
                </a:solidFill>
              </a:rPr>
              <a:t>IBP </a:t>
            </a:r>
          </a:p>
          <a:p>
            <a:pPr marL="981075" lvl="2" indent="-266700">
              <a:buClr>
                <a:srgbClr val="F08B48"/>
              </a:buClr>
            </a:pPr>
            <a:r>
              <a:rPr lang="en-US" sz="2400" b="1" dirty="0">
                <a:solidFill>
                  <a:schemeClr val="tx2"/>
                </a:solidFill>
              </a:rPr>
              <a:t>Statistical Forecast </a:t>
            </a:r>
          </a:p>
          <a:p>
            <a:pPr marL="981075" lvl="2" indent="-266700">
              <a:buClr>
                <a:srgbClr val="F08B48"/>
              </a:buClr>
            </a:pPr>
            <a:r>
              <a:rPr lang="en-US" sz="2400" b="1" dirty="0">
                <a:solidFill>
                  <a:schemeClr val="tx2"/>
                </a:solidFill>
              </a:rPr>
              <a:t>E2E Visibility </a:t>
            </a:r>
          </a:p>
          <a:p>
            <a:pPr marL="723900" lvl="2" indent="-457200">
              <a:buFont typeface="+mj-lt"/>
              <a:buAutoNum type="arabicPeriod"/>
            </a:pPr>
            <a:endParaRPr lang="en-US" sz="2400" b="1" dirty="0">
              <a:solidFill>
                <a:schemeClr val="tx2"/>
              </a:solidFill>
            </a:endParaRPr>
          </a:p>
          <a:p>
            <a:pPr marL="588963" lvl="1" indent="-457200">
              <a:buClr>
                <a:srgbClr val="F08B48"/>
              </a:buClr>
              <a:buFont typeface="+mj-lt"/>
              <a:buAutoNum type="arabicPeriod"/>
            </a:pPr>
            <a:r>
              <a:rPr lang="en-US" sz="2400" b="1" dirty="0">
                <a:solidFill>
                  <a:schemeClr val="tx2"/>
                </a:solidFill>
              </a:rPr>
              <a:t>Key Next Steps								10’</a:t>
            </a:r>
          </a:p>
          <a:p>
            <a:pPr marL="588963" lvl="1" indent="-457200">
              <a:buFont typeface="+mj-lt"/>
              <a:buAutoNum type="arabicPeriod"/>
            </a:pPr>
            <a:endParaRPr lang="en-US" sz="2400" b="1" dirty="0">
              <a:solidFill>
                <a:schemeClr val="tx2"/>
              </a:solidFill>
            </a:endParaRPr>
          </a:p>
          <a:p>
            <a:pPr marL="588963" lvl="1" indent="-457200">
              <a:buClr>
                <a:srgbClr val="F08B48"/>
              </a:buClr>
              <a:buFont typeface="+mj-lt"/>
              <a:buAutoNum type="arabicPeriod"/>
            </a:pPr>
            <a:r>
              <a:rPr lang="en-US" sz="2400" b="1" dirty="0">
                <a:solidFill>
                  <a:schemeClr val="tx2"/>
                </a:solidFill>
              </a:rPr>
              <a:t>Open Discussion / Q&amp;A							5’</a:t>
            </a:r>
          </a:p>
          <a:p>
            <a:pPr marL="588963" lvl="1" indent="-457200">
              <a:buFont typeface="+mj-lt"/>
              <a:buAutoNum type="arabicPeriod"/>
            </a:pPr>
            <a:endParaRPr lang="en-US" sz="2400" b="1" dirty="0">
              <a:solidFill>
                <a:schemeClr val="tx2"/>
              </a:solidFill>
            </a:endParaRPr>
          </a:p>
          <a:p>
            <a:pPr marL="723900" lvl="2" indent="-457200">
              <a:buFont typeface="+mj-lt"/>
              <a:buAutoNum type="arabicPeriod"/>
            </a:pPr>
            <a:endParaRPr lang="en-US" sz="2400" b="1" dirty="0">
              <a:solidFill>
                <a:schemeClr val="tx2"/>
              </a:solidFill>
            </a:endParaRPr>
          </a:p>
          <a:p>
            <a:pPr marL="266700" lvl="2" indent="0">
              <a:buFont typeface="Arial" charset="0"/>
              <a:buNone/>
            </a:pPr>
            <a:endParaRPr lang="en-US" sz="2400" b="1" dirty="0">
              <a:solidFill>
                <a:schemeClr val="tx2"/>
              </a:solidFill>
            </a:endParaRPr>
          </a:p>
          <a:p>
            <a:pPr marL="588963" lvl="1" indent="-457200">
              <a:buFont typeface="+mj-lt"/>
              <a:buAutoNum type="arabicPeriod"/>
            </a:pPr>
            <a:endParaRPr lang="en-US" b="1" dirty="0">
              <a:solidFill>
                <a:schemeClr val="tx2"/>
              </a:solidFill>
            </a:endParaRPr>
          </a:p>
          <a:p>
            <a:pPr marL="588963" lvl="1" indent="-457200">
              <a:buFont typeface="+mj-lt"/>
              <a:buAutoNum type="arabicPeriod"/>
            </a:pPr>
            <a:endParaRPr lang="en-US" sz="1200" b="1" dirty="0">
              <a:solidFill>
                <a:schemeClr val="tx2"/>
              </a:solidFill>
            </a:endParaRPr>
          </a:p>
        </p:txBody>
      </p:sp>
    </p:spTree>
    <p:extLst>
      <p:ext uri="{BB962C8B-B14F-4D97-AF65-F5344CB8AC3E}">
        <p14:creationId xmlns:p14="http://schemas.microsoft.com/office/powerpoint/2010/main" val="3659023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7CDA25F7-FBAB-4495-BEC9-BAEECF3B6940}"/>
              </a:ext>
            </a:extLst>
          </p:cNvPr>
          <p:cNvGraphicFramePr>
            <a:graphicFrameLocks noChangeAspect="1"/>
          </p:cNvGraphicFramePr>
          <p:nvPr>
            <p:custDataLst>
              <p:tags r:id="rId2"/>
            </p:custDataLst>
            <p:extLst>
              <p:ext uri="{D42A27DB-BD31-4B8C-83A1-F6EECF244321}">
                <p14:modId xmlns:p14="http://schemas.microsoft.com/office/powerpoint/2010/main" val="566519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6" name="Diapositive think-cell" r:id="rId6" imgW="270" imgH="270" progId="TCLayout.ActiveDocument.1">
                  <p:embed/>
                </p:oleObj>
              </mc:Choice>
              <mc:Fallback>
                <p:oleObj name="Diapositiv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ECDC4C7-91DA-43AC-9E38-1594DF7BD9B8}"/>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a:latin typeface="Arial Black" panose="020B0A04020102020204" pitchFamily="34" charset="0"/>
              <a:ea typeface="+mj-ea"/>
              <a:cs typeface="+mj-cs"/>
              <a:sym typeface="Arial Black" panose="020B0A04020102020204" pitchFamily="34" charset="0"/>
            </a:endParaRPr>
          </a:p>
        </p:txBody>
      </p:sp>
      <p:sp>
        <p:nvSpPr>
          <p:cNvPr id="2" name="Title 1"/>
          <p:cNvSpPr>
            <a:spLocks noGrp="1"/>
          </p:cNvSpPr>
          <p:nvPr>
            <p:ph type="title"/>
          </p:nvPr>
        </p:nvSpPr>
        <p:spPr>
          <a:xfrm>
            <a:off x="304800" y="551765"/>
            <a:ext cx="11576050" cy="332399"/>
          </a:xfrm>
        </p:spPr>
        <p:txBody>
          <a:bodyPr/>
          <a:lstStyle/>
          <a:p>
            <a:r>
              <a:rPr lang="en-US" sz="2400" b="1" dirty="0">
                <a:latin typeface="Arial Black" panose="020B0A04020102020204" pitchFamily="34" charset="0"/>
              </a:rPr>
              <a:t>Goals, Benefits and Extent of Supply Chain Process Digitalization</a:t>
            </a:r>
          </a:p>
        </p:txBody>
      </p:sp>
      <p:pic>
        <p:nvPicPr>
          <p:cNvPr id="5" name="Picture 4"/>
          <p:cNvPicPr>
            <a:picLocks noChangeAspect="1"/>
          </p:cNvPicPr>
          <p:nvPr/>
        </p:nvPicPr>
        <p:blipFill>
          <a:blip r:embed="rId8"/>
          <a:stretch>
            <a:fillRect/>
          </a:stretch>
        </p:blipFill>
        <p:spPr>
          <a:xfrm>
            <a:off x="30817" y="1296229"/>
            <a:ext cx="7906683" cy="4792226"/>
          </a:xfrm>
          <a:prstGeom prst="rect">
            <a:avLst/>
          </a:prstGeom>
        </p:spPr>
      </p:pic>
      <p:sp>
        <p:nvSpPr>
          <p:cNvPr id="4" name="Text Placeholder 2">
            <a:extLst>
              <a:ext uri="{FF2B5EF4-FFF2-40B4-BE49-F238E27FC236}">
                <a16:creationId xmlns:a16="http://schemas.microsoft.com/office/drawing/2014/main" id="{1E09A38A-F6B9-4FA0-8B2F-AD2CC45B0E78}"/>
              </a:ext>
            </a:extLst>
          </p:cNvPr>
          <p:cNvSpPr txBox="1">
            <a:spLocks/>
          </p:cNvSpPr>
          <p:nvPr/>
        </p:nvSpPr>
        <p:spPr>
          <a:xfrm>
            <a:off x="8166101" y="1638922"/>
            <a:ext cx="3714750" cy="4106839"/>
          </a:xfrm>
          <a:prstGeom prst="rect">
            <a:avLst/>
          </a:prstGeom>
        </p:spPr>
        <p:txBody>
          <a:bodyPr vert="horz" lIns="0" tIns="0" rIns="0" bIns="0" rtlCol="0">
            <a:noAutofit/>
          </a:bodyPr>
          <a:lstStyle>
            <a:lvl1pPr marL="186262" indent="-186262" algn="l" defTabSz="914377" rtl="0" eaLnBrk="1" latinLnBrk="0" hangingPunct="1">
              <a:lnSpc>
                <a:spcPct val="90000"/>
              </a:lnSpc>
              <a:spcBef>
                <a:spcPts val="2400"/>
              </a:spcBef>
              <a:buClr>
                <a:schemeClr val="accent1"/>
              </a:buClr>
              <a:buFont typeface="Arial" charset="0"/>
              <a:buChar char="•"/>
              <a:tabLst/>
              <a:defRPr sz="1200" b="1" strike="noStrike" kern="1200" baseline="0">
                <a:solidFill>
                  <a:schemeClr val="tx2"/>
                </a:solidFill>
                <a:latin typeface="+mn-lt"/>
                <a:ea typeface="+mn-ea"/>
                <a:cs typeface="+mn-cs"/>
              </a:defRPr>
            </a:lvl1pPr>
            <a:lvl2pPr marL="361942" indent="-182029"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2pPr>
            <a:lvl3pPr marL="541853" indent="-179913"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2000" dirty="0">
                <a:solidFill>
                  <a:srgbClr val="F08B48"/>
                </a:solidFill>
              </a:rPr>
              <a:t>SCCore</a:t>
            </a:r>
            <a:r>
              <a:rPr lang="en-US" sz="2000" dirty="0">
                <a:solidFill>
                  <a:srgbClr val="FFC000"/>
                </a:solidFill>
                <a:effectLst>
                  <a:outerShdw blurRad="38100" dist="38100" dir="2700000" algn="tl">
                    <a:srgbClr val="000000">
                      <a:alpha val="43137"/>
                    </a:srgbClr>
                  </a:outerShdw>
                </a:effectLst>
              </a:rPr>
              <a:t> </a:t>
            </a:r>
            <a:r>
              <a:rPr lang="en-US" sz="2000" dirty="0">
                <a:latin typeface="+mj-lt"/>
              </a:rPr>
              <a:t>mainly value driven with large focus on </a:t>
            </a:r>
            <a:r>
              <a:rPr lang="en-US" sz="2000" dirty="0">
                <a:solidFill>
                  <a:srgbClr val="F08B48"/>
                </a:solidFill>
              </a:rPr>
              <a:t>Planning Analytics</a:t>
            </a:r>
            <a:r>
              <a:rPr lang="en-US" sz="2000" dirty="0">
                <a:solidFill>
                  <a:srgbClr val="FFC000"/>
                </a:solidFill>
                <a:latin typeface="+mj-lt"/>
                <a:cs typeface="Arial" panose="020B0604020202020204" pitchFamily="34" charset="0"/>
              </a:rPr>
              <a:t> </a:t>
            </a:r>
            <a:r>
              <a:rPr lang="en-US" sz="2000" dirty="0">
                <a:solidFill>
                  <a:srgbClr val="FFC000"/>
                </a:solidFill>
                <a:latin typeface="Arial" panose="020B0604020202020204" pitchFamily="34" charset="0"/>
                <a:cs typeface="Arial" panose="020B0604020202020204" pitchFamily="34" charset="0"/>
              </a:rPr>
              <a:t> </a:t>
            </a:r>
            <a:r>
              <a:rPr lang="en-US" sz="1800" dirty="0"/>
              <a:t>(IBP, Forecast, Demand-Supply Planning, Inventory..)</a:t>
            </a:r>
          </a:p>
          <a:p>
            <a:pPr>
              <a:spcBef>
                <a:spcPts val="600"/>
              </a:spcBef>
            </a:pPr>
            <a:endParaRPr lang="en-US" sz="1800" dirty="0"/>
          </a:p>
          <a:p>
            <a:pPr>
              <a:spcBef>
                <a:spcPts val="600"/>
              </a:spcBef>
            </a:pPr>
            <a:r>
              <a:rPr lang="en-US" sz="2000" dirty="0"/>
              <a:t>But Supply Chain is as well investing in </a:t>
            </a:r>
            <a:r>
              <a:rPr lang="en-US" sz="2000" dirty="0">
                <a:solidFill>
                  <a:srgbClr val="F08B48"/>
                </a:solidFill>
              </a:rPr>
              <a:t>Customer Care </a:t>
            </a:r>
            <a:r>
              <a:rPr lang="en-US" sz="1800" dirty="0"/>
              <a:t>(Order automation, EDI..) </a:t>
            </a:r>
            <a:r>
              <a:rPr lang="en-US" sz="2000" dirty="0"/>
              <a:t>and </a:t>
            </a:r>
            <a:r>
              <a:rPr lang="en-US" sz="2000" dirty="0">
                <a:solidFill>
                  <a:srgbClr val="F08B48"/>
                </a:solidFill>
              </a:rPr>
              <a:t>Logistics</a:t>
            </a:r>
            <a:r>
              <a:rPr lang="en-US" sz="2000" dirty="0">
                <a:solidFill>
                  <a:srgbClr val="FFC000"/>
                </a:solidFill>
              </a:rPr>
              <a:t> </a:t>
            </a:r>
            <a:r>
              <a:rPr lang="en-US" sz="1800" dirty="0"/>
              <a:t>(Track/Trace, Warehousing Automation..) </a:t>
            </a:r>
          </a:p>
        </p:txBody>
      </p:sp>
    </p:spTree>
    <p:extLst>
      <p:ext uri="{BB962C8B-B14F-4D97-AF65-F5344CB8AC3E}">
        <p14:creationId xmlns:p14="http://schemas.microsoft.com/office/powerpoint/2010/main" val="310900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7242-C950-4467-83E9-0B28846301B1}"/>
              </a:ext>
            </a:extLst>
          </p:cNvPr>
          <p:cNvSpPr>
            <a:spLocks noGrp="1"/>
          </p:cNvSpPr>
          <p:nvPr>
            <p:ph type="title"/>
          </p:nvPr>
        </p:nvSpPr>
        <p:spPr>
          <a:xfrm>
            <a:off x="478371" y="491762"/>
            <a:ext cx="11226800" cy="263149"/>
          </a:xfrm>
        </p:spPr>
        <p:txBody>
          <a:bodyPr/>
          <a:lstStyle/>
          <a:p>
            <a:r>
              <a:rPr lang="en-GB" sz="1900" dirty="0"/>
              <a:t>SC Planning is a key driver to Inventory Reduction, End to End visibility and Service Level improvement</a:t>
            </a:r>
          </a:p>
        </p:txBody>
      </p:sp>
      <p:sp>
        <p:nvSpPr>
          <p:cNvPr id="91" name="Rectangle 90">
            <a:extLst>
              <a:ext uri="{FF2B5EF4-FFF2-40B4-BE49-F238E27FC236}">
                <a16:creationId xmlns:a16="http://schemas.microsoft.com/office/drawing/2014/main" id="{4CDA53BE-9DA2-4B8F-89D2-91425B40333F}"/>
              </a:ext>
            </a:extLst>
          </p:cNvPr>
          <p:cNvSpPr/>
          <p:nvPr/>
        </p:nvSpPr>
        <p:spPr>
          <a:xfrm>
            <a:off x="4563948" y="1800826"/>
            <a:ext cx="3569255" cy="3820639"/>
          </a:xfrm>
          <a:prstGeom prst="rect">
            <a:avLst/>
          </a:prstGeom>
          <a:gradFill flip="none" rotWithShape="1">
            <a:gsLst>
              <a:gs pos="0">
                <a:srgbClr val="D8E8F8"/>
              </a:gs>
              <a:gs pos="44000">
                <a:srgbClr val="FFFFFF"/>
              </a:gs>
            </a:gsLst>
            <a:lin ang="0" scaled="1"/>
            <a:tileRect/>
          </a:gra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92" name="TextBox 91">
            <a:extLst>
              <a:ext uri="{FF2B5EF4-FFF2-40B4-BE49-F238E27FC236}">
                <a16:creationId xmlns:a16="http://schemas.microsoft.com/office/drawing/2014/main" id="{B71EB428-91C3-4B52-B2A0-23F1239B848B}"/>
              </a:ext>
            </a:extLst>
          </p:cNvPr>
          <p:cNvSpPr txBox="1"/>
          <p:nvPr/>
        </p:nvSpPr>
        <p:spPr>
          <a:xfrm>
            <a:off x="1219115" y="2036659"/>
            <a:ext cx="1807546" cy="615553"/>
          </a:xfrm>
          <a:prstGeom prst="rect">
            <a:avLst/>
          </a:prstGeom>
          <a:noFill/>
        </p:spPr>
        <p:txBody>
          <a:bodyPr wrap="none" rtlCol="0">
            <a:spAutoFit/>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525CA3"/>
                </a:solidFill>
                <a:effectLst/>
                <a:uLnTx/>
                <a:uFillTx/>
                <a:latin typeface="Arial Black" panose="020B0A04020102020204" pitchFamily="34" charset="0"/>
                <a:ea typeface="+mn-ea"/>
                <a:cs typeface="+mn-cs"/>
              </a:rPr>
              <a:t>DEMAND</a:t>
            </a:r>
          </a:p>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525CA3"/>
                </a:solidFill>
                <a:effectLst/>
                <a:uLnTx/>
                <a:uFillTx/>
                <a:latin typeface="Calibri Light" panose="020F0302020204030204" pitchFamily="34" charset="0"/>
                <a:ea typeface="+mn-ea"/>
                <a:cs typeface="Calibri Light" panose="020F0302020204030204" pitchFamily="34" charset="0"/>
              </a:rPr>
              <a:t>COMMERCIAL INV.</a:t>
            </a:r>
          </a:p>
        </p:txBody>
      </p:sp>
      <p:sp>
        <p:nvSpPr>
          <p:cNvPr id="93" name="TextBox 92">
            <a:extLst>
              <a:ext uri="{FF2B5EF4-FFF2-40B4-BE49-F238E27FC236}">
                <a16:creationId xmlns:a16="http://schemas.microsoft.com/office/drawing/2014/main" id="{0505FF62-2489-4B6B-AFFA-76EF518D7178}"/>
              </a:ext>
            </a:extLst>
          </p:cNvPr>
          <p:cNvSpPr txBox="1"/>
          <p:nvPr/>
        </p:nvSpPr>
        <p:spPr>
          <a:xfrm>
            <a:off x="1219115" y="3145355"/>
            <a:ext cx="1627946" cy="615553"/>
          </a:xfrm>
          <a:prstGeom prst="rect">
            <a:avLst/>
          </a:prstGeom>
          <a:noFill/>
        </p:spPr>
        <p:txBody>
          <a:bodyPr wrap="none" rtlCol="0">
            <a:spAutoFit/>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525CA3"/>
                </a:solidFill>
                <a:effectLst/>
                <a:uLnTx/>
                <a:uFillTx/>
                <a:latin typeface="Arial Black" panose="020B0A04020102020204" pitchFamily="34" charset="0"/>
                <a:ea typeface="+mn-ea"/>
                <a:cs typeface="+mn-cs"/>
              </a:rPr>
              <a:t>SUPPLY</a:t>
            </a:r>
          </a:p>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525CA3"/>
                </a:solidFill>
                <a:effectLst/>
                <a:uLnTx/>
                <a:uFillTx/>
                <a:latin typeface="Calibri Light" panose="020F0302020204030204" pitchFamily="34" charset="0"/>
                <a:ea typeface="+mn-ea"/>
                <a:cs typeface="Calibri Light" panose="020F0302020204030204" pitchFamily="34" charset="0"/>
              </a:rPr>
              <a:t>INDUSTRIAL INV.</a:t>
            </a:r>
          </a:p>
        </p:txBody>
      </p:sp>
      <p:sp>
        <p:nvSpPr>
          <p:cNvPr id="94" name="TextBox 93">
            <a:extLst>
              <a:ext uri="{FF2B5EF4-FFF2-40B4-BE49-F238E27FC236}">
                <a16:creationId xmlns:a16="http://schemas.microsoft.com/office/drawing/2014/main" id="{9ED76270-D4D7-48F9-9CB5-C7E78F36B123}"/>
              </a:ext>
            </a:extLst>
          </p:cNvPr>
          <p:cNvSpPr txBox="1"/>
          <p:nvPr/>
        </p:nvSpPr>
        <p:spPr>
          <a:xfrm>
            <a:off x="1219115" y="4581230"/>
            <a:ext cx="2030294" cy="877163"/>
          </a:xfrm>
          <a:prstGeom prst="rect">
            <a:avLst/>
          </a:prstGeom>
          <a:noFill/>
        </p:spPr>
        <p:txBody>
          <a:bodyPr wrap="square" rtlCol="0">
            <a:spAutoFit/>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525CA3"/>
                </a:solidFill>
                <a:effectLst/>
                <a:uLnTx/>
                <a:uFillTx/>
                <a:latin typeface="Arial Black" panose="020B0A04020102020204" pitchFamily="34" charset="0"/>
                <a:ea typeface="+mn-ea"/>
                <a:cs typeface="+mn-cs"/>
              </a:rPr>
              <a:t>IBP</a:t>
            </a:r>
          </a:p>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525CA3"/>
                </a:solidFill>
                <a:effectLst/>
                <a:uLnTx/>
                <a:uFillTx/>
                <a:latin typeface="Calibri Light" panose="020F0302020204030204" pitchFamily="34" charset="0"/>
                <a:ea typeface="+mn-ea"/>
                <a:cs typeface="Calibri Light" panose="020F0302020204030204" pitchFamily="34" charset="0"/>
              </a:rPr>
              <a:t>INTEGRATED</a:t>
            </a:r>
          </a:p>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525CA3"/>
                </a:solidFill>
                <a:effectLst/>
                <a:uLnTx/>
                <a:uFillTx/>
                <a:latin typeface="Calibri Light" panose="020F0302020204030204" pitchFamily="34" charset="0"/>
                <a:ea typeface="+mn-ea"/>
                <a:cs typeface="Calibri Light" panose="020F0302020204030204" pitchFamily="34" charset="0"/>
              </a:rPr>
              <a:t>BUSINESS PLANNING</a:t>
            </a:r>
          </a:p>
        </p:txBody>
      </p:sp>
      <p:pic>
        <p:nvPicPr>
          <p:cNvPr id="95" name="Picture 24">
            <a:extLst>
              <a:ext uri="{FF2B5EF4-FFF2-40B4-BE49-F238E27FC236}">
                <a16:creationId xmlns:a16="http://schemas.microsoft.com/office/drawing/2014/main" id="{FA840EC0-F72E-4512-9ED4-4B4623DDF8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43" y="2121476"/>
            <a:ext cx="409570" cy="41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9">
            <a:extLst>
              <a:ext uri="{FF2B5EF4-FFF2-40B4-BE49-F238E27FC236}">
                <a16:creationId xmlns:a16="http://schemas.microsoft.com/office/drawing/2014/main" id="{AB9344F4-4F64-40D5-A5CC-42066C8EC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96" y="3213339"/>
            <a:ext cx="474662" cy="47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Rectangle 96">
            <a:extLst>
              <a:ext uri="{FF2B5EF4-FFF2-40B4-BE49-F238E27FC236}">
                <a16:creationId xmlns:a16="http://schemas.microsoft.com/office/drawing/2014/main" id="{7D253780-102E-458F-91C9-2D57D4A358E2}"/>
              </a:ext>
            </a:extLst>
          </p:cNvPr>
          <p:cNvSpPr/>
          <p:nvPr/>
        </p:nvSpPr>
        <p:spPr>
          <a:xfrm>
            <a:off x="3555193" y="1801678"/>
            <a:ext cx="988828" cy="3820639"/>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98" name="TextBox 97">
            <a:extLst>
              <a:ext uri="{FF2B5EF4-FFF2-40B4-BE49-F238E27FC236}">
                <a16:creationId xmlns:a16="http://schemas.microsoft.com/office/drawing/2014/main" id="{F5C4D594-333B-43DD-BC03-2D650A4F5DA2}"/>
              </a:ext>
            </a:extLst>
          </p:cNvPr>
          <p:cNvSpPr txBox="1"/>
          <p:nvPr/>
        </p:nvSpPr>
        <p:spPr>
          <a:xfrm>
            <a:off x="3513007" y="1776282"/>
            <a:ext cx="873957"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mn-cs"/>
              </a:rPr>
              <a:t>986</a:t>
            </a:r>
            <a:r>
              <a:rPr kumimoji="0" lang="en-US" sz="11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mn-cs"/>
              </a:rPr>
              <a:t>M€</a:t>
            </a:r>
            <a:endParaRPr kumimoji="0" lang="en-US" sz="18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mn-cs"/>
            </a:endParaRPr>
          </a:p>
        </p:txBody>
      </p:sp>
      <p:sp>
        <p:nvSpPr>
          <p:cNvPr id="99" name="TextBox 98">
            <a:extLst>
              <a:ext uri="{FF2B5EF4-FFF2-40B4-BE49-F238E27FC236}">
                <a16:creationId xmlns:a16="http://schemas.microsoft.com/office/drawing/2014/main" id="{A8800C1F-E9A0-40EE-9C1A-683F73508A61}"/>
              </a:ext>
            </a:extLst>
          </p:cNvPr>
          <p:cNvSpPr txBox="1"/>
          <p:nvPr/>
        </p:nvSpPr>
        <p:spPr>
          <a:xfrm>
            <a:off x="3443992" y="5620467"/>
            <a:ext cx="1305165"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CASH Impact</a:t>
            </a:r>
          </a:p>
        </p:txBody>
      </p:sp>
      <p:sp>
        <p:nvSpPr>
          <p:cNvPr id="100" name="TextBox 99">
            <a:extLst>
              <a:ext uri="{FF2B5EF4-FFF2-40B4-BE49-F238E27FC236}">
                <a16:creationId xmlns:a16="http://schemas.microsoft.com/office/drawing/2014/main" id="{D17D9760-9111-45D3-B973-0F2556A2F03B}"/>
              </a:ext>
            </a:extLst>
          </p:cNvPr>
          <p:cNvSpPr txBox="1"/>
          <p:nvPr/>
        </p:nvSpPr>
        <p:spPr>
          <a:xfrm>
            <a:off x="4472769" y="2146998"/>
            <a:ext cx="2926891" cy="276999"/>
          </a:xfrm>
          <a:prstGeom prst="rect">
            <a:avLst/>
          </a:prstGeom>
          <a:noFill/>
        </p:spPr>
        <p:txBody>
          <a:bodyPr wrap="none" rtlCol="0">
            <a:spAutoFit/>
          </a:bodyPr>
          <a:lstStyle/>
          <a:p>
            <a:pPr marL="171450" marR="0" lvl="0" indent="-108000" algn="l" defTabSz="914377"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Better decision making through S&amp;OP/IBP</a:t>
            </a:r>
          </a:p>
        </p:txBody>
      </p:sp>
      <p:sp>
        <p:nvSpPr>
          <p:cNvPr id="101" name="TextBox 100">
            <a:extLst>
              <a:ext uri="{FF2B5EF4-FFF2-40B4-BE49-F238E27FC236}">
                <a16:creationId xmlns:a16="http://schemas.microsoft.com/office/drawing/2014/main" id="{AC2E7DAA-ADFB-4FDA-918A-437802045FAE}"/>
              </a:ext>
            </a:extLst>
          </p:cNvPr>
          <p:cNvSpPr txBox="1"/>
          <p:nvPr/>
        </p:nvSpPr>
        <p:spPr>
          <a:xfrm>
            <a:off x="4911966" y="3800829"/>
            <a:ext cx="1854995" cy="707886"/>
          </a:xfrm>
          <a:prstGeom prst="rect">
            <a:avLst/>
          </a:prstGeom>
          <a:noFill/>
        </p:spPr>
        <p:txBody>
          <a:bodyPr wrap="none" rtlCol="0">
            <a:sp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Multi-level / Multi-Site Planning</a:t>
            </a: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Multi-echelon Inventory Policies</a:t>
            </a:r>
          </a:p>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Optimized Lead Times</a:t>
            </a:r>
          </a:p>
        </p:txBody>
      </p:sp>
      <p:sp>
        <p:nvSpPr>
          <p:cNvPr id="102" name="TextBox 101">
            <a:extLst>
              <a:ext uri="{FF2B5EF4-FFF2-40B4-BE49-F238E27FC236}">
                <a16:creationId xmlns:a16="http://schemas.microsoft.com/office/drawing/2014/main" id="{AC69C80E-57A1-4214-8886-BB6DA9924B64}"/>
              </a:ext>
            </a:extLst>
          </p:cNvPr>
          <p:cNvSpPr txBox="1"/>
          <p:nvPr/>
        </p:nvSpPr>
        <p:spPr>
          <a:xfrm>
            <a:off x="4916148" y="3053605"/>
            <a:ext cx="2255746" cy="246221"/>
          </a:xfrm>
          <a:prstGeom prst="rect">
            <a:avLst/>
          </a:prstGeom>
          <a:noFill/>
        </p:spPr>
        <p:txBody>
          <a:bodyPr wrap="none" rtlCol="0">
            <a:sp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Advanced Analytics (Statistical Forecast)</a:t>
            </a:r>
          </a:p>
        </p:txBody>
      </p:sp>
      <p:sp>
        <p:nvSpPr>
          <p:cNvPr id="103" name="TextBox 102">
            <a:extLst>
              <a:ext uri="{FF2B5EF4-FFF2-40B4-BE49-F238E27FC236}">
                <a16:creationId xmlns:a16="http://schemas.microsoft.com/office/drawing/2014/main" id="{85EF5851-CA92-48D7-89D5-0471FB515885}"/>
              </a:ext>
            </a:extLst>
          </p:cNvPr>
          <p:cNvSpPr txBox="1"/>
          <p:nvPr/>
        </p:nvSpPr>
        <p:spPr>
          <a:xfrm>
            <a:off x="4917665" y="3253865"/>
            <a:ext cx="2438488" cy="246221"/>
          </a:xfrm>
          <a:prstGeom prst="rect">
            <a:avLst/>
          </a:prstGeom>
          <a:noFill/>
        </p:spPr>
        <p:txBody>
          <a:bodyPr wrap="none" rtlCol="0">
            <a:sp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Demand Sensing (Demand Value Driven SC)</a:t>
            </a:r>
          </a:p>
        </p:txBody>
      </p:sp>
      <p:sp>
        <p:nvSpPr>
          <p:cNvPr id="105" name="TextBox 104">
            <a:extLst>
              <a:ext uri="{FF2B5EF4-FFF2-40B4-BE49-F238E27FC236}">
                <a16:creationId xmlns:a16="http://schemas.microsoft.com/office/drawing/2014/main" id="{BCD33280-2E80-4478-9058-F0D53C4D2AFE}"/>
              </a:ext>
            </a:extLst>
          </p:cNvPr>
          <p:cNvSpPr txBox="1"/>
          <p:nvPr/>
        </p:nvSpPr>
        <p:spPr>
          <a:xfrm>
            <a:off x="4472769" y="4577797"/>
            <a:ext cx="1699504" cy="276999"/>
          </a:xfrm>
          <a:prstGeom prst="rect">
            <a:avLst/>
          </a:prstGeom>
          <a:noFill/>
        </p:spPr>
        <p:txBody>
          <a:bodyPr wrap="none" rtlCol="0">
            <a:spAutoFit/>
          </a:bodyPr>
          <a:lstStyle/>
          <a:p>
            <a:pPr marL="171450" marR="0" lvl="0" indent="-108000" algn="l" defTabSz="914377"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E2E Planning Visibility</a:t>
            </a:r>
          </a:p>
        </p:txBody>
      </p:sp>
      <p:sp>
        <p:nvSpPr>
          <p:cNvPr id="106" name="TextBox 105">
            <a:extLst>
              <a:ext uri="{FF2B5EF4-FFF2-40B4-BE49-F238E27FC236}">
                <a16:creationId xmlns:a16="http://schemas.microsoft.com/office/drawing/2014/main" id="{BC415FA1-1D54-4ABC-B31C-9894075BFF9C}"/>
              </a:ext>
            </a:extLst>
          </p:cNvPr>
          <p:cNvSpPr txBox="1"/>
          <p:nvPr/>
        </p:nvSpPr>
        <p:spPr>
          <a:xfrm>
            <a:off x="4536108" y="1798999"/>
            <a:ext cx="102329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Cash Levers</a:t>
            </a:r>
          </a:p>
        </p:txBody>
      </p:sp>
      <p:sp>
        <p:nvSpPr>
          <p:cNvPr id="107" name="TextBox 106">
            <a:extLst>
              <a:ext uri="{FF2B5EF4-FFF2-40B4-BE49-F238E27FC236}">
                <a16:creationId xmlns:a16="http://schemas.microsoft.com/office/drawing/2014/main" id="{270817B5-FDB9-487B-881C-B98D1A2A52DF}"/>
              </a:ext>
            </a:extLst>
          </p:cNvPr>
          <p:cNvSpPr txBox="1"/>
          <p:nvPr/>
        </p:nvSpPr>
        <p:spPr>
          <a:xfrm>
            <a:off x="4472769" y="3490507"/>
            <a:ext cx="1772921" cy="276999"/>
          </a:xfrm>
          <a:prstGeom prst="rect">
            <a:avLst/>
          </a:prstGeom>
          <a:noFill/>
        </p:spPr>
        <p:txBody>
          <a:bodyPr wrap="none" rtlCol="0">
            <a:spAutoFit/>
          </a:bodyPr>
          <a:lstStyle/>
          <a:p>
            <a:pPr marL="171450" marR="0" lvl="0" indent="-108000" algn="l" defTabSz="914377"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Inventory Optimization</a:t>
            </a:r>
          </a:p>
        </p:txBody>
      </p:sp>
      <p:sp>
        <p:nvSpPr>
          <p:cNvPr id="108" name="TextBox 107">
            <a:extLst>
              <a:ext uri="{FF2B5EF4-FFF2-40B4-BE49-F238E27FC236}">
                <a16:creationId xmlns:a16="http://schemas.microsoft.com/office/drawing/2014/main" id="{363AAEFF-74F5-4C2B-80E8-99154AA3F427}"/>
              </a:ext>
            </a:extLst>
          </p:cNvPr>
          <p:cNvSpPr txBox="1"/>
          <p:nvPr/>
        </p:nvSpPr>
        <p:spPr>
          <a:xfrm>
            <a:off x="4472769" y="2845146"/>
            <a:ext cx="2309991" cy="276999"/>
          </a:xfrm>
          <a:prstGeom prst="rect">
            <a:avLst/>
          </a:prstGeom>
          <a:noFill/>
        </p:spPr>
        <p:txBody>
          <a:bodyPr wrap="none" rtlCol="0">
            <a:spAutoFit/>
          </a:bodyPr>
          <a:lstStyle/>
          <a:p>
            <a:pPr marL="171450" marR="0" lvl="0" indent="-108000" algn="l" defTabSz="914377"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Build Forecast &amp; Improve MAPE</a:t>
            </a:r>
          </a:p>
        </p:txBody>
      </p:sp>
      <p:sp>
        <p:nvSpPr>
          <p:cNvPr id="110" name="TextBox 109">
            <a:extLst>
              <a:ext uri="{FF2B5EF4-FFF2-40B4-BE49-F238E27FC236}">
                <a16:creationId xmlns:a16="http://schemas.microsoft.com/office/drawing/2014/main" id="{E4EE8CBA-5DDA-41A5-B867-024F88B2F640}"/>
              </a:ext>
            </a:extLst>
          </p:cNvPr>
          <p:cNvSpPr txBox="1"/>
          <p:nvPr/>
        </p:nvSpPr>
        <p:spPr>
          <a:xfrm>
            <a:off x="4917665" y="4845693"/>
            <a:ext cx="2295821" cy="246221"/>
          </a:xfrm>
          <a:prstGeom prst="rect">
            <a:avLst/>
          </a:prstGeom>
          <a:noFill/>
        </p:spPr>
        <p:txBody>
          <a:bodyPr wrap="none" rtlCol="0">
            <a:sp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On –line E2E Network Inventory Visibility</a:t>
            </a:r>
          </a:p>
        </p:txBody>
      </p:sp>
      <p:sp>
        <p:nvSpPr>
          <p:cNvPr id="111" name="TextBox 110">
            <a:extLst>
              <a:ext uri="{FF2B5EF4-FFF2-40B4-BE49-F238E27FC236}">
                <a16:creationId xmlns:a16="http://schemas.microsoft.com/office/drawing/2014/main" id="{9C3BFD45-0F57-40BC-8C97-588B33EE44F2}"/>
              </a:ext>
            </a:extLst>
          </p:cNvPr>
          <p:cNvSpPr txBox="1"/>
          <p:nvPr/>
        </p:nvSpPr>
        <p:spPr>
          <a:xfrm>
            <a:off x="4930022" y="5324798"/>
            <a:ext cx="1249060" cy="246221"/>
          </a:xfrm>
          <a:prstGeom prst="rect">
            <a:avLst/>
          </a:prstGeom>
          <a:noFill/>
        </p:spPr>
        <p:txBody>
          <a:bodyPr wrap="none" rtlCol="0">
            <a:sp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Concurrent Planning</a:t>
            </a:r>
          </a:p>
        </p:txBody>
      </p:sp>
      <p:cxnSp>
        <p:nvCxnSpPr>
          <p:cNvPr id="112" name="Straight Connector 111">
            <a:extLst>
              <a:ext uri="{FF2B5EF4-FFF2-40B4-BE49-F238E27FC236}">
                <a16:creationId xmlns:a16="http://schemas.microsoft.com/office/drawing/2014/main" id="{EAD7941B-6CD5-495E-A4A7-3962214410F0}"/>
              </a:ext>
            </a:extLst>
          </p:cNvPr>
          <p:cNvCxnSpPr/>
          <p:nvPr/>
        </p:nvCxnSpPr>
        <p:spPr>
          <a:xfrm>
            <a:off x="501542" y="5622317"/>
            <a:ext cx="11203629" cy="0"/>
          </a:xfrm>
          <a:prstGeom prst="line">
            <a:avLst/>
          </a:prstGeom>
          <a:noFill/>
          <a:ln w="12700" cap="flat" cmpd="sng" algn="ctr">
            <a:solidFill>
              <a:srgbClr val="6B747B"/>
            </a:solidFill>
            <a:prstDash val="solid"/>
            <a:miter lim="800000"/>
          </a:ln>
          <a:effectLst/>
        </p:spPr>
      </p:cxnSp>
      <p:cxnSp>
        <p:nvCxnSpPr>
          <p:cNvPr id="113" name="Straight Connector 48">
            <a:extLst>
              <a:ext uri="{FF2B5EF4-FFF2-40B4-BE49-F238E27FC236}">
                <a16:creationId xmlns:a16="http://schemas.microsoft.com/office/drawing/2014/main" id="{897CBB9C-9044-42AE-B24A-2AC01B2D29AC}"/>
              </a:ext>
            </a:extLst>
          </p:cNvPr>
          <p:cNvCxnSpPr>
            <a:cxnSpLocks/>
          </p:cNvCxnSpPr>
          <p:nvPr/>
        </p:nvCxnSpPr>
        <p:spPr>
          <a:xfrm flipV="1">
            <a:off x="3260646" y="1179287"/>
            <a:ext cx="0" cy="4463462"/>
          </a:xfrm>
          <a:prstGeom prst="line">
            <a:avLst/>
          </a:prstGeom>
          <a:noFill/>
          <a:ln w="12700" cap="flat" cmpd="sng" algn="ctr">
            <a:gradFill>
              <a:gsLst>
                <a:gs pos="100000">
                  <a:srgbClr val="FFFFFF"/>
                </a:gs>
                <a:gs pos="0">
                  <a:srgbClr val="6B747B"/>
                </a:gs>
              </a:gsLst>
              <a:lin ang="5400000" scaled="1"/>
            </a:gradFill>
            <a:prstDash val="dash"/>
            <a:miter lim="800000"/>
          </a:ln>
          <a:effectLst/>
        </p:spPr>
      </p:cxnSp>
      <p:cxnSp>
        <p:nvCxnSpPr>
          <p:cNvPr id="114" name="Straight Connector 48">
            <a:extLst>
              <a:ext uri="{FF2B5EF4-FFF2-40B4-BE49-F238E27FC236}">
                <a16:creationId xmlns:a16="http://schemas.microsoft.com/office/drawing/2014/main" id="{D50DE9CB-6ED2-42C6-AC5A-CC778486E5ED}"/>
              </a:ext>
            </a:extLst>
          </p:cNvPr>
          <p:cNvCxnSpPr>
            <a:cxnSpLocks/>
          </p:cNvCxnSpPr>
          <p:nvPr/>
        </p:nvCxnSpPr>
        <p:spPr>
          <a:xfrm flipV="1">
            <a:off x="7734303" y="1179287"/>
            <a:ext cx="0" cy="4463462"/>
          </a:xfrm>
          <a:prstGeom prst="line">
            <a:avLst/>
          </a:prstGeom>
          <a:noFill/>
          <a:ln w="12700" cap="flat" cmpd="sng" algn="ctr">
            <a:gradFill>
              <a:gsLst>
                <a:gs pos="100000">
                  <a:srgbClr val="FFFFFF"/>
                </a:gs>
                <a:gs pos="0">
                  <a:srgbClr val="6B747B"/>
                </a:gs>
              </a:gsLst>
              <a:lin ang="5400000" scaled="1"/>
            </a:gradFill>
            <a:prstDash val="dash"/>
            <a:miter lim="800000"/>
          </a:ln>
          <a:effectLst/>
        </p:spPr>
      </p:cxnSp>
      <p:pic>
        <p:nvPicPr>
          <p:cNvPr id="115" name="Picture 24">
            <a:extLst>
              <a:ext uri="{FF2B5EF4-FFF2-40B4-BE49-F238E27FC236}">
                <a16:creationId xmlns:a16="http://schemas.microsoft.com/office/drawing/2014/main" id="{1E74B070-BB66-4D93-9C78-999C04F01E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6745" y="2194052"/>
            <a:ext cx="220743" cy="22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9">
            <a:extLst>
              <a:ext uri="{FF2B5EF4-FFF2-40B4-BE49-F238E27FC236}">
                <a16:creationId xmlns:a16="http://schemas.microsoft.com/office/drawing/2014/main" id="{C648EA28-F8C7-4C8B-814D-0774DF4279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0560" y="2183609"/>
            <a:ext cx="241424" cy="24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24">
            <a:extLst>
              <a:ext uri="{FF2B5EF4-FFF2-40B4-BE49-F238E27FC236}">
                <a16:creationId xmlns:a16="http://schemas.microsoft.com/office/drawing/2014/main" id="{34808DB9-9FAC-4680-89EF-8A036F5610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9640" y="2851351"/>
            <a:ext cx="220743" cy="22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24">
            <a:extLst>
              <a:ext uri="{FF2B5EF4-FFF2-40B4-BE49-F238E27FC236}">
                <a16:creationId xmlns:a16="http://schemas.microsoft.com/office/drawing/2014/main" id="{4C67D2E6-043B-4E15-9903-3F2F65306D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523" y="3555499"/>
            <a:ext cx="220743" cy="22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9">
            <a:extLst>
              <a:ext uri="{FF2B5EF4-FFF2-40B4-BE49-F238E27FC236}">
                <a16:creationId xmlns:a16="http://schemas.microsoft.com/office/drawing/2014/main" id="{A9CE76DF-DB9D-49D6-970A-7842B11BFD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9338" y="3534612"/>
            <a:ext cx="241424" cy="24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24">
            <a:extLst>
              <a:ext uri="{FF2B5EF4-FFF2-40B4-BE49-F238E27FC236}">
                <a16:creationId xmlns:a16="http://schemas.microsoft.com/office/drawing/2014/main" id="{C515F9CF-DDDC-4840-934D-56AF55867E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2048" y="4623401"/>
            <a:ext cx="220743" cy="22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9">
            <a:extLst>
              <a:ext uri="{FF2B5EF4-FFF2-40B4-BE49-F238E27FC236}">
                <a16:creationId xmlns:a16="http://schemas.microsoft.com/office/drawing/2014/main" id="{5425C510-E5CD-4D48-8BB3-9F0760EC13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5863" y="4620311"/>
            <a:ext cx="241424" cy="24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2" name="Group 121">
            <a:extLst>
              <a:ext uri="{FF2B5EF4-FFF2-40B4-BE49-F238E27FC236}">
                <a16:creationId xmlns:a16="http://schemas.microsoft.com/office/drawing/2014/main" id="{72283EF3-C785-4FED-A2D3-F982F4DC4F41}"/>
              </a:ext>
            </a:extLst>
          </p:cNvPr>
          <p:cNvGrpSpPr/>
          <p:nvPr/>
        </p:nvGrpSpPr>
        <p:grpSpPr>
          <a:xfrm>
            <a:off x="819167" y="1011184"/>
            <a:ext cx="2229809" cy="523220"/>
            <a:chOff x="1020361" y="913059"/>
            <a:chExt cx="2229809" cy="523220"/>
          </a:xfrm>
        </p:grpSpPr>
        <p:sp>
          <p:nvSpPr>
            <p:cNvPr id="123" name="TextBox 122">
              <a:extLst>
                <a:ext uri="{FF2B5EF4-FFF2-40B4-BE49-F238E27FC236}">
                  <a16:creationId xmlns:a16="http://schemas.microsoft.com/office/drawing/2014/main" id="{988837E4-9C24-4B36-BDAF-324FB7FE9682}"/>
                </a:ext>
              </a:extLst>
            </p:cNvPr>
            <p:cNvSpPr txBox="1"/>
            <p:nvPr/>
          </p:nvSpPr>
          <p:spPr>
            <a:xfrm>
              <a:off x="1353497" y="996997"/>
              <a:ext cx="1896673" cy="353943"/>
            </a:xfrm>
            <a:prstGeom prst="rect">
              <a:avLst/>
            </a:prstGeom>
            <a:noFill/>
          </p:spPr>
          <p:txBody>
            <a:bodyPr wrap="none" rtlCol="0">
              <a:spAutoFit/>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KEY DRIVERS</a:t>
              </a:r>
              <a:endParaRPr kumimoji="0" lang="en-US" sz="17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endParaRPr>
            </a:p>
          </p:txBody>
        </p:sp>
        <p:sp>
          <p:nvSpPr>
            <p:cNvPr id="124" name="TextBox 123">
              <a:extLst>
                <a:ext uri="{FF2B5EF4-FFF2-40B4-BE49-F238E27FC236}">
                  <a16:creationId xmlns:a16="http://schemas.microsoft.com/office/drawing/2014/main" id="{20692F70-A2F0-4BAB-AF87-E324252AAC91}"/>
                </a:ext>
              </a:extLst>
            </p:cNvPr>
            <p:cNvSpPr txBox="1"/>
            <p:nvPr/>
          </p:nvSpPr>
          <p:spPr>
            <a:xfrm>
              <a:off x="1020361" y="913059"/>
              <a:ext cx="423514" cy="523220"/>
            </a:xfrm>
            <a:prstGeom prst="rect">
              <a:avLst/>
            </a:prstGeom>
            <a:noFill/>
          </p:spPr>
          <p:txBody>
            <a:bodyPr wrap="none" rtlCol="0">
              <a:spAutoFit/>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3</a:t>
              </a:r>
              <a:endParaRPr kumimoji="0" lang="en-US" sz="28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endParaRPr>
            </a:p>
          </p:txBody>
        </p:sp>
      </p:grpSp>
      <p:sp>
        <p:nvSpPr>
          <p:cNvPr id="125" name="TextBox 124">
            <a:extLst>
              <a:ext uri="{FF2B5EF4-FFF2-40B4-BE49-F238E27FC236}">
                <a16:creationId xmlns:a16="http://schemas.microsoft.com/office/drawing/2014/main" id="{EF23E495-8C4F-4BD6-8781-130E0F48A4E0}"/>
              </a:ext>
            </a:extLst>
          </p:cNvPr>
          <p:cNvSpPr txBox="1"/>
          <p:nvPr/>
        </p:nvSpPr>
        <p:spPr>
          <a:xfrm>
            <a:off x="4219998" y="1095823"/>
            <a:ext cx="2605200" cy="353943"/>
          </a:xfrm>
          <a:prstGeom prst="rect">
            <a:avLst/>
          </a:prstGeom>
          <a:noFill/>
        </p:spPr>
        <p:txBody>
          <a:bodyPr wrap="none" rtlCol="0">
            <a:spAutoFit/>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MAIN CASH LEVERS</a:t>
            </a:r>
            <a:endParaRPr kumimoji="0" lang="en-US" sz="17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endParaRPr>
          </a:p>
        </p:txBody>
      </p:sp>
      <p:sp>
        <p:nvSpPr>
          <p:cNvPr id="126" name="TextBox 125">
            <a:extLst>
              <a:ext uri="{FF2B5EF4-FFF2-40B4-BE49-F238E27FC236}">
                <a16:creationId xmlns:a16="http://schemas.microsoft.com/office/drawing/2014/main" id="{AB693C67-B8AD-42E0-987B-4FF87A00D498}"/>
              </a:ext>
            </a:extLst>
          </p:cNvPr>
          <p:cNvSpPr txBox="1"/>
          <p:nvPr/>
        </p:nvSpPr>
        <p:spPr>
          <a:xfrm>
            <a:off x="8530562" y="1095823"/>
            <a:ext cx="1962397" cy="353943"/>
          </a:xfrm>
          <a:prstGeom prst="rect">
            <a:avLst/>
          </a:prstGeom>
          <a:noFill/>
        </p:spPr>
        <p:txBody>
          <a:bodyPr wrap="none" rtlCol="0">
            <a:spAutoFit/>
          </a:bodyPr>
          <a:lstStyle/>
          <a:p>
            <a:pPr marL="0" marR="0" lvl="0" indent="0" algn="l" defTabSz="914103"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6B747B">
                    <a:lumMod val="50000"/>
                  </a:srgbClr>
                </a:solidFill>
                <a:effectLst/>
                <a:uLnTx/>
                <a:uFillTx/>
                <a:latin typeface="Arial Black" panose="020B0A04020102020204" pitchFamily="34" charset="0"/>
                <a:ea typeface="+mn-ea"/>
                <a:cs typeface="Calibri Light" panose="020F0302020204030204" pitchFamily="34" charset="0"/>
              </a:rPr>
              <a:t>KEY CHANGES</a:t>
            </a:r>
            <a:endParaRPr kumimoji="0" lang="en-US" sz="17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endParaRPr>
          </a:p>
        </p:txBody>
      </p:sp>
      <p:pic>
        <p:nvPicPr>
          <p:cNvPr id="127" name="Picture 16">
            <a:extLst>
              <a:ext uri="{FF2B5EF4-FFF2-40B4-BE49-F238E27FC236}">
                <a16:creationId xmlns:a16="http://schemas.microsoft.com/office/drawing/2014/main" id="{5669F75A-0B4A-4642-8828-F716755567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8770" y="1094714"/>
            <a:ext cx="356160" cy="35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TextBox 127">
            <a:extLst>
              <a:ext uri="{FF2B5EF4-FFF2-40B4-BE49-F238E27FC236}">
                <a16:creationId xmlns:a16="http://schemas.microsoft.com/office/drawing/2014/main" id="{86766977-5295-4C1A-B1EF-04ADEC7DB791}"/>
              </a:ext>
            </a:extLst>
          </p:cNvPr>
          <p:cNvSpPr txBox="1"/>
          <p:nvPr/>
        </p:nvSpPr>
        <p:spPr>
          <a:xfrm>
            <a:off x="4916148" y="2355815"/>
            <a:ext cx="1269899" cy="246221"/>
          </a:xfrm>
          <a:prstGeom prst="rect">
            <a:avLst/>
          </a:prstGeom>
          <a:noFill/>
        </p:spPr>
        <p:txBody>
          <a:bodyPr wrap="none" rtlCol="0">
            <a:sp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Demand Valorization</a:t>
            </a:r>
          </a:p>
        </p:txBody>
      </p:sp>
      <p:sp>
        <p:nvSpPr>
          <p:cNvPr id="129" name="TextBox 128">
            <a:extLst>
              <a:ext uri="{FF2B5EF4-FFF2-40B4-BE49-F238E27FC236}">
                <a16:creationId xmlns:a16="http://schemas.microsoft.com/office/drawing/2014/main" id="{9003DDA7-2CD5-41E1-934F-DEAF392F66F3}"/>
              </a:ext>
            </a:extLst>
          </p:cNvPr>
          <p:cNvSpPr txBox="1"/>
          <p:nvPr/>
        </p:nvSpPr>
        <p:spPr>
          <a:xfrm>
            <a:off x="4917665" y="2554740"/>
            <a:ext cx="2658100" cy="246221"/>
          </a:xfrm>
          <a:prstGeom prst="rect">
            <a:avLst/>
          </a:prstGeom>
          <a:noFill/>
        </p:spPr>
        <p:txBody>
          <a:bodyPr wrap="none" rtlCol="0">
            <a:sp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What-if Scenarios (incl. Impact Assessment in $)</a:t>
            </a:r>
          </a:p>
        </p:txBody>
      </p:sp>
      <p:grpSp>
        <p:nvGrpSpPr>
          <p:cNvPr id="130" name="Group 129">
            <a:extLst>
              <a:ext uri="{FF2B5EF4-FFF2-40B4-BE49-F238E27FC236}">
                <a16:creationId xmlns:a16="http://schemas.microsoft.com/office/drawing/2014/main" id="{21701019-4766-4EA8-A94B-93B6A04CF6E9}"/>
              </a:ext>
            </a:extLst>
          </p:cNvPr>
          <p:cNvGrpSpPr/>
          <p:nvPr/>
        </p:nvGrpSpPr>
        <p:grpSpPr>
          <a:xfrm>
            <a:off x="8404265" y="2508236"/>
            <a:ext cx="332629" cy="454175"/>
            <a:chOff x="2995614" y="2747964"/>
            <a:chExt cx="314325" cy="361949"/>
          </a:xfrm>
          <a:solidFill>
            <a:srgbClr val="1F65AF">
              <a:lumMod val="40000"/>
              <a:lumOff val="60000"/>
            </a:srgbClr>
          </a:solidFill>
        </p:grpSpPr>
        <p:sp>
          <p:nvSpPr>
            <p:cNvPr id="131" name="Freeform 63">
              <a:extLst>
                <a:ext uri="{FF2B5EF4-FFF2-40B4-BE49-F238E27FC236}">
                  <a16:creationId xmlns:a16="http://schemas.microsoft.com/office/drawing/2014/main" id="{59DDFAD1-B639-417B-A461-12FDE8ECE3D5}"/>
                </a:ext>
              </a:extLst>
            </p:cNvPr>
            <p:cNvSpPr>
              <a:spLocks/>
            </p:cNvSpPr>
            <p:nvPr/>
          </p:nvSpPr>
          <p:spPr bwMode="auto">
            <a:xfrm>
              <a:off x="3132137" y="2747964"/>
              <a:ext cx="69851" cy="138112"/>
            </a:xfrm>
            <a:custGeom>
              <a:avLst/>
              <a:gdLst>
                <a:gd name="T0" fmla="*/ 8 w 56"/>
                <a:gd name="T1" fmla="*/ 70 h 109"/>
                <a:gd name="T2" fmla="*/ 0 w 56"/>
                <a:gd name="T3" fmla="*/ 78 h 109"/>
                <a:gd name="T4" fmla="*/ 8 w 56"/>
                <a:gd name="T5" fmla="*/ 87 h 109"/>
                <a:gd name="T6" fmla="*/ 20 w 56"/>
                <a:gd name="T7" fmla="*/ 87 h 109"/>
                <a:gd name="T8" fmla="*/ 20 w 56"/>
                <a:gd name="T9" fmla="*/ 100 h 109"/>
                <a:gd name="T10" fmla="*/ 28 w 56"/>
                <a:gd name="T11" fmla="*/ 109 h 109"/>
                <a:gd name="T12" fmla="*/ 36 w 56"/>
                <a:gd name="T13" fmla="*/ 100 h 109"/>
                <a:gd name="T14" fmla="*/ 36 w 56"/>
                <a:gd name="T15" fmla="*/ 87 h 109"/>
                <a:gd name="T16" fmla="*/ 42 w 56"/>
                <a:gd name="T17" fmla="*/ 87 h 109"/>
                <a:gd name="T18" fmla="*/ 56 w 56"/>
                <a:gd name="T19" fmla="*/ 74 h 109"/>
                <a:gd name="T20" fmla="*/ 56 w 56"/>
                <a:gd name="T21" fmla="*/ 58 h 109"/>
                <a:gd name="T22" fmla="*/ 42 w 56"/>
                <a:gd name="T23" fmla="*/ 45 h 109"/>
                <a:gd name="T24" fmla="*/ 16 w 56"/>
                <a:gd name="T25" fmla="*/ 45 h 109"/>
                <a:gd name="T26" fmla="*/ 16 w 56"/>
                <a:gd name="T27" fmla="*/ 37 h 109"/>
                <a:gd name="T28" fmla="*/ 48 w 56"/>
                <a:gd name="T29" fmla="*/ 37 h 109"/>
                <a:gd name="T30" fmla="*/ 56 w 56"/>
                <a:gd name="T31" fmla="*/ 28 h 109"/>
                <a:gd name="T32" fmla="*/ 48 w 56"/>
                <a:gd name="T33" fmla="*/ 19 h 109"/>
                <a:gd name="T34" fmla="*/ 36 w 56"/>
                <a:gd name="T35" fmla="*/ 19 h 109"/>
                <a:gd name="T36" fmla="*/ 36 w 56"/>
                <a:gd name="T37" fmla="*/ 9 h 109"/>
                <a:gd name="T38" fmla="*/ 28 w 56"/>
                <a:gd name="T39" fmla="*/ 0 h 109"/>
                <a:gd name="T40" fmla="*/ 20 w 56"/>
                <a:gd name="T41" fmla="*/ 9 h 109"/>
                <a:gd name="T42" fmla="*/ 20 w 56"/>
                <a:gd name="T43" fmla="*/ 19 h 109"/>
                <a:gd name="T44" fmla="*/ 13 w 56"/>
                <a:gd name="T45" fmla="*/ 19 h 109"/>
                <a:gd name="T46" fmla="*/ 0 w 56"/>
                <a:gd name="T47" fmla="*/ 33 h 109"/>
                <a:gd name="T48" fmla="*/ 0 w 56"/>
                <a:gd name="T49" fmla="*/ 49 h 109"/>
                <a:gd name="T50" fmla="*/ 13 w 56"/>
                <a:gd name="T51" fmla="*/ 62 h 109"/>
                <a:gd name="T52" fmla="*/ 40 w 56"/>
                <a:gd name="T53" fmla="*/ 62 h 109"/>
                <a:gd name="T54" fmla="*/ 40 w 56"/>
                <a:gd name="T55" fmla="*/ 70 h 109"/>
                <a:gd name="T56" fmla="*/ 8 w 56"/>
                <a:gd name="T57"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109">
                  <a:moveTo>
                    <a:pt x="8" y="70"/>
                  </a:moveTo>
                  <a:cubicBezTo>
                    <a:pt x="4" y="70"/>
                    <a:pt x="0" y="74"/>
                    <a:pt x="0" y="78"/>
                  </a:cubicBezTo>
                  <a:cubicBezTo>
                    <a:pt x="0" y="83"/>
                    <a:pt x="4" y="87"/>
                    <a:pt x="8" y="87"/>
                  </a:cubicBezTo>
                  <a:cubicBezTo>
                    <a:pt x="20" y="87"/>
                    <a:pt x="20" y="87"/>
                    <a:pt x="20" y="87"/>
                  </a:cubicBezTo>
                  <a:cubicBezTo>
                    <a:pt x="20" y="100"/>
                    <a:pt x="20" y="100"/>
                    <a:pt x="20" y="100"/>
                  </a:cubicBezTo>
                  <a:cubicBezTo>
                    <a:pt x="20" y="105"/>
                    <a:pt x="23" y="109"/>
                    <a:pt x="28" y="109"/>
                  </a:cubicBezTo>
                  <a:cubicBezTo>
                    <a:pt x="32" y="109"/>
                    <a:pt x="36" y="105"/>
                    <a:pt x="36" y="100"/>
                  </a:cubicBezTo>
                  <a:cubicBezTo>
                    <a:pt x="36" y="87"/>
                    <a:pt x="36" y="87"/>
                    <a:pt x="36" y="87"/>
                  </a:cubicBezTo>
                  <a:cubicBezTo>
                    <a:pt x="42" y="87"/>
                    <a:pt x="42" y="87"/>
                    <a:pt x="42" y="87"/>
                  </a:cubicBezTo>
                  <a:cubicBezTo>
                    <a:pt x="50" y="87"/>
                    <a:pt x="56" y="81"/>
                    <a:pt x="56" y="74"/>
                  </a:cubicBezTo>
                  <a:cubicBezTo>
                    <a:pt x="56" y="58"/>
                    <a:pt x="56" y="58"/>
                    <a:pt x="56" y="58"/>
                  </a:cubicBezTo>
                  <a:cubicBezTo>
                    <a:pt x="56" y="51"/>
                    <a:pt x="50" y="45"/>
                    <a:pt x="42" y="45"/>
                  </a:cubicBezTo>
                  <a:cubicBezTo>
                    <a:pt x="16" y="45"/>
                    <a:pt x="16" y="45"/>
                    <a:pt x="16" y="45"/>
                  </a:cubicBezTo>
                  <a:cubicBezTo>
                    <a:pt x="16" y="37"/>
                    <a:pt x="16" y="37"/>
                    <a:pt x="16" y="37"/>
                  </a:cubicBezTo>
                  <a:cubicBezTo>
                    <a:pt x="48" y="37"/>
                    <a:pt x="48" y="37"/>
                    <a:pt x="48" y="37"/>
                  </a:cubicBezTo>
                  <a:cubicBezTo>
                    <a:pt x="52" y="37"/>
                    <a:pt x="56" y="33"/>
                    <a:pt x="56" y="28"/>
                  </a:cubicBezTo>
                  <a:cubicBezTo>
                    <a:pt x="56" y="23"/>
                    <a:pt x="52" y="19"/>
                    <a:pt x="48" y="19"/>
                  </a:cubicBezTo>
                  <a:cubicBezTo>
                    <a:pt x="36" y="19"/>
                    <a:pt x="36" y="19"/>
                    <a:pt x="36" y="19"/>
                  </a:cubicBezTo>
                  <a:cubicBezTo>
                    <a:pt x="36" y="9"/>
                    <a:pt x="36" y="9"/>
                    <a:pt x="36" y="9"/>
                  </a:cubicBezTo>
                  <a:cubicBezTo>
                    <a:pt x="36" y="4"/>
                    <a:pt x="32" y="0"/>
                    <a:pt x="28" y="0"/>
                  </a:cubicBezTo>
                  <a:cubicBezTo>
                    <a:pt x="23" y="0"/>
                    <a:pt x="20" y="4"/>
                    <a:pt x="20" y="9"/>
                  </a:cubicBezTo>
                  <a:cubicBezTo>
                    <a:pt x="20" y="19"/>
                    <a:pt x="20" y="19"/>
                    <a:pt x="20" y="19"/>
                  </a:cubicBezTo>
                  <a:cubicBezTo>
                    <a:pt x="13" y="19"/>
                    <a:pt x="13" y="19"/>
                    <a:pt x="13" y="19"/>
                  </a:cubicBezTo>
                  <a:cubicBezTo>
                    <a:pt x="6" y="19"/>
                    <a:pt x="0" y="25"/>
                    <a:pt x="0" y="33"/>
                  </a:cubicBezTo>
                  <a:cubicBezTo>
                    <a:pt x="0" y="49"/>
                    <a:pt x="0" y="49"/>
                    <a:pt x="0" y="49"/>
                  </a:cubicBezTo>
                  <a:cubicBezTo>
                    <a:pt x="0" y="56"/>
                    <a:pt x="6" y="62"/>
                    <a:pt x="13" y="62"/>
                  </a:cubicBezTo>
                  <a:cubicBezTo>
                    <a:pt x="40" y="62"/>
                    <a:pt x="40" y="62"/>
                    <a:pt x="40" y="62"/>
                  </a:cubicBezTo>
                  <a:cubicBezTo>
                    <a:pt x="40" y="70"/>
                    <a:pt x="40" y="70"/>
                    <a:pt x="40" y="70"/>
                  </a:cubicBezTo>
                  <a:lnTo>
                    <a:pt x="8" y="70"/>
                  </a:ln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32" name="Freeform 64">
              <a:extLst>
                <a:ext uri="{FF2B5EF4-FFF2-40B4-BE49-F238E27FC236}">
                  <a16:creationId xmlns:a16="http://schemas.microsoft.com/office/drawing/2014/main" id="{7DB44D37-D15A-4BBD-9171-C3CF3074578B}"/>
                </a:ext>
              </a:extLst>
            </p:cNvPr>
            <p:cNvSpPr>
              <a:spLocks noEditPoints="1"/>
            </p:cNvSpPr>
            <p:nvPr/>
          </p:nvSpPr>
          <p:spPr bwMode="auto">
            <a:xfrm>
              <a:off x="2995614" y="2847976"/>
              <a:ext cx="314325" cy="261937"/>
            </a:xfrm>
            <a:custGeom>
              <a:avLst/>
              <a:gdLst>
                <a:gd name="T0" fmla="*/ 218 w 248"/>
                <a:gd name="T1" fmla="*/ 118 h 207"/>
                <a:gd name="T2" fmla="*/ 179 w 248"/>
                <a:gd name="T3" fmla="*/ 92 h 207"/>
                <a:gd name="T4" fmla="*/ 179 w 248"/>
                <a:gd name="T5" fmla="*/ 90 h 207"/>
                <a:gd name="T6" fmla="*/ 195 w 248"/>
                <a:gd name="T7" fmla="*/ 86 h 207"/>
                <a:gd name="T8" fmla="*/ 225 w 248"/>
                <a:gd name="T9" fmla="*/ 28 h 207"/>
                <a:gd name="T10" fmla="*/ 225 w 248"/>
                <a:gd name="T11" fmla="*/ 25 h 207"/>
                <a:gd name="T12" fmla="*/ 175 w 248"/>
                <a:gd name="T13" fmla="*/ 0 h 207"/>
                <a:gd name="T14" fmla="*/ 208 w 248"/>
                <a:gd name="T15" fmla="*/ 25 h 207"/>
                <a:gd name="T16" fmla="*/ 63 w 248"/>
                <a:gd name="T17" fmla="*/ 25 h 207"/>
                <a:gd name="T18" fmla="*/ 94 w 248"/>
                <a:gd name="T19" fmla="*/ 0 h 207"/>
                <a:gd name="T20" fmla="*/ 76 w 248"/>
                <a:gd name="T21" fmla="*/ 3 h 207"/>
                <a:gd name="T22" fmla="*/ 46 w 248"/>
                <a:gd name="T23" fmla="*/ 64 h 207"/>
                <a:gd name="T24" fmla="*/ 30 w 248"/>
                <a:gd name="T25" fmla="*/ 67 h 207"/>
                <a:gd name="T26" fmla="*/ 0 w 248"/>
                <a:gd name="T27" fmla="*/ 128 h 207"/>
                <a:gd name="T28" fmla="*/ 69 w 248"/>
                <a:gd name="T29" fmla="*/ 156 h 207"/>
                <a:gd name="T30" fmla="*/ 99 w 248"/>
                <a:gd name="T31" fmla="*/ 201 h 207"/>
                <a:gd name="T32" fmla="*/ 218 w 248"/>
                <a:gd name="T33" fmla="*/ 201 h 207"/>
                <a:gd name="T34" fmla="*/ 248 w 248"/>
                <a:gd name="T35" fmla="*/ 142 h 207"/>
                <a:gd name="T36" fmla="*/ 248 w 248"/>
                <a:gd name="T37" fmla="*/ 140 h 207"/>
                <a:gd name="T38" fmla="*/ 159 w 248"/>
                <a:gd name="T39" fmla="*/ 53 h 207"/>
                <a:gd name="T40" fmla="*/ 146 w 248"/>
                <a:gd name="T41" fmla="*/ 75 h 207"/>
                <a:gd name="T42" fmla="*/ 115 w 248"/>
                <a:gd name="T43" fmla="*/ 53 h 207"/>
                <a:gd name="T44" fmla="*/ 128 w 248"/>
                <a:gd name="T45" fmla="*/ 76 h 207"/>
                <a:gd name="T46" fmla="*/ 115 w 248"/>
                <a:gd name="T47" fmla="*/ 53 h 207"/>
                <a:gd name="T48" fmla="*/ 98 w 248"/>
                <a:gd name="T49" fmla="*/ 51 h 207"/>
                <a:gd name="T50" fmla="*/ 86 w 248"/>
                <a:gd name="T51" fmla="*/ 72 h 207"/>
                <a:gd name="T52" fmla="*/ 61 w 248"/>
                <a:gd name="T53" fmla="*/ 43 h 207"/>
                <a:gd name="T54" fmla="*/ 69 w 248"/>
                <a:gd name="T55" fmla="*/ 67 h 207"/>
                <a:gd name="T56" fmla="*/ 61 w 248"/>
                <a:gd name="T57" fmla="*/ 43 h 207"/>
                <a:gd name="T58" fmla="*/ 16 w 248"/>
                <a:gd name="T59" fmla="*/ 127 h 207"/>
                <a:gd name="T60" fmla="*/ 23 w 248"/>
                <a:gd name="T61" fmla="*/ 110 h 207"/>
                <a:gd name="T62" fmla="*/ 52 w 248"/>
                <a:gd name="T63" fmla="*/ 137 h 207"/>
                <a:gd name="T64" fmla="*/ 41 w 248"/>
                <a:gd name="T65" fmla="*/ 114 h 207"/>
                <a:gd name="T66" fmla="*/ 52 w 248"/>
                <a:gd name="T67" fmla="*/ 137 h 207"/>
                <a:gd name="T68" fmla="*/ 70 w 248"/>
                <a:gd name="T69" fmla="*/ 139 h 207"/>
                <a:gd name="T70" fmla="*/ 83 w 248"/>
                <a:gd name="T71" fmla="*/ 118 h 207"/>
                <a:gd name="T72" fmla="*/ 92 w 248"/>
                <a:gd name="T73" fmla="*/ 182 h 207"/>
                <a:gd name="T74" fmla="*/ 84 w 248"/>
                <a:gd name="T75" fmla="*/ 158 h 207"/>
                <a:gd name="T76" fmla="*/ 92 w 248"/>
                <a:gd name="T77" fmla="*/ 182 h 207"/>
                <a:gd name="T78" fmla="*/ 17 w 248"/>
                <a:gd name="T79" fmla="*/ 90 h 207"/>
                <a:gd name="T80" fmla="*/ 76 w 248"/>
                <a:gd name="T81" fmla="*/ 86 h 207"/>
                <a:gd name="T82" fmla="*/ 158 w 248"/>
                <a:gd name="T83" fmla="*/ 92 h 207"/>
                <a:gd name="T84" fmla="*/ 100 w 248"/>
                <a:gd name="T85" fmla="*/ 118 h 207"/>
                <a:gd name="T86" fmla="*/ 113 w 248"/>
                <a:gd name="T87" fmla="*/ 139 h 207"/>
                <a:gd name="T88" fmla="*/ 100 w 248"/>
                <a:gd name="T89" fmla="*/ 118 h 207"/>
                <a:gd name="T90" fmla="*/ 109 w 248"/>
                <a:gd name="T91" fmla="*/ 186 h 207"/>
                <a:gd name="T92" fmla="*/ 121 w 248"/>
                <a:gd name="T93" fmla="*/ 166 h 207"/>
                <a:gd name="T94" fmla="*/ 131 w 248"/>
                <a:gd name="T95" fmla="*/ 115 h 207"/>
                <a:gd name="T96" fmla="*/ 142 w 248"/>
                <a:gd name="T97" fmla="*/ 135 h 207"/>
                <a:gd name="T98" fmla="*/ 131 w 248"/>
                <a:gd name="T99" fmla="*/ 115 h 207"/>
                <a:gd name="T100" fmla="*/ 138 w 248"/>
                <a:gd name="T101" fmla="*/ 190 h 207"/>
                <a:gd name="T102" fmla="*/ 151 w 248"/>
                <a:gd name="T103" fmla="*/ 168 h 207"/>
                <a:gd name="T104" fmla="*/ 158 w 248"/>
                <a:gd name="T105" fmla="*/ 151 h 207"/>
                <a:gd name="T106" fmla="*/ 149 w 248"/>
                <a:gd name="T107" fmla="*/ 151 h 207"/>
                <a:gd name="T108" fmla="*/ 231 w 248"/>
                <a:gd name="T109" fmla="*/ 14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8" h="207">
                  <a:moveTo>
                    <a:pt x="248" y="140"/>
                  </a:moveTo>
                  <a:cubicBezTo>
                    <a:pt x="248" y="127"/>
                    <a:pt x="231" y="121"/>
                    <a:pt x="218" y="118"/>
                  </a:cubicBezTo>
                  <a:cubicBezTo>
                    <a:pt x="207" y="115"/>
                    <a:pt x="194" y="113"/>
                    <a:pt x="179" y="112"/>
                  </a:cubicBezTo>
                  <a:cubicBezTo>
                    <a:pt x="179" y="92"/>
                    <a:pt x="179" y="92"/>
                    <a:pt x="179" y="92"/>
                  </a:cubicBezTo>
                  <a:cubicBezTo>
                    <a:pt x="179" y="92"/>
                    <a:pt x="179" y="92"/>
                    <a:pt x="179" y="92"/>
                  </a:cubicBezTo>
                  <a:cubicBezTo>
                    <a:pt x="179" y="91"/>
                    <a:pt x="179" y="90"/>
                    <a:pt x="179" y="90"/>
                  </a:cubicBezTo>
                  <a:cubicBezTo>
                    <a:pt x="179" y="89"/>
                    <a:pt x="179" y="89"/>
                    <a:pt x="179" y="89"/>
                  </a:cubicBezTo>
                  <a:cubicBezTo>
                    <a:pt x="185" y="89"/>
                    <a:pt x="190" y="88"/>
                    <a:pt x="195" y="86"/>
                  </a:cubicBezTo>
                  <a:cubicBezTo>
                    <a:pt x="208" y="83"/>
                    <a:pt x="225" y="78"/>
                    <a:pt x="225" y="64"/>
                  </a:cubicBezTo>
                  <a:cubicBezTo>
                    <a:pt x="225" y="28"/>
                    <a:pt x="225" y="28"/>
                    <a:pt x="225" y="28"/>
                  </a:cubicBezTo>
                  <a:cubicBezTo>
                    <a:pt x="225" y="28"/>
                    <a:pt x="225" y="28"/>
                    <a:pt x="225" y="28"/>
                  </a:cubicBezTo>
                  <a:cubicBezTo>
                    <a:pt x="225" y="27"/>
                    <a:pt x="225" y="26"/>
                    <a:pt x="225" y="25"/>
                  </a:cubicBezTo>
                  <a:cubicBezTo>
                    <a:pt x="225" y="12"/>
                    <a:pt x="208" y="6"/>
                    <a:pt x="195" y="3"/>
                  </a:cubicBezTo>
                  <a:cubicBezTo>
                    <a:pt x="189" y="2"/>
                    <a:pt x="182" y="1"/>
                    <a:pt x="175" y="0"/>
                  </a:cubicBezTo>
                  <a:cubicBezTo>
                    <a:pt x="174" y="6"/>
                    <a:pt x="172" y="11"/>
                    <a:pt x="168" y="16"/>
                  </a:cubicBezTo>
                  <a:cubicBezTo>
                    <a:pt x="189" y="18"/>
                    <a:pt x="203" y="22"/>
                    <a:pt x="208" y="25"/>
                  </a:cubicBezTo>
                  <a:cubicBezTo>
                    <a:pt x="200" y="30"/>
                    <a:pt x="176" y="37"/>
                    <a:pt x="136" y="37"/>
                  </a:cubicBezTo>
                  <a:cubicBezTo>
                    <a:pt x="96" y="37"/>
                    <a:pt x="71" y="30"/>
                    <a:pt x="63" y="25"/>
                  </a:cubicBezTo>
                  <a:cubicBezTo>
                    <a:pt x="68" y="22"/>
                    <a:pt x="80" y="18"/>
                    <a:pt x="100" y="16"/>
                  </a:cubicBezTo>
                  <a:cubicBezTo>
                    <a:pt x="96" y="12"/>
                    <a:pt x="94" y="6"/>
                    <a:pt x="94" y="0"/>
                  </a:cubicBezTo>
                  <a:cubicBezTo>
                    <a:pt x="94" y="0"/>
                    <a:pt x="94" y="0"/>
                    <a:pt x="94" y="0"/>
                  </a:cubicBezTo>
                  <a:cubicBezTo>
                    <a:pt x="88" y="1"/>
                    <a:pt x="82" y="2"/>
                    <a:pt x="76" y="3"/>
                  </a:cubicBezTo>
                  <a:cubicBezTo>
                    <a:pt x="63" y="6"/>
                    <a:pt x="46" y="12"/>
                    <a:pt x="46" y="25"/>
                  </a:cubicBezTo>
                  <a:cubicBezTo>
                    <a:pt x="46" y="64"/>
                    <a:pt x="46" y="64"/>
                    <a:pt x="46" y="64"/>
                  </a:cubicBezTo>
                  <a:cubicBezTo>
                    <a:pt x="46" y="64"/>
                    <a:pt x="46" y="64"/>
                    <a:pt x="46" y="64"/>
                  </a:cubicBezTo>
                  <a:cubicBezTo>
                    <a:pt x="40" y="65"/>
                    <a:pt x="35" y="66"/>
                    <a:pt x="30" y="67"/>
                  </a:cubicBezTo>
                  <a:cubicBezTo>
                    <a:pt x="17" y="70"/>
                    <a:pt x="0" y="76"/>
                    <a:pt x="0" y="90"/>
                  </a:cubicBezTo>
                  <a:cubicBezTo>
                    <a:pt x="0" y="128"/>
                    <a:pt x="0" y="128"/>
                    <a:pt x="0" y="128"/>
                  </a:cubicBezTo>
                  <a:cubicBezTo>
                    <a:pt x="0" y="142"/>
                    <a:pt x="17" y="147"/>
                    <a:pt x="30" y="151"/>
                  </a:cubicBezTo>
                  <a:cubicBezTo>
                    <a:pt x="41" y="153"/>
                    <a:pt x="54" y="155"/>
                    <a:pt x="69" y="156"/>
                  </a:cubicBezTo>
                  <a:cubicBezTo>
                    <a:pt x="69" y="179"/>
                    <a:pt x="69" y="179"/>
                    <a:pt x="69" y="179"/>
                  </a:cubicBezTo>
                  <a:cubicBezTo>
                    <a:pt x="69" y="192"/>
                    <a:pt x="86" y="198"/>
                    <a:pt x="99" y="201"/>
                  </a:cubicBezTo>
                  <a:cubicBezTo>
                    <a:pt x="115" y="205"/>
                    <a:pt x="136" y="207"/>
                    <a:pt x="158" y="207"/>
                  </a:cubicBezTo>
                  <a:cubicBezTo>
                    <a:pt x="181" y="207"/>
                    <a:pt x="202" y="205"/>
                    <a:pt x="218" y="201"/>
                  </a:cubicBezTo>
                  <a:cubicBezTo>
                    <a:pt x="231" y="198"/>
                    <a:pt x="248" y="192"/>
                    <a:pt x="248" y="179"/>
                  </a:cubicBezTo>
                  <a:cubicBezTo>
                    <a:pt x="248" y="142"/>
                    <a:pt x="248" y="142"/>
                    <a:pt x="248" y="142"/>
                  </a:cubicBezTo>
                  <a:cubicBezTo>
                    <a:pt x="248" y="142"/>
                    <a:pt x="248" y="142"/>
                    <a:pt x="248" y="142"/>
                  </a:cubicBezTo>
                  <a:cubicBezTo>
                    <a:pt x="248" y="142"/>
                    <a:pt x="248" y="141"/>
                    <a:pt x="248" y="140"/>
                  </a:cubicBezTo>
                  <a:close/>
                  <a:moveTo>
                    <a:pt x="146" y="54"/>
                  </a:moveTo>
                  <a:cubicBezTo>
                    <a:pt x="150" y="53"/>
                    <a:pt x="155" y="53"/>
                    <a:pt x="159" y="53"/>
                  </a:cubicBezTo>
                  <a:cubicBezTo>
                    <a:pt x="159" y="75"/>
                    <a:pt x="159" y="75"/>
                    <a:pt x="159" y="75"/>
                  </a:cubicBezTo>
                  <a:cubicBezTo>
                    <a:pt x="155" y="75"/>
                    <a:pt x="150" y="75"/>
                    <a:pt x="146" y="75"/>
                  </a:cubicBezTo>
                  <a:lnTo>
                    <a:pt x="146" y="54"/>
                  </a:lnTo>
                  <a:close/>
                  <a:moveTo>
                    <a:pt x="115" y="53"/>
                  </a:moveTo>
                  <a:cubicBezTo>
                    <a:pt x="120" y="53"/>
                    <a:pt x="124" y="53"/>
                    <a:pt x="128" y="54"/>
                  </a:cubicBezTo>
                  <a:cubicBezTo>
                    <a:pt x="128" y="76"/>
                    <a:pt x="128" y="76"/>
                    <a:pt x="128" y="76"/>
                  </a:cubicBezTo>
                  <a:cubicBezTo>
                    <a:pt x="124" y="75"/>
                    <a:pt x="120" y="75"/>
                    <a:pt x="115" y="75"/>
                  </a:cubicBezTo>
                  <a:lnTo>
                    <a:pt x="115" y="53"/>
                  </a:lnTo>
                  <a:close/>
                  <a:moveTo>
                    <a:pt x="86" y="50"/>
                  </a:moveTo>
                  <a:cubicBezTo>
                    <a:pt x="90" y="50"/>
                    <a:pt x="94" y="51"/>
                    <a:pt x="98" y="51"/>
                  </a:cubicBezTo>
                  <a:cubicBezTo>
                    <a:pt x="98" y="73"/>
                    <a:pt x="98" y="73"/>
                    <a:pt x="98" y="73"/>
                  </a:cubicBezTo>
                  <a:cubicBezTo>
                    <a:pt x="94" y="73"/>
                    <a:pt x="90" y="72"/>
                    <a:pt x="86" y="72"/>
                  </a:cubicBezTo>
                  <a:lnTo>
                    <a:pt x="86" y="50"/>
                  </a:lnTo>
                  <a:close/>
                  <a:moveTo>
                    <a:pt x="61" y="43"/>
                  </a:moveTo>
                  <a:cubicBezTo>
                    <a:pt x="64" y="44"/>
                    <a:pt x="66" y="45"/>
                    <a:pt x="69" y="46"/>
                  </a:cubicBezTo>
                  <a:cubicBezTo>
                    <a:pt x="69" y="67"/>
                    <a:pt x="69" y="67"/>
                    <a:pt x="69" y="67"/>
                  </a:cubicBezTo>
                  <a:cubicBezTo>
                    <a:pt x="65" y="65"/>
                    <a:pt x="62" y="64"/>
                    <a:pt x="61" y="63"/>
                  </a:cubicBezTo>
                  <a:lnTo>
                    <a:pt x="61" y="43"/>
                  </a:lnTo>
                  <a:close/>
                  <a:moveTo>
                    <a:pt x="23" y="131"/>
                  </a:moveTo>
                  <a:cubicBezTo>
                    <a:pt x="19" y="130"/>
                    <a:pt x="17" y="128"/>
                    <a:pt x="16" y="127"/>
                  </a:cubicBezTo>
                  <a:cubicBezTo>
                    <a:pt x="16" y="107"/>
                    <a:pt x="16" y="107"/>
                    <a:pt x="16" y="107"/>
                  </a:cubicBezTo>
                  <a:cubicBezTo>
                    <a:pt x="18" y="108"/>
                    <a:pt x="21" y="109"/>
                    <a:pt x="23" y="110"/>
                  </a:cubicBezTo>
                  <a:lnTo>
                    <a:pt x="23" y="131"/>
                  </a:lnTo>
                  <a:close/>
                  <a:moveTo>
                    <a:pt x="52" y="137"/>
                  </a:moveTo>
                  <a:cubicBezTo>
                    <a:pt x="48" y="137"/>
                    <a:pt x="44" y="136"/>
                    <a:pt x="41" y="136"/>
                  </a:cubicBezTo>
                  <a:cubicBezTo>
                    <a:pt x="41" y="114"/>
                    <a:pt x="41" y="114"/>
                    <a:pt x="41" y="114"/>
                  </a:cubicBezTo>
                  <a:cubicBezTo>
                    <a:pt x="44" y="115"/>
                    <a:pt x="48" y="115"/>
                    <a:pt x="52" y="116"/>
                  </a:cubicBezTo>
                  <a:lnTo>
                    <a:pt x="52" y="137"/>
                  </a:lnTo>
                  <a:close/>
                  <a:moveTo>
                    <a:pt x="83" y="140"/>
                  </a:moveTo>
                  <a:cubicBezTo>
                    <a:pt x="78" y="139"/>
                    <a:pt x="74" y="139"/>
                    <a:pt x="70" y="139"/>
                  </a:cubicBezTo>
                  <a:cubicBezTo>
                    <a:pt x="70" y="117"/>
                    <a:pt x="70" y="117"/>
                    <a:pt x="70" y="117"/>
                  </a:cubicBezTo>
                  <a:cubicBezTo>
                    <a:pt x="74" y="117"/>
                    <a:pt x="78" y="118"/>
                    <a:pt x="83" y="118"/>
                  </a:cubicBezTo>
                  <a:lnTo>
                    <a:pt x="83" y="140"/>
                  </a:lnTo>
                  <a:close/>
                  <a:moveTo>
                    <a:pt x="92" y="182"/>
                  </a:moveTo>
                  <a:cubicBezTo>
                    <a:pt x="88" y="180"/>
                    <a:pt x="85" y="179"/>
                    <a:pt x="84" y="178"/>
                  </a:cubicBezTo>
                  <a:cubicBezTo>
                    <a:pt x="84" y="158"/>
                    <a:pt x="84" y="158"/>
                    <a:pt x="84" y="158"/>
                  </a:cubicBezTo>
                  <a:cubicBezTo>
                    <a:pt x="87" y="159"/>
                    <a:pt x="89" y="160"/>
                    <a:pt x="92" y="160"/>
                  </a:cubicBezTo>
                  <a:lnTo>
                    <a:pt x="92" y="182"/>
                  </a:lnTo>
                  <a:close/>
                  <a:moveTo>
                    <a:pt x="90" y="101"/>
                  </a:moveTo>
                  <a:cubicBezTo>
                    <a:pt x="50" y="101"/>
                    <a:pt x="25" y="94"/>
                    <a:pt x="17" y="90"/>
                  </a:cubicBezTo>
                  <a:cubicBezTo>
                    <a:pt x="23" y="86"/>
                    <a:pt x="36" y="82"/>
                    <a:pt x="57" y="80"/>
                  </a:cubicBezTo>
                  <a:cubicBezTo>
                    <a:pt x="63" y="83"/>
                    <a:pt x="70" y="85"/>
                    <a:pt x="76" y="86"/>
                  </a:cubicBezTo>
                  <a:cubicBezTo>
                    <a:pt x="92" y="90"/>
                    <a:pt x="113" y="92"/>
                    <a:pt x="136" y="92"/>
                  </a:cubicBezTo>
                  <a:cubicBezTo>
                    <a:pt x="143" y="92"/>
                    <a:pt x="151" y="92"/>
                    <a:pt x="158" y="92"/>
                  </a:cubicBezTo>
                  <a:cubicBezTo>
                    <a:pt x="147" y="96"/>
                    <a:pt x="124" y="101"/>
                    <a:pt x="90" y="101"/>
                  </a:cubicBezTo>
                  <a:close/>
                  <a:moveTo>
                    <a:pt x="100" y="118"/>
                  </a:moveTo>
                  <a:cubicBezTo>
                    <a:pt x="105" y="117"/>
                    <a:pt x="109" y="117"/>
                    <a:pt x="113" y="117"/>
                  </a:cubicBezTo>
                  <a:cubicBezTo>
                    <a:pt x="113" y="139"/>
                    <a:pt x="113" y="139"/>
                    <a:pt x="113" y="139"/>
                  </a:cubicBezTo>
                  <a:cubicBezTo>
                    <a:pt x="109" y="139"/>
                    <a:pt x="105" y="139"/>
                    <a:pt x="100" y="140"/>
                  </a:cubicBezTo>
                  <a:lnTo>
                    <a:pt x="100" y="118"/>
                  </a:lnTo>
                  <a:close/>
                  <a:moveTo>
                    <a:pt x="121" y="188"/>
                  </a:moveTo>
                  <a:cubicBezTo>
                    <a:pt x="117" y="187"/>
                    <a:pt x="113" y="187"/>
                    <a:pt x="109" y="186"/>
                  </a:cubicBezTo>
                  <a:cubicBezTo>
                    <a:pt x="109" y="164"/>
                    <a:pt x="109" y="164"/>
                    <a:pt x="109" y="164"/>
                  </a:cubicBezTo>
                  <a:cubicBezTo>
                    <a:pt x="113" y="165"/>
                    <a:pt x="117" y="166"/>
                    <a:pt x="121" y="166"/>
                  </a:cubicBezTo>
                  <a:lnTo>
                    <a:pt x="121" y="188"/>
                  </a:lnTo>
                  <a:close/>
                  <a:moveTo>
                    <a:pt x="131" y="115"/>
                  </a:moveTo>
                  <a:cubicBezTo>
                    <a:pt x="135" y="115"/>
                    <a:pt x="138" y="114"/>
                    <a:pt x="142" y="113"/>
                  </a:cubicBezTo>
                  <a:cubicBezTo>
                    <a:pt x="142" y="135"/>
                    <a:pt x="142" y="135"/>
                    <a:pt x="142" y="135"/>
                  </a:cubicBezTo>
                  <a:cubicBezTo>
                    <a:pt x="139" y="136"/>
                    <a:pt x="135" y="136"/>
                    <a:pt x="131" y="137"/>
                  </a:cubicBezTo>
                  <a:lnTo>
                    <a:pt x="131" y="115"/>
                  </a:lnTo>
                  <a:close/>
                  <a:moveTo>
                    <a:pt x="151" y="190"/>
                  </a:moveTo>
                  <a:cubicBezTo>
                    <a:pt x="147" y="190"/>
                    <a:pt x="142" y="190"/>
                    <a:pt x="138" y="190"/>
                  </a:cubicBezTo>
                  <a:cubicBezTo>
                    <a:pt x="138" y="168"/>
                    <a:pt x="138" y="168"/>
                    <a:pt x="138" y="168"/>
                  </a:cubicBezTo>
                  <a:cubicBezTo>
                    <a:pt x="143" y="168"/>
                    <a:pt x="147" y="168"/>
                    <a:pt x="151" y="168"/>
                  </a:cubicBezTo>
                  <a:lnTo>
                    <a:pt x="151" y="190"/>
                  </a:lnTo>
                  <a:close/>
                  <a:moveTo>
                    <a:pt x="158" y="151"/>
                  </a:moveTo>
                  <a:cubicBezTo>
                    <a:pt x="154" y="151"/>
                    <a:pt x="150" y="151"/>
                    <a:pt x="146" y="151"/>
                  </a:cubicBezTo>
                  <a:cubicBezTo>
                    <a:pt x="147" y="151"/>
                    <a:pt x="148" y="151"/>
                    <a:pt x="149" y="151"/>
                  </a:cubicBezTo>
                  <a:cubicBezTo>
                    <a:pt x="162" y="147"/>
                    <a:pt x="178" y="142"/>
                    <a:pt x="179" y="129"/>
                  </a:cubicBezTo>
                  <a:cubicBezTo>
                    <a:pt x="207" y="131"/>
                    <a:pt x="225" y="136"/>
                    <a:pt x="231" y="140"/>
                  </a:cubicBezTo>
                  <a:cubicBezTo>
                    <a:pt x="223" y="145"/>
                    <a:pt x="199" y="151"/>
                    <a:pt x="158" y="151"/>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sp>
        <p:nvSpPr>
          <p:cNvPr id="133" name="TextBox 132">
            <a:extLst>
              <a:ext uri="{FF2B5EF4-FFF2-40B4-BE49-F238E27FC236}">
                <a16:creationId xmlns:a16="http://schemas.microsoft.com/office/drawing/2014/main" id="{90AD02F5-0041-4B48-9EF9-C9E7BEE42991}"/>
              </a:ext>
            </a:extLst>
          </p:cNvPr>
          <p:cNvSpPr txBox="1"/>
          <p:nvPr/>
        </p:nvSpPr>
        <p:spPr>
          <a:xfrm>
            <a:off x="8760449" y="2626694"/>
            <a:ext cx="2569634" cy="307777"/>
          </a:xfrm>
          <a:prstGeom prst="rect">
            <a:avLst/>
          </a:prstGeom>
          <a:noFill/>
        </p:spPr>
        <p:txBody>
          <a:bodyPr wrap="none" rtlCol="0">
            <a:spAutoFit/>
          </a:bodyPr>
          <a:lstStyle>
            <a:defPPr>
              <a:defRPr lang="fr-FR"/>
            </a:defPPr>
            <a:lvl1pPr marR="0" lvl="0" indent="0" fontAlgn="auto">
              <a:lnSpc>
                <a:spcPct val="100000"/>
              </a:lnSpc>
              <a:spcBef>
                <a:spcPts val="600"/>
              </a:spcBef>
              <a:spcAft>
                <a:spcPts val="0"/>
              </a:spcAft>
              <a:buClrTx/>
              <a:buSzTx/>
              <a:buFontTx/>
              <a:buNone/>
              <a:tabLst/>
              <a:defRPr kumimoji="0" sz="1400" b="1" i="0" u="none" strike="noStrike" cap="none" spc="0" normalizeH="0" baseline="0">
                <a:ln>
                  <a:noFill/>
                </a:ln>
                <a:solidFill>
                  <a:srgbClr val="6B747B">
                    <a:lumMod val="50000"/>
                  </a:srgbClr>
                </a:solidFill>
                <a:effectLst/>
                <a:uLnTx/>
                <a:uFillTx/>
                <a:latin typeface="Calibri Light" panose="020F0302020204030204" pitchFamily="34" charset="0"/>
                <a:cs typeface="Calibri Light" panose="020F0302020204030204" pitchFamily="34" charset="0"/>
              </a:defRPr>
            </a:lvl1p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FINANCIAL DRIVEN ARBITRATION</a:t>
            </a:r>
          </a:p>
        </p:txBody>
      </p:sp>
      <p:grpSp>
        <p:nvGrpSpPr>
          <p:cNvPr id="134" name="Group 133">
            <a:extLst>
              <a:ext uri="{FF2B5EF4-FFF2-40B4-BE49-F238E27FC236}">
                <a16:creationId xmlns:a16="http://schemas.microsoft.com/office/drawing/2014/main" id="{331EC5DF-147D-45EF-B6F9-60ED440385A2}"/>
              </a:ext>
            </a:extLst>
          </p:cNvPr>
          <p:cNvGrpSpPr/>
          <p:nvPr/>
        </p:nvGrpSpPr>
        <p:grpSpPr>
          <a:xfrm>
            <a:off x="7738117" y="2008326"/>
            <a:ext cx="1201405" cy="3376741"/>
            <a:chOff x="7712969" y="3122586"/>
            <a:chExt cx="1173890" cy="2630935"/>
          </a:xfrm>
          <a:solidFill>
            <a:srgbClr val="FFFFFF"/>
          </a:solidFill>
        </p:grpSpPr>
        <p:sp>
          <p:nvSpPr>
            <p:cNvPr id="135" name="Freeform 10">
              <a:extLst>
                <a:ext uri="{FF2B5EF4-FFF2-40B4-BE49-F238E27FC236}">
                  <a16:creationId xmlns:a16="http://schemas.microsoft.com/office/drawing/2014/main" id="{7BCFCEE0-D597-4F06-8FD2-CEDB8A9D65C2}"/>
                </a:ext>
              </a:extLst>
            </p:cNvPr>
            <p:cNvSpPr>
              <a:spLocks/>
            </p:cNvSpPr>
            <p:nvPr/>
          </p:nvSpPr>
          <p:spPr bwMode="auto">
            <a:xfrm rot="18017584" flipH="1" flipV="1">
              <a:off x="7569171" y="3266384"/>
              <a:ext cx="1134336" cy="846740"/>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rgbClr val="FFFFFF">
                  <a:lumMod val="75000"/>
                </a:srgbClr>
              </a:solidFill>
              <a:prstDash val="dot"/>
              <a:miter lim="800000"/>
              <a:headEnd type="none" w="med" len="med"/>
              <a:tailEnd type="none" w="med" len="med"/>
            </a:ln>
            <a:effectLst/>
          </p:spPr>
          <p:txBody>
            <a:bodyPr rot="0" spcFirstLastPara="0" vertOverflow="overflow" horzOverflow="overflow" vert="horz" wrap="square" lIns="91420" tIns="45711" rIns="91420" bIns="45711"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endParaRPr>
            </a:p>
          </p:txBody>
        </p:sp>
        <p:sp>
          <p:nvSpPr>
            <p:cNvPr id="136" name="Freeform 10">
              <a:extLst>
                <a:ext uri="{FF2B5EF4-FFF2-40B4-BE49-F238E27FC236}">
                  <a16:creationId xmlns:a16="http://schemas.microsoft.com/office/drawing/2014/main" id="{A48121F1-5B4D-48CA-8390-BFA35A918E97}"/>
                </a:ext>
              </a:extLst>
            </p:cNvPr>
            <p:cNvSpPr>
              <a:spLocks/>
            </p:cNvSpPr>
            <p:nvPr/>
          </p:nvSpPr>
          <p:spPr bwMode="auto">
            <a:xfrm rot="7026058" flipH="1" flipV="1">
              <a:off x="7711394" y="4578056"/>
              <a:ext cx="1232317" cy="1118613"/>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rgbClr val="FFFFFF">
                  <a:lumMod val="75000"/>
                </a:srgbClr>
              </a:solidFill>
              <a:prstDash val="dot"/>
              <a:miter lim="800000"/>
              <a:headEnd type="none" w="med" len="med"/>
              <a:tailEnd type="none" w="med" len="med"/>
            </a:ln>
            <a:effectLst/>
          </p:spPr>
          <p:txBody>
            <a:bodyPr rot="0" spcFirstLastPara="0" vertOverflow="overflow" horzOverflow="overflow" vert="horz" wrap="square" lIns="91420" tIns="45711" rIns="91420" bIns="45711"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2E7FC546-CBE8-412F-A31E-6913B1CECFCD}"/>
              </a:ext>
            </a:extLst>
          </p:cNvPr>
          <p:cNvGrpSpPr/>
          <p:nvPr/>
        </p:nvGrpSpPr>
        <p:grpSpPr>
          <a:xfrm>
            <a:off x="9232391" y="4130988"/>
            <a:ext cx="377393" cy="284221"/>
            <a:chOff x="549277" y="4243389"/>
            <a:chExt cx="776287" cy="538163"/>
          </a:xfrm>
          <a:solidFill>
            <a:srgbClr val="1F65AF">
              <a:lumMod val="40000"/>
              <a:lumOff val="60000"/>
            </a:srgbClr>
          </a:solidFill>
        </p:grpSpPr>
        <p:sp>
          <p:nvSpPr>
            <p:cNvPr id="138" name="Freeform 26">
              <a:extLst>
                <a:ext uri="{FF2B5EF4-FFF2-40B4-BE49-F238E27FC236}">
                  <a16:creationId xmlns:a16="http://schemas.microsoft.com/office/drawing/2014/main" id="{1A2D2EA3-6D50-4BC7-A4CF-2280BDA99C31}"/>
                </a:ext>
              </a:extLst>
            </p:cNvPr>
            <p:cNvSpPr>
              <a:spLocks/>
            </p:cNvSpPr>
            <p:nvPr/>
          </p:nvSpPr>
          <p:spPr bwMode="auto">
            <a:xfrm>
              <a:off x="617539" y="4505325"/>
              <a:ext cx="117475" cy="114300"/>
            </a:xfrm>
            <a:custGeom>
              <a:avLst/>
              <a:gdLst>
                <a:gd name="T0" fmla="*/ 40 w 45"/>
                <a:gd name="T1" fmla="*/ 0 h 44"/>
                <a:gd name="T2" fmla="*/ 0 w 45"/>
                <a:gd name="T3" fmla="*/ 40 h 44"/>
                <a:gd name="T4" fmla="*/ 5 w 45"/>
                <a:gd name="T5" fmla="*/ 44 h 44"/>
                <a:gd name="T6" fmla="*/ 10 w 45"/>
                <a:gd name="T7" fmla="*/ 40 h 44"/>
                <a:gd name="T8" fmla="*/ 40 w 45"/>
                <a:gd name="T9" fmla="*/ 9 h 44"/>
                <a:gd name="T10" fmla="*/ 45 w 45"/>
                <a:gd name="T11" fmla="*/ 4 h 44"/>
                <a:gd name="T12" fmla="*/ 40 w 45"/>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5" h="44">
                  <a:moveTo>
                    <a:pt x="40" y="0"/>
                  </a:moveTo>
                  <a:cubicBezTo>
                    <a:pt x="18" y="0"/>
                    <a:pt x="0" y="18"/>
                    <a:pt x="0" y="40"/>
                  </a:cubicBezTo>
                  <a:cubicBezTo>
                    <a:pt x="0" y="42"/>
                    <a:pt x="2" y="44"/>
                    <a:pt x="5" y="44"/>
                  </a:cubicBezTo>
                  <a:cubicBezTo>
                    <a:pt x="8" y="44"/>
                    <a:pt x="10" y="42"/>
                    <a:pt x="10" y="40"/>
                  </a:cubicBezTo>
                  <a:cubicBezTo>
                    <a:pt x="10" y="23"/>
                    <a:pt x="23" y="9"/>
                    <a:pt x="40" y="9"/>
                  </a:cubicBezTo>
                  <a:cubicBezTo>
                    <a:pt x="43" y="9"/>
                    <a:pt x="45" y="7"/>
                    <a:pt x="45" y="4"/>
                  </a:cubicBezTo>
                  <a:cubicBezTo>
                    <a:pt x="45" y="2"/>
                    <a:pt x="43" y="0"/>
                    <a:pt x="40" y="0"/>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39" name="Freeform 27">
              <a:extLst>
                <a:ext uri="{FF2B5EF4-FFF2-40B4-BE49-F238E27FC236}">
                  <a16:creationId xmlns:a16="http://schemas.microsoft.com/office/drawing/2014/main" id="{D632E822-B4E2-4DA2-8F40-309B75C8FB63}"/>
                </a:ext>
              </a:extLst>
            </p:cNvPr>
            <p:cNvSpPr>
              <a:spLocks/>
            </p:cNvSpPr>
            <p:nvPr/>
          </p:nvSpPr>
          <p:spPr bwMode="auto">
            <a:xfrm>
              <a:off x="1047753" y="4505325"/>
              <a:ext cx="115887" cy="114300"/>
            </a:xfrm>
            <a:custGeom>
              <a:avLst/>
              <a:gdLst>
                <a:gd name="T0" fmla="*/ 40 w 44"/>
                <a:gd name="T1" fmla="*/ 0 h 44"/>
                <a:gd name="T2" fmla="*/ 0 w 44"/>
                <a:gd name="T3" fmla="*/ 40 h 44"/>
                <a:gd name="T4" fmla="*/ 5 w 44"/>
                <a:gd name="T5" fmla="*/ 44 h 44"/>
                <a:gd name="T6" fmla="*/ 9 w 44"/>
                <a:gd name="T7" fmla="*/ 40 h 44"/>
                <a:gd name="T8" fmla="*/ 40 w 44"/>
                <a:gd name="T9" fmla="*/ 9 h 44"/>
                <a:gd name="T10" fmla="*/ 44 w 44"/>
                <a:gd name="T11" fmla="*/ 4 h 44"/>
                <a:gd name="T12" fmla="*/ 40 w 44"/>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4" h="44">
                  <a:moveTo>
                    <a:pt x="40" y="0"/>
                  </a:moveTo>
                  <a:cubicBezTo>
                    <a:pt x="18" y="0"/>
                    <a:pt x="0" y="18"/>
                    <a:pt x="0" y="40"/>
                  </a:cubicBezTo>
                  <a:cubicBezTo>
                    <a:pt x="0" y="42"/>
                    <a:pt x="2" y="44"/>
                    <a:pt x="5" y="44"/>
                  </a:cubicBezTo>
                  <a:cubicBezTo>
                    <a:pt x="7" y="44"/>
                    <a:pt x="9" y="42"/>
                    <a:pt x="9" y="40"/>
                  </a:cubicBezTo>
                  <a:cubicBezTo>
                    <a:pt x="9" y="23"/>
                    <a:pt x="23" y="9"/>
                    <a:pt x="40" y="9"/>
                  </a:cubicBezTo>
                  <a:cubicBezTo>
                    <a:pt x="42" y="9"/>
                    <a:pt x="44" y="7"/>
                    <a:pt x="44" y="4"/>
                  </a:cubicBezTo>
                  <a:cubicBezTo>
                    <a:pt x="44" y="2"/>
                    <a:pt x="42" y="0"/>
                    <a:pt x="40" y="0"/>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40" name="Freeform 28">
              <a:extLst>
                <a:ext uri="{FF2B5EF4-FFF2-40B4-BE49-F238E27FC236}">
                  <a16:creationId xmlns:a16="http://schemas.microsoft.com/office/drawing/2014/main" id="{B052E3F3-4B31-4438-A646-B9DCE7EB5560}"/>
                </a:ext>
              </a:extLst>
            </p:cNvPr>
            <p:cNvSpPr>
              <a:spLocks/>
            </p:cNvSpPr>
            <p:nvPr/>
          </p:nvSpPr>
          <p:spPr bwMode="auto">
            <a:xfrm>
              <a:off x="663576" y="4243389"/>
              <a:ext cx="544512" cy="201613"/>
            </a:xfrm>
            <a:custGeom>
              <a:avLst/>
              <a:gdLst>
                <a:gd name="T0" fmla="*/ 81 w 208"/>
                <a:gd name="T1" fmla="*/ 77 h 77"/>
                <a:gd name="T2" fmla="*/ 128 w 208"/>
                <a:gd name="T3" fmla="*/ 77 h 77"/>
                <a:gd name="T4" fmla="*/ 184 w 208"/>
                <a:gd name="T5" fmla="*/ 52 h 77"/>
                <a:gd name="T6" fmla="*/ 208 w 208"/>
                <a:gd name="T7" fmla="*/ 56 h 77"/>
                <a:gd name="T8" fmla="*/ 181 w 208"/>
                <a:gd name="T9" fmla="*/ 18 h 77"/>
                <a:gd name="T10" fmla="*/ 177 w 208"/>
                <a:gd name="T11" fmla="*/ 11 h 77"/>
                <a:gd name="T12" fmla="*/ 177 w 208"/>
                <a:gd name="T13" fmla="*/ 11 h 77"/>
                <a:gd name="T14" fmla="*/ 177 w 208"/>
                <a:gd name="T15" fmla="*/ 11 h 77"/>
                <a:gd name="T16" fmla="*/ 152 w 208"/>
                <a:gd name="T17" fmla="*/ 0 h 77"/>
                <a:gd name="T18" fmla="*/ 127 w 208"/>
                <a:gd name="T19" fmla="*/ 11 h 77"/>
                <a:gd name="T20" fmla="*/ 82 w 208"/>
                <a:gd name="T21" fmla="*/ 11 h 77"/>
                <a:gd name="T22" fmla="*/ 57 w 208"/>
                <a:gd name="T23" fmla="*/ 0 h 77"/>
                <a:gd name="T24" fmla="*/ 32 w 208"/>
                <a:gd name="T25" fmla="*/ 11 h 77"/>
                <a:gd name="T26" fmla="*/ 32 w 208"/>
                <a:gd name="T27" fmla="*/ 11 h 77"/>
                <a:gd name="T28" fmla="*/ 0 w 208"/>
                <a:gd name="T29" fmla="*/ 56 h 77"/>
                <a:gd name="T30" fmla="*/ 25 w 208"/>
                <a:gd name="T31" fmla="*/ 52 h 77"/>
                <a:gd name="T32" fmla="*/ 81 w 208"/>
                <a:gd name="T3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77">
                  <a:moveTo>
                    <a:pt x="81" y="77"/>
                  </a:moveTo>
                  <a:cubicBezTo>
                    <a:pt x="128" y="77"/>
                    <a:pt x="128" y="77"/>
                    <a:pt x="128" y="77"/>
                  </a:cubicBezTo>
                  <a:cubicBezTo>
                    <a:pt x="139" y="62"/>
                    <a:pt x="161" y="52"/>
                    <a:pt x="184" y="52"/>
                  </a:cubicBezTo>
                  <a:cubicBezTo>
                    <a:pt x="193" y="52"/>
                    <a:pt x="201" y="53"/>
                    <a:pt x="208" y="56"/>
                  </a:cubicBezTo>
                  <a:cubicBezTo>
                    <a:pt x="181" y="18"/>
                    <a:pt x="181" y="18"/>
                    <a:pt x="181" y="18"/>
                  </a:cubicBezTo>
                  <a:cubicBezTo>
                    <a:pt x="180" y="15"/>
                    <a:pt x="179" y="13"/>
                    <a:pt x="177" y="11"/>
                  </a:cubicBezTo>
                  <a:cubicBezTo>
                    <a:pt x="177" y="11"/>
                    <a:pt x="177" y="11"/>
                    <a:pt x="177" y="11"/>
                  </a:cubicBezTo>
                  <a:cubicBezTo>
                    <a:pt x="177" y="11"/>
                    <a:pt x="177" y="11"/>
                    <a:pt x="177" y="11"/>
                  </a:cubicBezTo>
                  <a:cubicBezTo>
                    <a:pt x="171" y="4"/>
                    <a:pt x="162" y="0"/>
                    <a:pt x="152" y="0"/>
                  </a:cubicBezTo>
                  <a:cubicBezTo>
                    <a:pt x="142" y="0"/>
                    <a:pt x="134" y="4"/>
                    <a:pt x="127" y="11"/>
                  </a:cubicBezTo>
                  <a:cubicBezTo>
                    <a:pt x="82" y="11"/>
                    <a:pt x="82" y="11"/>
                    <a:pt x="82" y="11"/>
                  </a:cubicBezTo>
                  <a:cubicBezTo>
                    <a:pt x="76" y="4"/>
                    <a:pt x="67" y="0"/>
                    <a:pt x="57" y="0"/>
                  </a:cubicBezTo>
                  <a:cubicBezTo>
                    <a:pt x="47" y="0"/>
                    <a:pt x="38" y="4"/>
                    <a:pt x="32" y="11"/>
                  </a:cubicBezTo>
                  <a:cubicBezTo>
                    <a:pt x="32" y="11"/>
                    <a:pt x="32" y="11"/>
                    <a:pt x="32" y="11"/>
                  </a:cubicBezTo>
                  <a:cubicBezTo>
                    <a:pt x="0" y="56"/>
                    <a:pt x="0" y="56"/>
                    <a:pt x="0" y="56"/>
                  </a:cubicBezTo>
                  <a:cubicBezTo>
                    <a:pt x="8" y="53"/>
                    <a:pt x="16" y="52"/>
                    <a:pt x="25" y="52"/>
                  </a:cubicBezTo>
                  <a:cubicBezTo>
                    <a:pt x="48" y="52"/>
                    <a:pt x="70" y="62"/>
                    <a:pt x="81" y="77"/>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41" name="Freeform 29">
              <a:extLst>
                <a:ext uri="{FF2B5EF4-FFF2-40B4-BE49-F238E27FC236}">
                  <a16:creationId xmlns:a16="http://schemas.microsoft.com/office/drawing/2014/main" id="{982ADE82-432D-4110-A2A9-0A9848333F9A}"/>
                </a:ext>
              </a:extLst>
            </p:cNvPr>
            <p:cNvSpPr>
              <a:spLocks noEditPoints="1"/>
            </p:cNvSpPr>
            <p:nvPr/>
          </p:nvSpPr>
          <p:spPr bwMode="auto">
            <a:xfrm>
              <a:off x="549277" y="4405314"/>
              <a:ext cx="776287" cy="376238"/>
            </a:xfrm>
            <a:custGeom>
              <a:avLst/>
              <a:gdLst>
                <a:gd name="T0" fmla="*/ 280 w 297"/>
                <a:gd name="T1" fmla="*/ 34 h 144"/>
                <a:gd name="T2" fmla="*/ 268 w 297"/>
                <a:gd name="T3" fmla="*/ 17 h 144"/>
                <a:gd name="T4" fmla="*/ 228 w 297"/>
                <a:gd name="T5" fmla="*/ 0 h 144"/>
                <a:gd name="T6" fmla="*/ 179 w 297"/>
                <a:gd name="T7" fmla="*/ 23 h 144"/>
                <a:gd name="T8" fmla="*/ 178 w 297"/>
                <a:gd name="T9" fmla="*/ 25 h 144"/>
                <a:gd name="T10" fmla="*/ 119 w 297"/>
                <a:gd name="T11" fmla="*/ 25 h 144"/>
                <a:gd name="T12" fmla="*/ 118 w 297"/>
                <a:gd name="T13" fmla="*/ 23 h 144"/>
                <a:gd name="T14" fmla="*/ 69 w 297"/>
                <a:gd name="T15" fmla="*/ 0 h 144"/>
                <a:gd name="T16" fmla="*/ 24 w 297"/>
                <a:gd name="T17" fmla="*/ 23 h 144"/>
                <a:gd name="T18" fmla="*/ 23 w 297"/>
                <a:gd name="T19" fmla="*/ 24 h 144"/>
                <a:gd name="T20" fmla="*/ 15 w 297"/>
                <a:gd name="T21" fmla="*/ 36 h 144"/>
                <a:gd name="T22" fmla="*/ 0 w 297"/>
                <a:gd name="T23" fmla="*/ 78 h 144"/>
                <a:gd name="T24" fmla="*/ 66 w 297"/>
                <a:gd name="T25" fmla="*/ 144 h 144"/>
                <a:gd name="T26" fmla="*/ 116 w 297"/>
                <a:gd name="T27" fmla="*/ 121 h 144"/>
                <a:gd name="T28" fmla="*/ 116 w 297"/>
                <a:gd name="T29" fmla="*/ 122 h 144"/>
                <a:gd name="T30" fmla="*/ 117 w 297"/>
                <a:gd name="T31" fmla="*/ 120 h 144"/>
                <a:gd name="T32" fmla="*/ 118 w 297"/>
                <a:gd name="T33" fmla="*/ 120 h 144"/>
                <a:gd name="T34" fmla="*/ 128 w 297"/>
                <a:gd name="T35" fmla="*/ 110 h 144"/>
                <a:gd name="T36" fmla="*/ 149 w 297"/>
                <a:gd name="T37" fmla="*/ 120 h 144"/>
                <a:gd name="T38" fmla="*/ 169 w 297"/>
                <a:gd name="T39" fmla="*/ 110 h 144"/>
                <a:gd name="T40" fmla="*/ 179 w 297"/>
                <a:gd name="T41" fmla="*/ 119 h 144"/>
                <a:gd name="T42" fmla="*/ 180 w 297"/>
                <a:gd name="T43" fmla="*/ 121 h 144"/>
                <a:gd name="T44" fmla="*/ 181 w 297"/>
                <a:gd name="T45" fmla="*/ 122 h 144"/>
                <a:gd name="T46" fmla="*/ 181 w 297"/>
                <a:gd name="T47" fmla="*/ 122 h 144"/>
                <a:gd name="T48" fmla="*/ 231 w 297"/>
                <a:gd name="T49" fmla="*/ 144 h 144"/>
                <a:gd name="T50" fmla="*/ 297 w 297"/>
                <a:gd name="T51" fmla="*/ 78 h 144"/>
                <a:gd name="T52" fmla="*/ 280 w 297"/>
                <a:gd name="T53" fmla="*/ 34 h 144"/>
                <a:gd name="T54" fmla="*/ 66 w 297"/>
                <a:gd name="T55" fmla="*/ 126 h 144"/>
                <a:gd name="T56" fmla="*/ 18 w 297"/>
                <a:gd name="T57" fmla="*/ 78 h 144"/>
                <a:gd name="T58" fmla="*/ 66 w 297"/>
                <a:gd name="T59" fmla="*/ 29 h 144"/>
                <a:gd name="T60" fmla="*/ 115 w 297"/>
                <a:gd name="T61" fmla="*/ 78 h 144"/>
                <a:gd name="T62" fmla="*/ 66 w 297"/>
                <a:gd name="T63" fmla="*/ 126 h 144"/>
                <a:gd name="T64" fmla="*/ 149 w 297"/>
                <a:gd name="T65" fmla="*/ 111 h 144"/>
                <a:gd name="T66" fmla="*/ 132 w 297"/>
                <a:gd name="T67" fmla="*/ 94 h 144"/>
                <a:gd name="T68" fmla="*/ 149 w 297"/>
                <a:gd name="T69" fmla="*/ 78 h 144"/>
                <a:gd name="T70" fmla="*/ 165 w 297"/>
                <a:gd name="T71" fmla="*/ 94 h 144"/>
                <a:gd name="T72" fmla="*/ 149 w 297"/>
                <a:gd name="T73" fmla="*/ 111 h 144"/>
                <a:gd name="T74" fmla="*/ 231 w 297"/>
                <a:gd name="T75" fmla="*/ 126 h 144"/>
                <a:gd name="T76" fmla="*/ 183 w 297"/>
                <a:gd name="T77" fmla="*/ 78 h 144"/>
                <a:gd name="T78" fmla="*/ 231 w 297"/>
                <a:gd name="T79" fmla="*/ 29 h 144"/>
                <a:gd name="T80" fmla="*/ 279 w 297"/>
                <a:gd name="T81" fmla="*/ 78 h 144"/>
                <a:gd name="T82" fmla="*/ 231 w 297"/>
                <a:gd name="T8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7" h="144">
                  <a:moveTo>
                    <a:pt x="280" y="34"/>
                  </a:moveTo>
                  <a:cubicBezTo>
                    <a:pt x="268" y="17"/>
                    <a:pt x="268" y="17"/>
                    <a:pt x="268" y="17"/>
                  </a:cubicBezTo>
                  <a:cubicBezTo>
                    <a:pt x="259" y="6"/>
                    <a:pt x="244" y="0"/>
                    <a:pt x="228" y="0"/>
                  </a:cubicBezTo>
                  <a:cubicBezTo>
                    <a:pt x="208" y="0"/>
                    <a:pt x="187" y="9"/>
                    <a:pt x="179" y="23"/>
                  </a:cubicBezTo>
                  <a:cubicBezTo>
                    <a:pt x="178" y="25"/>
                    <a:pt x="178" y="25"/>
                    <a:pt x="178" y="25"/>
                  </a:cubicBezTo>
                  <a:cubicBezTo>
                    <a:pt x="119" y="25"/>
                    <a:pt x="119" y="25"/>
                    <a:pt x="119" y="25"/>
                  </a:cubicBezTo>
                  <a:cubicBezTo>
                    <a:pt x="118" y="23"/>
                    <a:pt x="118" y="23"/>
                    <a:pt x="118" y="23"/>
                  </a:cubicBezTo>
                  <a:cubicBezTo>
                    <a:pt x="110" y="9"/>
                    <a:pt x="89" y="0"/>
                    <a:pt x="69" y="0"/>
                  </a:cubicBezTo>
                  <a:cubicBezTo>
                    <a:pt x="50" y="0"/>
                    <a:pt x="33" y="9"/>
                    <a:pt x="24" y="23"/>
                  </a:cubicBezTo>
                  <a:cubicBezTo>
                    <a:pt x="24" y="23"/>
                    <a:pt x="24" y="23"/>
                    <a:pt x="23" y="24"/>
                  </a:cubicBezTo>
                  <a:cubicBezTo>
                    <a:pt x="15" y="36"/>
                    <a:pt x="15" y="36"/>
                    <a:pt x="15" y="36"/>
                  </a:cubicBezTo>
                  <a:cubicBezTo>
                    <a:pt x="5" y="47"/>
                    <a:pt x="0" y="62"/>
                    <a:pt x="0" y="78"/>
                  </a:cubicBezTo>
                  <a:cubicBezTo>
                    <a:pt x="0" y="114"/>
                    <a:pt x="30" y="144"/>
                    <a:pt x="66" y="144"/>
                  </a:cubicBezTo>
                  <a:cubicBezTo>
                    <a:pt x="86" y="144"/>
                    <a:pt x="104" y="135"/>
                    <a:pt x="116" y="121"/>
                  </a:cubicBezTo>
                  <a:cubicBezTo>
                    <a:pt x="116" y="122"/>
                    <a:pt x="116" y="122"/>
                    <a:pt x="116" y="122"/>
                  </a:cubicBezTo>
                  <a:cubicBezTo>
                    <a:pt x="117" y="121"/>
                    <a:pt x="117" y="120"/>
                    <a:pt x="117" y="120"/>
                  </a:cubicBezTo>
                  <a:cubicBezTo>
                    <a:pt x="117" y="120"/>
                    <a:pt x="117" y="120"/>
                    <a:pt x="118" y="120"/>
                  </a:cubicBezTo>
                  <a:cubicBezTo>
                    <a:pt x="121" y="116"/>
                    <a:pt x="124" y="113"/>
                    <a:pt x="128" y="110"/>
                  </a:cubicBezTo>
                  <a:cubicBezTo>
                    <a:pt x="133" y="116"/>
                    <a:pt x="140" y="120"/>
                    <a:pt x="149" y="120"/>
                  </a:cubicBezTo>
                  <a:cubicBezTo>
                    <a:pt x="157" y="120"/>
                    <a:pt x="164" y="116"/>
                    <a:pt x="169" y="110"/>
                  </a:cubicBezTo>
                  <a:cubicBezTo>
                    <a:pt x="173" y="113"/>
                    <a:pt x="176" y="115"/>
                    <a:pt x="179" y="119"/>
                  </a:cubicBezTo>
                  <a:cubicBezTo>
                    <a:pt x="179" y="120"/>
                    <a:pt x="180" y="120"/>
                    <a:pt x="180" y="121"/>
                  </a:cubicBezTo>
                  <a:cubicBezTo>
                    <a:pt x="181" y="121"/>
                    <a:pt x="181" y="121"/>
                    <a:pt x="181" y="122"/>
                  </a:cubicBezTo>
                  <a:cubicBezTo>
                    <a:pt x="181" y="122"/>
                    <a:pt x="181" y="122"/>
                    <a:pt x="181" y="122"/>
                  </a:cubicBezTo>
                  <a:cubicBezTo>
                    <a:pt x="193" y="135"/>
                    <a:pt x="211" y="144"/>
                    <a:pt x="231" y="144"/>
                  </a:cubicBezTo>
                  <a:cubicBezTo>
                    <a:pt x="267" y="144"/>
                    <a:pt x="297" y="114"/>
                    <a:pt x="297" y="78"/>
                  </a:cubicBezTo>
                  <a:cubicBezTo>
                    <a:pt x="297" y="61"/>
                    <a:pt x="291" y="45"/>
                    <a:pt x="280" y="34"/>
                  </a:cubicBezTo>
                  <a:close/>
                  <a:moveTo>
                    <a:pt x="66" y="126"/>
                  </a:moveTo>
                  <a:cubicBezTo>
                    <a:pt x="40" y="126"/>
                    <a:pt x="18" y="104"/>
                    <a:pt x="18" y="78"/>
                  </a:cubicBezTo>
                  <a:cubicBezTo>
                    <a:pt x="18" y="51"/>
                    <a:pt x="40" y="29"/>
                    <a:pt x="66" y="29"/>
                  </a:cubicBezTo>
                  <a:cubicBezTo>
                    <a:pt x="93" y="29"/>
                    <a:pt x="115" y="51"/>
                    <a:pt x="115" y="78"/>
                  </a:cubicBezTo>
                  <a:cubicBezTo>
                    <a:pt x="115" y="104"/>
                    <a:pt x="93" y="126"/>
                    <a:pt x="66" y="126"/>
                  </a:cubicBezTo>
                  <a:close/>
                  <a:moveTo>
                    <a:pt x="149" y="111"/>
                  </a:moveTo>
                  <a:cubicBezTo>
                    <a:pt x="139" y="111"/>
                    <a:pt x="132" y="104"/>
                    <a:pt x="132" y="94"/>
                  </a:cubicBezTo>
                  <a:cubicBezTo>
                    <a:pt x="132" y="85"/>
                    <a:pt x="139" y="78"/>
                    <a:pt x="149" y="78"/>
                  </a:cubicBezTo>
                  <a:cubicBezTo>
                    <a:pt x="158" y="78"/>
                    <a:pt x="165" y="85"/>
                    <a:pt x="165" y="94"/>
                  </a:cubicBezTo>
                  <a:cubicBezTo>
                    <a:pt x="165" y="104"/>
                    <a:pt x="158" y="111"/>
                    <a:pt x="149" y="111"/>
                  </a:cubicBezTo>
                  <a:close/>
                  <a:moveTo>
                    <a:pt x="231" y="126"/>
                  </a:moveTo>
                  <a:cubicBezTo>
                    <a:pt x="204" y="126"/>
                    <a:pt x="183" y="104"/>
                    <a:pt x="183" y="78"/>
                  </a:cubicBezTo>
                  <a:cubicBezTo>
                    <a:pt x="183" y="51"/>
                    <a:pt x="204" y="29"/>
                    <a:pt x="231" y="29"/>
                  </a:cubicBezTo>
                  <a:cubicBezTo>
                    <a:pt x="257" y="29"/>
                    <a:pt x="279" y="51"/>
                    <a:pt x="279" y="78"/>
                  </a:cubicBezTo>
                  <a:cubicBezTo>
                    <a:pt x="279" y="104"/>
                    <a:pt x="257" y="126"/>
                    <a:pt x="231" y="126"/>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grpSp>
        <p:nvGrpSpPr>
          <p:cNvPr id="142" name="Group 141">
            <a:extLst>
              <a:ext uri="{FF2B5EF4-FFF2-40B4-BE49-F238E27FC236}">
                <a16:creationId xmlns:a16="http://schemas.microsoft.com/office/drawing/2014/main" id="{8BD84D32-7C42-4365-8AEB-8FD59899FE4E}"/>
              </a:ext>
            </a:extLst>
          </p:cNvPr>
          <p:cNvGrpSpPr/>
          <p:nvPr/>
        </p:nvGrpSpPr>
        <p:grpSpPr>
          <a:xfrm>
            <a:off x="8662302" y="3418599"/>
            <a:ext cx="305407" cy="305509"/>
            <a:chOff x="4857751" y="5308600"/>
            <a:chExt cx="958850" cy="793750"/>
          </a:xfrm>
          <a:solidFill>
            <a:srgbClr val="1F65AF">
              <a:lumMod val="40000"/>
              <a:lumOff val="60000"/>
            </a:srgbClr>
          </a:solidFill>
        </p:grpSpPr>
        <p:sp>
          <p:nvSpPr>
            <p:cNvPr id="143" name="Freeform 320">
              <a:extLst>
                <a:ext uri="{FF2B5EF4-FFF2-40B4-BE49-F238E27FC236}">
                  <a16:creationId xmlns:a16="http://schemas.microsoft.com/office/drawing/2014/main" id="{815041B5-9B02-4CBE-83E6-6D0BA49C1285}"/>
                </a:ext>
              </a:extLst>
            </p:cNvPr>
            <p:cNvSpPr>
              <a:spLocks/>
            </p:cNvSpPr>
            <p:nvPr/>
          </p:nvSpPr>
          <p:spPr bwMode="auto">
            <a:xfrm>
              <a:off x="5254626" y="5308600"/>
              <a:ext cx="165100" cy="190500"/>
            </a:xfrm>
            <a:custGeom>
              <a:avLst/>
              <a:gdLst>
                <a:gd name="T0" fmla="*/ 163 w 326"/>
                <a:gd name="T1" fmla="*/ 377 h 377"/>
                <a:gd name="T2" fmla="*/ 326 w 326"/>
                <a:gd name="T3" fmla="*/ 175 h 377"/>
                <a:gd name="T4" fmla="*/ 163 w 326"/>
                <a:gd name="T5" fmla="*/ 0 h 377"/>
                <a:gd name="T6" fmla="*/ 0 w 326"/>
                <a:gd name="T7" fmla="*/ 175 h 377"/>
                <a:gd name="T8" fmla="*/ 163 w 326"/>
                <a:gd name="T9" fmla="*/ 377 h 377"/>
              </a:gdLst>
              <a:ahLst/>
              <a:cxnLst>
                <a:cxn ang="0">
                  <a:pos x="T0" y="T1"/>
                </a:cxn>
                <a:cxn ang="0">
                  <a:pos x="T2" y="T3"/>
                </a:cxn>
                <a:cxn ang="0">
                  <a:pos x="T4" y="T5"/>
                </a:cxn>
                <a:cxn ang="0">
                  <a:pos x="T6" y="T7"/>
                </a:cxn>
                <a:cxn ang="0">
                  <a:pos x="T8" y="T9"/>
                </a:cxn>
              </a:cxnLst>
              <a:rect l="0" t="0" r="r" b="b"/>
              <a:pathLst>
                <a:path w="326" h="377">
                  <a:moveTo>
                    <a:pt x="163" y="377"/>
                  </a:moveTo>
                  <a:cubicBezTo>
                    <a:pt x="255" y="375"/>
                    <a:pt x="326" y="267"/>
                    <a:pt x="326" y="175"/>
                  </a:cubicBezTo>
                  <a:cubicBezTo>
                    <a:pt x="326" y="81"/>
                    <a:pt x="253" y="2"/>
                    <a:pt x="163" y="0"/>
                  </a:cubicBezTo>
                  <a:cubicBezTo>
                    <a:pt x="73" y="2"/>
                    <a:pt x="0" y="81"/>
                    <a:pt x="0" y="175"/>
                  </a:cubicBezTo>
                  <a:cubicBezTo>
                    <a:pt x="0" y="267"/>
                    <a:pt x="71" y="375"/>
                    <a:pt x="163" y="377"/>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457154" rtl="0" eaLnBrk="1" fontAlgn="base" latinLnBrk="0" hangingPunct="1">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4" name="Freeform 321">
              <a:extLst>
                <a:ext uri="{FF2B5EF4-FFF2-40B4-BE49-F238E27FC236}">
                  <a16:creationId xmlns:a16="http://schemas.microsoft.com/office/drawing/2014/main" id="{41FF97E2-3D9B-48B0-954B-109ACC46840C}"/>
                </a:ext>
              </a:extLst>
            </p:cNvPr>
            <p:cNvSpPr>
              <a:spLocks/>
            </p:cNvSpPr>
            <p:nvPr/>
          </p:nvSpPr>
          <p:spPr bwMode="auto">
            <a:xfrm>
              <a:off x="5321301" y="5513388"/>
              <a:ext cx="31750" cy="19050"/>
            </a:xfrm>
            <a:custGeom>
              <a:avLst/>
              <a:gdLst>
                <a:gd name="T0" fmla="*/ 53 w 61"/>
                <a:gd name="T1" fmla="*/ 1 h 38"/>
                <a:gd name="T2" fmla="*/ 7 w 61"/>
                <a:gd name="T3" fmla="*/ 1 h 38"/>
                <a:gd name="T4" fmla="*/ 3 w 61"/>
                <a:gd name="T5" fmla="*/ 4 h 38"/>
                <a:gd name="T6" fmla="*/ 0 w 61"/>
                <a:gd name="T7" fmla="*/ 10 h 38"/>
                <a:gd name="T8" fmla="*/ 0 w 61"/>
                <a:gd name="T9" fmla="*/ 14 h 38"/>
                <a:gd name="T10" fmla="*/ 11 w 61"/>
                <a:gd name="T11" fmla="*/ 36 h 38"/>
                <a:gd name="T12" fmla="*/ 14 w 61"/>
                <a:gd name="T13" fmla="*/ 38 h 38"/>
                <a:gd name="T14" fmla="*/ 30 w 61"/>
                <a:gd name="T15" fmla="*/ 38 h 38"/>
                <a:gd name="T16" fmla="*/ 47 w 61"/>
                <a:gd name="T17" fmla="*/ 38 h 38"/>
                <a:gd name="T18" fmla="*/ 50 w 61"/>
                <a:gd name="T19" fmla="*/ 36 h 38"/>
                <a:gd name="T20" fmla="*/ 58 w 61"/>
                <a:gd name="T21" fmla="*/ 20 h 38"/>
                <a:gd name="T22" fmla="*/ 58 w 61"/>
                <a:gd name="T23" fmla="*/ 4 h 38"/>
                <a:gd name="T24" fmla="*/ 53 w 61"/>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38">
                  <a:moveTo>
                    <a:pt x="53" y="1"/>
                  </a:moveTo>
                  <a:cubicBezTo>
                    <a:pt x="38" y="0"/>
                    <a:pt x="23" y="0"/>
                    <a:pt x="7" y="1"/>
                  </a:cubicBezTo>
                  <a:cubicBezTo>
                    <a:pt x="5" y="1"/>
                    <a:pt x="4" y="2"/>
                    <a:pt x="3" y="4"/>
                  </a:cubicBezTo>
                  <a:cubicBezTo>
                    <a:pt x="2" y="6"/>
                    <a:pt x="1" y="8"/>
                    <a:pt x="0" y="10"/>
                  </a:cubicBezTo>
                  <a:cubicBezTo>
                    <a:pt x="0" y="11"/>
                    <a:pt x="0" y="13"/>
                    <a:pt x="0" y="14"/>
                  </a:cubicBezTo>
                  <a:cubicBezTo>
                    <a:pt x="4" y="21"/>
                    <a:pt x="7" y="29"/>
                    <a:pt x="11" y="36"/>
                  </a:cubicBezTo>
                  <a:cubicBezTo>
                    <a:pt x="12" y="37"/>
                    <a:pt x="12" y="38"/>
                    <a:pt x="14" y="38"/>
                  </a:cubicBezTo>
                  <a:cubicBezTo>
                    <a:pt x="19" y="38"/>
                    <a:pt x="25" y="38"/>
                    <a:pt x="30" y="38"/>
                  </a:cubicBezTo>
                  <a:cubicBezTo>
                    <a:pt x="36" y="38"/>
                    <a:pt x="41" y="38"/>
                    <a:pt x="47" y="38"/>
                  </a:cubicBezTo>
                  <a:cubicBezTo>
                    <a:pt x="48" y="38"/>
                    <a:pt x="49" y="37"/>
                    <a:pt x="50" y="36"/>
                  </a:cubicBezTo>
                  <a:cubicBezTo>
                    <a:pt x="52" y="30"/>
                    <a:pt x="54" y="25"/>
                    <a:pt x="58" y="20"/>
                  </a:cubicBezTo>
                  <a:cubicBezTo>
                    <a:pt x="61" y="14"/>
                    <a:pt x="61" y="10"/>
                    <a:pt x="58" y="4"/>
                  </a:cubicBezTo>
                  <a:cubicBezTo>
                    <a:pt x="57" y="2"/>
                    <a:pt x="56" y="1"/>
                    <a:pt x="53" y="1"/>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457154" rtl="0" eaLnBrk="1" fontAlgn="base" latinLnBrk="0" hangingPunct="1">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5" name="Freeform 322">
              <a:extLst>
                <a:ext uri="{FF2B5EF4-FFF2-40B4-BE49-F238E27FC236}">
                  <a16:creationId xmlns:a16="http://schemas.microsoft.com/office/drawing/2014/main" id="{BF324EE3-75AD-4672-B68E-4A5D6E514A1B}"/>
                </a:ext>
              </a:extLst>
            </p:cNvPr>
            <p:cNvSpPr>
              <a:spLocks/>
            </p:cNvSpPr>
            <p:nvPr/>
          </p:nvSpPr>
          <p:spPr bwMode="auto">
            <a:xfrm>
              <a:off x="5197476" y="5513388"/>
              <a:ext cx="280988" cy="157163"/>
            </a:xfrm>
            <a:custGeom>
              <a:avLst/>
              <a:gdLst>
                <a:gd name="T0" fmla="*/ 554 w 554"/>
                <a:gd name="T1" fmla="*/ 101 h 311"/>
                <a:gd name="T2" fmla="*/ 458 w 554"/>
                <a:gd name="T3" fmla="*/ 0 h 311"/>
                <a:gd name="T4" fmla="*/ 371 w 554"/>
                <a:gd name="T5" fmla="*/ 0 h 311"/>
                <a:gd name="T6" fmla="*/ 310 w 554"/>
                <a:gd name="T7" fmla="*/ 118 h 311"/>
                <a:gd name="T8" fmla="*/ 304 w 554"/>
                <a:gd name="T9" fmla="*/ 89 h 311"/>
                <a:gd name="T10" fmla="*/ 294 w 554"/>
                <a:gd name="T11" fmla="*/ 46 h 311"/>
                <a:gd name="T12" fmla="*/ 260 w 554"/>
                <a:gd name="T13" fmla="*/ 46 h 311"/>
                <a:gd name="T14" fmla="*/ 258 w 554"/>
                <a:gd name="T15" fmla="*/ 48 h 311"/>
                <a:gd name="T16" fmla="*/ 245 w 554"/>
                <a:gd name="T17" fmla="*/ 111 h 311"/>
                <a:gd name="T18" fmla="*/ 243 w 554"/>
                <a:gd name="T19" fmla="*/ 118 h 311"/>
                <a:gd name="T20" fmla="*/ 182 w 554"/>
                <a:gd name="T21" fmla="*/ 0 h 311"/>
                <a:gd name="T22" fmla="*/ 95 w 554"/>
                <a:gd name="T23" fmla="*/ 0 h 311"/>
                <a:gd name="T24" fmla="*/ 0 w 554"/>
                <a:gd name="T25" fmla="*/ 101 h 311"/>
                <a:gd name="T26" fmla="*/ 0 w 554"/>
                <a:gd name="T27" fmla="*/ 311 h 311"/>
                <a:gd name="T28" fmla="*/ 554 w 554"/>
                <a:gd name="T29" fmla="*/ 311 h 311"/>
                <a:gd name="T30" fmla="*/ 554 w 554"/>
                <a:gd name="T31" fmla="*/ 10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311">
                  <a:moveTo>
                    <a:pt x="554" y="101"/>
                  </a:moveTo>
                  <a:cubicBezTo>
                    <a:pt x="554" y="45"/>
                    <a:pt x="511" y="0"/>
                    <a:pt x="458" y="0"/>
                  </a:cubicBezTo>
                  <a:cubicBezTo>
                    <a:pt x="371" y="0"/>
                    <a:pt x="371" y="0"/>
                    <a:pt x="371" y="0"/>
                  </a:cubicBezTo>
                  <a:cubicBezTo>
                    <a:pt x="310" y="118"/>
                    <a:pt x="310" y="118"/>
                    <a:pt x="310" y="118"/>
                  </a:cubicBezTo>
                  <a:cubicBezTo>
                    <a:pt x="308" y="109"/>
                    <a:pt x="306" y="99"/>
                    <a:pt x="304" y="89"/>
                  </a:cubicBezTo>
                  <a:cubicBezTo>
                    <a:pt x="300" y="75"/>
                    <a:pt x="297" y="61"/>
                    <a:pt x="294" y="46"/>
                  </a:cubicBezTo>
                  <a:cubicBezTo>
                    <a:pt x="283" y="46"/>
                    <a:pt x="271" y="46"/>
                    <a:pt x="260" y="46"/>
                  </a:cubicBezTo>
                  <a:cubicBezTo>
                    <a:pt x="258" y="46"/>
                    <a:pt x="258" y="47"/>
                    <a:pt x="258" y="48"/>
                  </a:cubicBezTo>
                  <a:cubicBezTo>
                    <a:pt x="254" y="69"/>
                    <a:pt x="249" y="90"/>
                    <a:pt x="245" y="111"/>
                  </a:cubicBezTo>
                  <a:cubicBezTo>
                    <a:pt x="244" y="113"/>
                    <a:pt x="244" y="116"/>
                    <a:pt x="243" y="118"/>
                  </a:cubicBezTo>
                  <a:cubicBezTo>
                    <a:pt x="182" y="0"/>
                    <a:pt x="182" y="0"/>
                    <a:pt x="182" y="0"/>
                  </a:cubicBezTo>
                  <a:cubicBezTo>
                    <a:pt x="95" y="0"/>
                    <a:pt x="95" y="0"/>
                    <a:pt x="95" y="0"/>
                  </a:cubicBezTo>
                  <a:cubicBezTo>
                    <a:pt x="42" y="0"/>
                    <a:pt x="0" y="45"/>
                    <a:pt x="0" y="101"/>
                  </a:cubicBezTo>
                  <a:cubicBezTo>
                    <a:pt x="0" y="311"/>
                    <a:pt x="0" y="311"/>
                    <a:pt x="0" y="311"/>
                  </a:cubicBezTo>
                  <a:cubicBezTo>
                    <a:pt x="554" y="311"/>
                    <a:pt x="554" y="311"/>
                    <a:pt x="554" y="311"/>
                  </a:cubicBezTo>
                  <a:lnTo>
                    <a:pt x="554" y="101"/>
                  </a:ln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457154" rtl="0" eaLnBrk="1" fontAlgn="base" latinLnBrk="0" hangingPunct="1">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6" name="Oval 145">
              <a:extLst>
                <a:ext uri="{FF2B5EF4-FFF2-40B4-BE49-F238E27FC236}">
                  <a16:creationId xmlns:a16="http://schemas.microsoft.com/office/drawing/2014/main" id="{B48722E8-9552-423F-BD66-3CF821B7E141}"/>
                </a:ext>
              </a:extLst>
            </p:cNvPr>
            <p:cNvSpPr>
              <a:spLocks noChangeArrowheads="1"/>
            </p:cNvSpPr>
            <p:nvPr/>
          </p:nvSpPr>
          <p:spPr bwMode="auto">
            <a:xfrm>
              <a:off x="4865688" y="5403850"/>
              <a:ext cx="176213" cy="192088"/>
            </a:xfrm>
            <a:prstGeom prst="ellipse">
              <a:avLst/>
            </a:prstGeom>
            <a:grpFill/>
            <a:ln w="9525">
              <a:noFill/>
              <a:round/>
              <a:headEnd/>
              <a:tailEnd/>
            </a:ln>
            <a:extLst/>
          </p:spPr>
          <p:txBody>
            <a:bodyPr vert="horz" wrap="square" lIns="91428" tIns="45714" rIns="91428" bIns="45714" numCol="1" anchor="t" anchorCtr="0" compatLnSpc="1">
              <a:prstTxWarp prst="textNoShape">
                <a:avLst/>
              </a:prstTxWarp>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457154" rtl="0" eaLnBrk="1" fontAlgn="base" latinLnBrk="0" hangingPunct="1">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7" name="Freeform 324">
              <a:extLst>
                <a:ext uri="{FF2B5EF4-FFF2-40B4-BE49-F238E27FC236}">
                  <a16:creationId xmlns:a16="http://schemas.microsoft.com/office/drawing/2014/main" id="{19C19ACE-9ECF-4B19-A6DB-8E49EA4C1B19}"/>
                </a:ext>
              </a:extLst>
            </p:cNvPr>
            <p:cNvSpPr>
              <a:spLocks/>
            </p:cNvSpPr>
            <p:nvPr/>
          </p:nvSpPr>
          <p:spPr bwMode="auto">
            <a:xfrm>
              <a:off x="4857751" y="5616575"/>
              <a:ext cx="276225" cy="485775"/>
            </a:xfrm>
            <a:custGeom>
              <a:avLst/>
              <a:gdLst>
                <a:gd name="T0" fmla="*/ 436 w 542"/>
                <a:gd name="T1" fmla="*/ 419 h 958"/>
                <a:gd name="T2" fmla="*/ 421 w 542"/>
                <a:gd name="T3" fmla="*/ 420 h 958"/>
                <a:gd name="T4" fmla="*/ 411 w 542"/>
                <a:gd name="T5" fmla="*/ 419 h 958"/>
                <a:gd name="T6" fmla="*/ 330 w 542"/>
                <a:gd name="T7" fmla="*/ 419 h 958"/>
                <a:gd name="T8" fmla="*/ 330 w 542"/>
                <a:gd name="T9" fmla="*/ 175 h 958"/>
                <a:gd name="T10" fmla="*/ 165 w 542"/>
                <a:gd name="T11" fmla="*/ 0 h 958"/>
                <a:gd name="T12" fmla="*/ 0 w 542"/>
                <a:gd name="T13" fmla="*/ 175 h 958"/>
                <a:gd name="T14" fmla="*/ 0 w 542"/>
                <a:gd name="T15" fmla="*/ 445 h 958"/>
                <a:gd name="T16" fmla="*/ 52 w 542"/>
                <a:gd name="T17" fmla="*/ 572 h 958"/>
                <a:gd name="T18" fmla="*/ 132 w 542"/>
                <a:gd name="T19" fmla="*/ 620 h 958"/>
                <a:gd name="T20" fmla="*/ 330 w 542"/>
                <a:gd name="T21" fmla="*/ 620 h 958"/>
                <a:gd name="T22" fmla="*/ 330 w 542"/>
                <a:gd name="T23" fmla="*/ 845 h 958"/>
                <a:gd name="T24" fmla="*/ 436 w 542"/>
                <a:gd name="T25" fmla="*/ 958 h 958"/>
                <a:gd name="T26" fmla="*/ 542 w 542"/>
                <a:gd name="T27" fmla="*/ 845 h 958"/>
                <a:gd name="T28" fmla="*/ 542 w 542"/>
                <a:gd name="T29" fmla="*/ 531 h 958"/>
                <a:gd name="T30" fmla="*/ 436 w 542"/>
                <a:gd name="T31" fmla="*/ 41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2" h="958">
                  <a:moveTo>
                    <a:pt x="436" y="419"/>
                  </a:moveTo>
                  <a:cubicBezTo>
                    <a:pt x="431" y="419"/>
                    <a:pt x="426" y="419"/>
                    <a:pt x="421" y="420"/>
                  </a:cubicBezTo>
                  <a:cubicBezTo>
                    <a:pt x="418" y="420"/>
                    <a:pt x="414" y="419"/>
                    <a:pt x="411" y="419"/>
                  </a:cubicBezTo>
                  <a:cubicBezTo>
                    <a:pt x="330" y="419"/>
                    <a:pt x="330" y="419"/>
                    <a:pt x="330" y="419"/>
                  </a:cubicBezTo>
                  <a:cubicBezTo>
                    <a:pt x="330" y="175"/>
                    <a:pt x="330" y="175"/>
                    <a:pt x="330" y="175"/>
                  </a:cubicBezTo>
                  <a:cubicBezTo>
                    <a:pt x="330" y="78"/>
                    <a:pt x="256" y="0"/>
                    <a:pt x="165" y="0"/>
                  </a:cubicBezTo>
                  <a:cubicBezTo>
                    <a:pt x="74" y="0"/>
                    <a:pt x="0" y="78"/>
                    <a:pt x="0" y="175"/>
                  </a:cubicBezTo>
                  <a:cubicBezTo>
                    <a:pt x="0" y="445"/>
                    <a:pt x="0" y="445"/>
                    <a:pt x="0" y="445"/>
                  </a:cubicBezTo>
                  <a:cubicBezTo>
                    <a:pt x="0" y="495"/>
                    <a:pt x="20" y="540"/>
                    <a:pt x="52" y="572"/>
                  </a:cubicBezTo>
                  <a:cubicBezTo>
                    <a:pt x="69" y="601"/>
                    <a:pt x="98" y="620"/>
                    <a:pt x="132" y="620"/>
                  </a:cubicBezTo>
                  <a:cubicBezTo>
                    <a:pt x="330" y="620"/>
                    <a:pt x="330" y="620"/>
                    <a:pt x="330" y="620"/>
                  </a:cubicBezTo>
                  <a:cubicBezTo>
                    <a:pt x="330" y="845"/>
                    <a:pt x="330" y="845"/>
                    <a:pt x="330" y="845"/>
                  </a:cubicBezTo>
                  <a:cubicBezTo>
                    <a:pt x="330" y="907"/>
                    <a:pt x="377" y="958"/>
                    <a:pt x="436" y="958"/>
                  </a:cubicBezTo>
                  <a:cubicBezTo>
                    <a:pt x="494" y="958"/>
                    <a:pt x="542" y="907"/>
                    <a:pt x="542" y="845"/>
                  </a:cubicBezTo>
                  <a:cubicBezTo>
                    <a:pt x="542" y="531"/>
                    <a:pt x="542" y="531"/>
                    <a:pt x="542" y="531"/>
                  </a:cubicBezTo>
                  <a:cubicBezTo>
                    <a:pt x="542" y="469"/>
                    <a:pt x="494" y="419"/>
                    <a:pt x="436" y="419"/>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457154" rtl="0" eaLnBrk="1" fontAlgn="base" latinLnBrk="0" hangingPunct="1">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8" name="Oval 147">
              <a:extLst>
                <a:ext uri="{FF2B5EF4-FFF2-40B4-BE49-F238E27FC236}">
                  <a16:creationId xmlns:a16="http://schemas.microsoft.com/office/drawing/2014/main" id="{33E81934-D1A2-4C1C-9990-D8C86510A02B}"/>
                </a:ext>
              </a:extLst>
            </p:cNvPr>
            <p:cNvSpPr>
              <a:spLocks noChangeArrowheads="1"/>
            </p:cNvSpPr>
            <p:nvPr/>
          </p:nvSpPr>
          <p:spPr bwMode="auto">
            <a:xfrm>
              <a:off x="5632451" y="5403850"/>
              <a:ext cx="177800" cy="192088"/>
            </a:xfrm>
            <a:prstGeom prst="ellipse">
              <a:avLst/>
            </a:prstGeom>
            <a:grpFill/>
            <a:ln w="9525">
              <a:noFill/>
              <a:round/>
              <a:headEnd/>
              <a:tailEnd/>
            </a:ln>
            <a:extLst/>
          </p:spPr>
          <p:txBody>
            <a:bodyPr vert="horz" wrap="square" lIns="91428" tIns="45714" rIns="91428" bIns="45714" numCol="1" anchor="t" anchorCtr="0" compatLnSpc="1">
              <a:prstTxWarp prst="textNoShape">
                <a:avLst/>
              </a:prstTxWarp>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457154" rtl="0" eaLnBrk="1" fontAlgn="base" latinLnBrk="0" hangingPunct="1">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49" name="Freeform 326">
              <a:extLst>
                <a:ext uri="{FF2B5EF4-FFF2-40B4-BE49-F238E27FC236}">
                  <a16:creationId xmlns:a16="http://schemas.microsoft.com/office/drawing/2014/main" id="{8F89412A-AFA9-407B-B46F-F6D08857F2B3}"/>
                </a:ext>
              </a:extLst>
            </p:cNvPr>
            <p:cNvSpPr>
              <a:spLocks/>
            </p:cNvSpPr>
            <p:nvPr/>
          </p:nvSpPr>
          <p:spPr bwMode="auto">
            <a:xfrm>
              <a:off x="5541963" y="5616575"/>
              <a:ext cx="274638" cy="485775"/>
            </a:xfrm>
            <a:custGeom>
              <a:avLst/>
              <a:gdLst>
                <a:gd name="T0" fmla="*/ 377 w 542"/>
                <a:gd name="T1" fmla="*/ 0 h 958"/>
                <a:gd name="T2" fmla="*/ 212 w 542"/>
                <a:gd name="T3" fmla="*/ 175 h 958"/>
                <a:gd name="T4" fmla="*/ 212 w 542"/>
                <a:gd name="T5" fmla="*/ 419 h 958"/>
                <a:gd name="T6" fmla="*/ 132 w 542"/>
                <a:gd name="T7" fmla="*/ 419 h 958"/>
                <a:gd name="T8" fmla="*/ 121 w 542"/>
                <a:gd name="T9" fmla="*/ 420 h 958"/>
                <a:gd name="T10" fmla="*/ 106 w 542"/>
                <a:gd name="T11" fmla="*/ 419 h 958"/>
                <a:gd name="T12" fmla="*/ 0 w 542"/>
                <a:gd name="T13" fmla="*/ 531 h 958"/>
                <a:gd name="T14" fmla="*/ 0 w 542"/>
                <a:gd name="T15" fmla="*/ 845 h 958"/>
                <a:gd name="T16" fmla="*/ 106 w 542"/>
                <a:gd name="T17" fmla="*/ 958 h 958"/>
                <a:gd name="T18" fmla="*/ 212 w 542"/>
                <a:gd name="T19" fmla="*/ 845 h 958"/>
                <a:gd name="T20" fmla="*/ 212 w 542"/>
                <a:gd name="T21" fmla="*/ 620 h 958"/>
                <a:gd name="T22" fmla="*/ 410 w 542"/>
                <a:gd name="T23" fmla="*/ 620 h 958"/>
                <a:gd name="T24" fmla="*/ 490 w 542"/>
                <a:gd name="T25" fmla="*/ 572 h 958"/>
                <a:gd name="T26" fmla="*/ 542 w 542"/>
                <a:gd name="T27" fmla="*/ 445 h 958"/>
                <a:gd name="T28" fmla="*/ 542 w 542"/>
                <a:gd name="T29" fmla="*/ 175 h 958"/>
                <a:gd name="T30" fmla="*/ 377 w 542"/>
                <a:gd name="T31"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2" h="958">
                  <a:moveTo>
                    <a:pt x="377" y="0"/>
                  </a:moveTo>
                  <a:cubicBezTo>
                    <a:pt x="286" y="0"/>
                    <a:pt x="212" y="78"/>
                    <a:pt x="212" y="175"/>
                  </a:cubicBezTo>
                  <a:cubicBezTo>
                    <a:pt x="212" y="419"/>
                    <a:pt x="212" y="419"/>
                    <a:pt x="212" y="419"/>
                  </a:cubicBezTo>
                  <a:cubicBezTo>
                    <a:pt x="132" y="419"/>
                    <a:pt x="132" y="419"/>
                    <a:pt x="132" y="419"/>
                  </a:cubicBezTo>
                  <a:cubicBezTo>
                    <a:pt x="128" y="419"/>
                    <a:pt x="124" y="420"/>
                    <a:pt x="121" y="420"/>
                  </a:cubicBezTo>
                  <a:cubicBezTo>
                    <a:pt x="116" y="419"/>
                    <a:pt x="111" y="419"/>
                    <a:pt x="106" y="419"/>
                  </a:cubicBezTo>
                  <a:cubicBezTo>
                    <a:pt x="48" y="419"/>
                    <a:pt x="0" y="469"/>
                    <a:pt x="0" y="531"/>
                  </a:cubicBezTo>
                  <a:cubicBezTo>
                    <a:pt x="0" y="845"/>
                    <a:pt x="0" y="845"/>
                    <a:pt x="0" y="845"/>
                  </a:cubicBezTo>
                  <a:cubicBezTo>
                    <a:pt x="0" y="907"/>
                    <a:pt x="48" y="958"/>
                    <a:pt x="106" y="958"/>
                  </a:cubicBezTo>
                  <a:cubicBezTo>
                    <a:pt x="165" y="958"/>
                    <a:pt x="212" y="907"/>
                    <a:pt x="212" y="845"/>
                  </a:cubicBezTo>
                  <a:cubicBezTo>
                    <a:pt x="212" y="620"/>
                    <a:pt x="212" y="620"/>
                    <a:pt x="212" y="620"/>
                  </a:cubicBezTo>
                  <a:cubicBezTo>
                    <a:pt x="410" y="620"/>
                    <a:pt x="410" y="620"/>
                    <a:pt x="410" y="620"/>
                  </a:cubicBezTo>
                  <a:cubicBezTo>
                    <a:pt x="444" y="620"/>
                    <a:pt x="473" y="601"/>
                    <a:pt x="490" y="572"/>
                  </a:cubicBezTo>
                  <a:cubicBezTo>
                    <a:pt x="522" y="540"/>
                    <a:pt x="542" y="495"/>
                    <a:pt x="542" y="445"/>
                  </a:cubicBezTo>
                  <a:cubicBezTo>
                    <a:pt x="542" y="175"/>
                    <a:pt x="542" y="175"/>
                    <a:pt x="542" y="175"/>
                  </a:cubicBezTo>
                  <a:cubicBezTo>
                    <a:pt x="542" y="78"/>
                    <a:pt x="468" y="0"/>
                    <a:pt x="377" y="0"/>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457154" rtl="0" eaLnBrk="1" fontAlgn="base" latinLnBrk="0" hangingPunct="1">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0" name="Rectangle 149">
              <a:extLst>
                <a:ext uri="{FF2B5EF4-FFF2-40B4-BE49-F238E27FC236}">
                  <a16:creationId xmlns:a16="http://schemas.microsoft.com/office/drawing/2014/main" id="{037695EB-CBEA-4A6A-8154-342F00E712D9}"/>
                </a:ext>
              </a:extLst>
            </p:cNvPr>
            <p:cNvSpPr>
              <a:spLocks noChangeArrowheads="1"/>
            </p:cNvSpPr>
            <p:nvPr/>
          </p:nvSpPr>
          <p:spPr bwMode="auto">
            <a:xfrm>
              <a:off x="5162551" y="5800725"/>
              <a:ext cx="349250" cy="301625"/>
            </a:xfrm>
            <a:prstGeom prst="rect">
              <a:avLst/>
            </a:prstGeom>
            <a:grpFill/>
            <a:ln w="9525">
              <a:noFill/>
              <a:miter lim="800000"/>
              <a:headEnd/>
              <a:tailEnd/>
            </a:ln>
            <a:extLst/>
          </p:spPr>
          <p:txBody>
            <a:bodyPr vert="horz" wrap="square" lIns="91428" tIns="45714" rIns="91428" bIns="45714" numCol="1" anchor="t" anchorCtr="0" compatLnSpc="1">
              <a:prstTxWarp prst="textNoShape">
                <a:avLst/>
              </a:prstTxWarp>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457154" rtl="0" eaLnBrk="1" fontAlgn="base" latinLnBrk="0" hangingPunct="1">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151" name="Freeform 328">
              <a:extLst>
                <a:ext uri="{FF2B5EF4-FFF2-40B4-BE49-F238E27FC236}">
                  <a16:creationId xmlns:a16="http://schemas.microsoft.com/office/drawing/2014/main" id="{2B57CF39-958B-4E2D-841A-A90140094D44}"/>
                </a:ext>
              </a:extLst>
            </p:cNvPr>
            <p:cNvSpPr>
              <a:spLocks/>
            </p:cNvSpPr>
            <p:nvPr/>
          </p:nvSpPr>
          <p:spPr bwMode="auto">
            <a:xfrm>
              <a:off x="5065713" y="5694363"/>
              <a:ext cx="544513" cy="74613"/>
            </a:xfrm>
            <a:custGeom>
              <a:avLst/>
              <a:gdLst>
                <a:gd name="T0" fmla="*/ 1009 w 1073"/>
                <a:gd name="T1" fmla="*/ 145 h 145"/>
                <a:gd name="T2" fmla="*/ 1073 w 1073"/>
                <a:gd name="T3" fmla="*/ 73 h 145"/>
                <a:gd name="T4" fmla="*/ 1009 w 1073"/>
                <a:gd name="T5" fmla="*/ 0 h 145"/>
                <a:gd name="T6" fmla="*/ 64 w 1073"/>
                <a:gd name="T7" fmla="*/ 0 h 145"/>
                <a:gd name="T8" fmla="*/ 0 w 1073"/>
                <a:gd name="T9" fmla="*/ 73 h 145"/>
                <a:gd name="T10" fmla="*/ 64 w 1073"/>
                <a:gd name="T11" fmla="*/ 145 h 145"/>
                <a:gd name="T12" fmla="*/ 99 w 1073"/>
                <a:gd name="T13" fmla="*/ 145 h 145"/>
                <a:gd name="T14" fmla="*/ 193 w 1073"/>
                <a:gd name="T15" fmla="*/ 145 h 145"/>
                <a:gd name="T16" fmla="*/ 880 w 1073"/>
                <a:gd name="T17" fmla="*/ 145 h 145"/>
                <a:gd name="T18" fmla="*/ 939 w 1073"/>
                <a:gd name="T19" fmla="*/ 145 h 145"/>
                <a:gd name="T20" fmla="*/ 1009 w 1073"/>
                <a:gd name="T21"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3" h="145">
                  <a:moveTo>
                    <a:pt x="1009" y="145"/>
                  </a:moveTo>
                  <a:cubicBezTo>
                    <a:pt x="1045" y="145"/>
                    <a:pt x="1073" y="113"/>
                    <a:pt x="1073" y="73"/>
                  </a:cubicBezTo>
                  <a:cubicBezTo>
                    <a:pt x="1073" y="33"/>
                    <a:pt x="1045" y="0"/>
                    <a:pt x="1009" y="0"/>
                  </a:cubicBezTo>
                  <a:cubicBezTo>
                    <a:pt x="64" y="0"/>
                    <a:pt x="64" y="0"/>
                    <a:pt x="64" y="0"/>
                  </a:cubicBezTo>
                  <a:cubicBezTo>
                    <a:pt x="29" y="0"/>
                    <a:pt x="0" y="33"/>
                    <a:pt x="0" y="73"/>
                  </a:cubicBezTo>
                  <a:cubicBezTo>
                    <a:pt x="0" y="113"/>
                    <a:pt x="29" y="145"/>
                    <a:pt x="64" y="145"/>
                  </a:cubicBezTo>
                  <a:cubicBezTo>
                    <a:pt x="99" y="145"/>
                    <a:pt x="99" y="145"/>
                    <a:pt x="99" y="145"/>
                  </a:cubicBezTo>
                  <a:cubicBezTo>
                    <a:pt x="193" y="145"/>
                    <a:pt x="193" y="145"/>
                    <a:pt x="193" y="145"/>
                  </a:cubicBezTo>
                  <a:cubicBezTo>
                    <a:pt x="880" y="145"/>
                    <a:pt x="880" y="145"/>
                    <a:pt x="880" y="145"/>
                  </a:cubicBezTo>
                  <a:cubicBezTo>
                    <a:pt x="939" y="145"/>
                    <a:pt x="939" y="145"/>
                    <a:pt x="939" y="145"/>
                  </a:cubicBezTo>
                  <a:lnTo>
                    <a:pt x="1009" y="145"/>
                  </a:ln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457154" rtl="0" eaLnBrk="1" fontAlgn="base" latinLnBrk="0" hangingPunct="1">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152" name="TextBox 151">
            <a:extLst>
              <a:ext uri="{FF2B5EF4-FFF2-40B4-BE49-F238E27FC236}">
                <a16:creationId xmlns:a16="http://schemas.microsoft.com/office/drawing/2014/main" id="{7217E96D-0FEB-4A08-AA94-BBCE1CC26BA1}"/>
              </a:ext>
            </a:extLst>
          </p:cNvPr>
          <p:cNvSpPr txBox="1"/>
          <p:nvPr/>
        </p:nvSpPr>
        <p:spPr>
          <a:xfrm>
            <a:off x="9593922" y="4035498"/>
            <a:ext cx="2075158" cy="523220"/>
          </a:xfrm>
          <a:prstGeom prst="rect">
            <a:avLst/>
          </a:prstGeom>
          <a:noFill/>
        </p:spPr>
        <p:txBody>
          <a:bodyPr wrap="square" rtlCol="0">
            <a:spAutoFit/>
          </a:bodyPr>
          <a:lstStyle>
            <a:defPPr>
              <a:defRPr lang="fr-FR"/>
            </a:defPPr>
            <a:lvl1pPr marR="0" lvl="0" indent="0" fontAlgn="auto">
              <a:lnSpc>
                <a:spcPct val="100000"/>
              </a:lnSpc>
              <a:spcBef>
                <a:spcPts val="600"/>
              </a:spcBef>
              <a:spcAft>
                <a:spcPts val="0"/>
              </a:spcAft>
              <a:buClrTx/>
              <a:buSzTx/>
              <a:buFontTx/>
              <a:buNone/>
              <a:tabLst/>
              <a:defRPr kumimoji="0" sz="1400" b="1" i="0" u="none" strike="noStrike" cap="none" spc="0" normalizeH="0" baseline="0">
                <a:ln>
                  <a:noFill/>
                </a:ln>
                <a:solidFill>
                  <a:srgbClr val="6B747B">
                    <a:lumMod val="50000"/>
                  </a:srgbClr>
                </a:solidFill>
                <a:effectLst/>
                <a:uLnTx/>
                <a:uFillTx/>
                <a:latin typeface="Calibri Light" panose="020F0302020204030204" pitchFamily="34" charset="0"/>
                <a:cs typeface="Calibri Light" panose="020F0302020204030204" pitchFamily="34" charset="0"/>
              </a:defRPr>
            </a:lvl1p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MID/LONG TERM STRATEGIC PLANNING</a:t>
            </a:r>
          </a:p>
        </p:txBody>
      </p:sp>
      <p:sp>
        <p:nvSpPr>
          <p:cNvPr id="153" name="TextBox 152">
            <a:extLst>
              <a:ext uri="{FF2B5EF4-FFF2-40B4-BE49-F238E27FC236}">
                <a16:creationId xmlns:a16="http://schemas.microsoft.com/office/drawing/2014/main" id="{89D65DBB-1A64-4F51-A4EC-33C01EA38380}"/>
              </a:ext>
            </a:extLst>
          </p:cNvPr>
          <p:cNvSpPr txBox="1"/>
          <p:nvPr/>
        </p:nvSpPr>
        <p:spPr>
          <a:xfrm>
            <a:off x="9007027" y="3364662"/>
            <a:ext cx="2569635" cy="307777"/>
          </a:xfrm>
          <a:prstGeom prst="rect">
            <a:avLst/>
          </a:prstGeom>
          <a:noFill/>
        </p:spPr>
        <p:txBody>
          <a:bodyPr wrap="square" rtlCol="0">
            <a:spAutoFit/>
          </a:bodyPr>
          <a:lstStyle>
            <a:defPPr>
              <a:defRPr lang="fr-FR"/>
            </a:defPPr>
            <a:lvl1pPr marR="0" lvl="0" indent="0" fontAlgn="auto">
              <a:lnSpc>
                <a:spcPct val="100000"/>
              </a:lnSpc>
              <a:spcBef>
                <a:spcPts val="600"/>
              </a:spcBef>
              <a:spcAft>
                <a:spcPts val="0"/>
              </a:spcAft>
              <a:buClrTx/>
              <a:buSzTx/>
              <a:buFontTx/>
              <a:buNone/>
              <a:tabLst/>
              <a:defRPr kumimoji="0" sz="1400" b="1" i="0" u="none" strike="noStrike" cap="none" spc="0" normalizeH="0" baseline="0">
                <a:ln>
                  <a:noFill/>
                </a:ln>
                <a:solidFill>
                  <a:srgbClr val="6B747B">
                    <a:lumMod val="50000"/>
                  </a:srgbClr>
                </a:solidFill>
                <a:effectLst/>
                <a:uLnTx/>
                <a:uFillTx/>
                <a:latin typeface="Calibri Light" panose="020F0302020204030204" pitchFamily="34" charset="0"/>
                <a:cs typeface="Calibri Light" panose="020F0302020204030204" pitchFamily="34" charset="0"/>
              </a:defRPr>
            </a:lvl1p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FACT BASED DECISION MAKING </a:t>
            </a:r>
          </a:p>
        </p:txBody>
      </p:sp>
      <p:grpSp>
        <p:nvGrpSpPr>
          <p:cNvPr id="154" name="Group 153">
            <a:extLst>
              <a:ext uri="{FF2B5EF4-FFF2-40B4-BE49-F238E27FC236}">
                <a16:creationId xmlns:a16="http://schemas.microsoft.com/office/drawing/2014/main" id="{A1988760-9950-4806-B844-791BE7917183}"/>
              </a:ext>
            </a:extLst>
          </p:cNvPr>
          <p:cNvGrpSpPr/>
          <p:nvPr/>
        </p:nvGrpSpPr>
        <p:grpSpPr>
          <a:xfrm>
            <a:off x="9086557" y="4894819"/>
            <a:ext cx="370304" cy="376864"/>
            <a:chOff x="2116138" y="2825751"/>
            <a:chExt cx="1014412" cy="1006475"/>
          </a:xfrm>
          <a:solidFill>
            <a:srgbClr val="1F65AF">
              <a:lumMod val="40000"/>
              <a:lumOff val="60000"/>
            </a:srgbClr>
          </a:solidFill>
        </p:grpSpPr>
        <p:sp>
          <p:nvSpPr>
            <p:cNvPr id="155" name="Freeform 34">
              <a:extLst>
                <a:ext uri="{FF2B5EF4-FFF2-40B4-BE49-F238E27FC236}">
                  <a16:creationId xmlns:a16="http://schemas.microsoft.com/office/drawing/2014/main" id="{C422D2D5-5CFB-4A9F-B89C-217D411465AB}"/>
                </a:ext>
              </a:extLst>
            </p:cNvPr>
            <p:cNvSpPr>
              <a:spLocks/>
            </p:cNvSpPr>
            <p:nvPr/>
          </p:nvSpPr>
          <p:spPr bwMode="auto">
            <a:xfrm>
              <a:off x="2179638" y="3392488"/>
              <a:ext cx="434975" cy="439738"/>
            </a:xfrm>
            <a:custGeom>
              <a:avLst/>
              <a:gdLst>
                <a:gd name="T0" fmla="*/ 414 w 629"/>
                <a:gd name="T1" fmla="*/ 32 h 635"/>
                <a:gd name="T2" fmla="*/ 279 w 629"/>
                <a:gd name="T3" fmla="*/ 68 h 635"/>
                <a:gd name="T4" fmla="*/ 276 w 629"/>
                <a:gd name="T5" fmla="*/ 68 h 635"/>
                <a:gd name="T6" fmla="*/ 264 w 629"/>
                <a:gd name="T7" fmla="*/ 68 h 635"/>
                <a:gd name="T8" fmla="*/ 265 w 629"/>
                <a:gd name="T9" fmla="*/ 69 h 635"/>
                <a:gd name="T10" fmla="*/ 152 w 629"/>
                <a:gd name="T11" fmla="*/ 101 h 635"/>
                <a:gd name="T12" fmla="*/ 95 w 629"/>
                <a:gd name="T13" fmla="*/ 146 h 635"/>
                <a:gd name="T14" fmla="*/ 1 w 629"/>
                <a:gd name="T15" fmla="*/ 346 h 635"/>
                <a:gd name="T16" fmla="*/ 10 w 629"/>
                <a:gd name="T17" fmla="*/ 365 h 635"/>
                <a:gd name="T18" fmla="*/ 32 w 629"/>
                <a:gd name="T19" fmla="*/ 366 h 635"/>
                <a:gd name="T20" fmla="*/ 219 w 629"/>
                <a:gd name="T21" fmla="*/ 258 h 635"/>
                <a:gd name="T22" fmla="*/ 223 w 629"/>
                <a:gd name="T23" fmla="*/ 256 h 635"/>
                <a:gd name="T24" fmla="*/ 292 w 629"/>
                <a:gd name="T25" fmla="*/ 281 h 635"/>
                <a:gd name="T26" fmla="*/ 325 w 629"/>
                <a:gd name="T27" fmla="*/ 325 h 635"/>
                <a:gd name="T28" fmla="*/ 336 w 629"/>
                <a:gd name="T29" fmla="*/ 442 h 635"/>
                <a:gd name="T30" fmla="*/ 330 w 629"/>
                <a:gd name="T31" fmla="*/ 447 h 635"/>
                <a:gd name="T32" fmla="*/ 142 w 629"/>
                <a:gd name="T33" fmla="*/ 556 h 635"/>
                <a:gd name="T34" fmla="*/ 131 w 629"/>
                <a:gd name="T35" fmla="*/ 575 h 635"/>
                <a:gd name="T36" fmla="*/ 143 w 629"/>
                <a:gd name="T37" fmla="*/ 593 h 635"/>
                <a:gd name="T38" fmla="*/ 431 w 629"/>
                <a:gd name="T39" fmla="*/ 584 h 635"/>
                <a:gd name="T40" fmla="*/ 483 w 629"/>
                <a:gd name="T41" fmla="*/ 544 h 635"/>
                <a:gd name="T42" fmla="*/ 558 w 629"/>
                <a:gd name="T43" fmla="*/ 363 h 635"/>
                <a:gd name="T44" fmla="*/ 559 w 629"/>
                <a:gd name="T45" fmla="*/ 364 h 635"/>
                <a:gd name="T46" fmla="*/ 597 w 629"/>
                <a:gd name="T47" fmla="*/ 214 h 635"/>
                <a:gd name="T48" fmla="*/ 629 w 629"/>
                <a:gd name="T49" fmla="*/ 182 h 635"/>
                <a:gd name="T50" fmla="*/ 446 w 629"/>
                <a:gd name="T51" fmla="*/ 0 h 635"/>
                <a:gd name="T52" fmla="*/ 414 w 629"/>
                <a:gd name="T53" fmla="*/ 3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9" h="635">
                  <a:moveTo>
                    <a:pt x="414" y="32"/>
                  </a:moveTo>
                  <a:cubicBezTo>
                    <a:pt x="383" y="63"/>
                    <a:pt x="334" y="68"/>
                    <a:pt x="279" y="68"/>
                  </a:cubicBezTo>
                  <a:cubicBezTo>
                    <a:pt x="278" y="68"/>
                    <a:pt x="277" y="68"/>
                    <a:pt x="276" y="68"/>
                  </a:cubicBezTo>
                  <a:cubicBezTo>
                    <a:pt x="272" y="68"/>
                    <a:pt x="268" y="68"/>
                    <a:pt x="264" y="68"/>
                  </a:cubicBezTo>
                  <a:cubicBezTo>
                    <a:pt x="265" y="69"/>
                    <a:pt x="265" y="69"/>
                    <a:pt x="265" y="69"/>
                  </a:cubicBezTo>
                  <a:cubicBezTo>
                    <a:pt x="226" y="71"/>
                    <a:pt x="188" y="81"/>
                    <a:pt x="152" y="101"/>
                  </a:cubicBezTo>
                  <a:cubicBezTo>
                    <a:pt x="131" y="113"/>
                    <a:pt x="112" y="129"/>
                    <a:pt x="95" y="146"/>
                  </a:cubicBezTo>
                  <a:cubicBezTo>
                    <a:pt x="42" y="198"/>
                    <a:pt x="7" y="271"/>
                    <a:pt x="1" y="346"/>
                  </a:cubicBezTo>
                  <a:cubicBezTo>
                    <a:pt x="0" y="353"/>
                    <a:pt x="4" y="361"/>
                    <a:pt x="10" y="365"/>
                  </a:cubicBezTo>
                  <a:cubicBezTo>
                    <a:pt x="17" y="369"/>
                    <a:pt x="25" y="370"/>
                    <a:pt x="32" y="366"/>
                  </a:cubicBezTo>
                  <a:cubicBezTo>
                    <a:pt x="219" y="258"/>
                    <a:pt x="219" y="258"/>
                    <a:pt x="219" y="258"/>
                  </a:cubicBezTo>
                  <a:cubicBezTo>
                    <a:pt x="219" y="258"/>
                    <a:pt x="219" y="257"/>
                    <a:pt x="223" y="256"/>
                  </a:cubicBezTo>
                  <a:cubicBezTo>
                    <a:pt x="233" y="254"/>
                    <a:pt x="257" y="247"/>
                    <a:pt x="292" y="281"/>
                  </a:cubicBezTo>
                  <a:cubicBezTo>
                    <a:pt x="302" y="291"/>
                    <a:pt x="313" y="306"/>
                    <a:pt x="325" y="325"/>
                  </a:cubicBezTo>
                  <a:cubicBezTo>
                    <a:pt x="369" y="405"/>
                    <a:pt x="345" y="430"/>
                    <a:pt x="336" y="442"/>
                  </a:cubicBezTo>
                  <a:cubicBezTo>
                    <a:pt x="331" y="447"/>
                    <a:pt x="329" y="447"/>
                    <a:pt x="330" y="447"/>
                  </a:cubicBezTo>
                  <a:cubicBezTo>
                    <a:pt x="142" y="556"/>
                    <a:pt x="142" y="556"/>
                    <a:pt x="142" y="556"/>
                  </a:cubicBezTo>
                  <a:cubicBezTo>
                    <a:pt x="135" y="560"/>
                    <a:pt x="131" y="567"/>
                    <a:pt x="131" y="575"/>
                  </a:cubicBezTo>
                  <a:cubicBezTo>
                    <a:pt x="132" y="583"/>
                    <a:pt x="136" y="590"/>
                    <a:pt x="143" y="593"/>
                  </a:cubicBezTo>
                  <a:cubicBezTo>
                    <a:pt x="234" y="635"/>
                    <a:pt x="347" y="632"/>
                    <a:pt x="431" y="584"/>
                  </a:cubicBezTo>
                  <a:cubicBezTo>
                    <a:pt x="450" y="573"/>
                    <a:pt x="468" y="559"/>
                    <a:pt x="483" y="544"/>
                  </a:cubicBezTo>
                  <a:cubicBezTo>
                    <a:pt x="531" y="496"/>
                    <a:pt x="556" y="431"/>
                    <a:pt x="558" y="363"/>
                  </a:cubicBezTo>
                  <a:cubicBezTo>
                    <a:pt x="559" y="364"/>
                    <a:pt x="559" y="364"/>
                    <a:pt x="559" y="364"/>
                  </a:cubicBezTo>
                  <a:cubicBezTo>
                    <a:pt x="558" y="304"/>
                    <a:pt x="563" y="248"/>
                    <a:pt x="597" y="214"/>
                  </a:cubicBezTo>
                  <a:cubicBezTo>
                    <a:pt x="629" y="182"/>
                    <a:pt x="629" y="182"/>
                    <a:pt x="629" y="182"/>
                  </a:cubicBezTo>
                  <a:cubicBezTo>
                    <a:pt x="446" y="0"/>
                    <a:pt x="446" y="0"/>
                    <a:pt x="446" y="0"/>
                  </a:cubicBezTo>
                  <a:lnTo>
                    <a:pt x="414" y="32"/>
                  </a:ln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6" name="Freeform 35">
              <a:extLst>
                <a:ext uri="{FF2B5EF4-FFF2-40B4-BE49-F238E27FC236}">
                  <a16:creationId xmlns:a16="http://schemas.microsoft.com/office/drawing/2014/main" id="{0B4F4AA0-E935-4B80-948D-229ECA632C6A}"/>
                </a:ext>
              </a:extLst>
            </p:cNvPr>
            <p:cNvSpPr>
              <a:spLocks/>
            </p:cNvSpPr>
            <p:nvPr/>
          </p:nvSpPr>
          <p:spPr bwMode="auto">
            <a:xfrm>
              <a:off x="2425700" y="3135313"/>
              <a:ext cx="688975" cy="688975"/>
            </a:xfrm>
            <a:custGeom>
              <a:avLst/>
              <a:gdLst>
                <a:gd name="T0" fmla="*/ 509 w 997"/>
                <a:gd name="T1" fmla="*/ 319 h 996"/>
                <a:gd name="T2" fmla="*/ 326 w 997"/>
                <a:gd name="T3" fmla="*/ 136 h 996"/>
                <a:gd name="T4" fmla="*/ 196 w 997"/>
                <a:gd name="T5" fmla="*/ 6 h 996"/>
                <a:gd name="T6" fmla="*/ 182 w 997"/>
                <a:gd name="T7" fmla="*/ 0 h 996"/>
                <a:gd name="T8" fmla="*/ 169 w 997"/>
                <a:gd name="T9" fmla="*/ 6 h 996"/>
                <a:gd name="T10" fmla="*/ 8 w 997"/>
                <a:gd name="T11" fmla="*/ 167 h 996"/>
                <a:gd name="T12" fmla="*/ 8 w 997"/>
                <a:gd name="T13" fmla="*/ 194 h 996"/>
                <a:gd name="T14" fmla="*/ 138 w 997"/>
                <a:gd name="T15" fmla="*/ 324 h 996"/>
                <a:gd name="T16" fmla="*/ 321 w 997"/>
                <a:gd name="T17" fmla="*/ 507 h 996"/>
                <a:gd name="T18" fmla="*/ 803 w 997"/>
                <a:gd name="T19" fmla="*/ 988 h 996"/>
                <a:gd name="T20" fmla="*/ 830 w 997"/>
                <a:gd name="T21" fmla="*/ 988 h 996"/>
                <a:gd name="T22" fmla="*/ 991 w 997"/>
                <a:gd name="T23" fmla="*/ 827 h 996"/>
                <a:gd name="T24" fmla="*/ 997 w 997"/>
                <a:gd name="T25" fmla="*/ 814 h 996"/>
                <a:gd name="T26" fmla="*/ 991 w 997"/>
                <a:gd name="T27" fmla="*/ 800 h 996"/>
                <a:gd name="T28" fmla="*/ 509 w 997"/>
                <a:gd name="T29" fmla="*/ 31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7" h="996">
                  <a:moveTo>
                    <a:pt x="509" y="319"/>
                  </a:moveTo>
                  <a:cubicBezTo>
                    <a:pt x="326" y="136"/>
                    <a:pt x="326" y="136"/>
                    <a:pt x="326" y="136"/>
                  </a:cubicBezTo>
                  <a:cubicBezTo>
                    <a:pt x="196" y="6"/>
                    <a:pt x="196" y="6"/>
                    <a:pt x="196" y="6"/>
                  </a:cubicBezTo>
                  <a:cubicBezTo>
                    <a:pt x="192" y="2"/>
                    <a:pt x="187" y="0"/>
                    <a:pt x="182" y="0"/>
                  </a:cubicBezTo>
                  <a:cubicBezTo>
                    <a:pt x="177" y="0"/>
                    <a:pt x="172" y="2"/>
                    <a:pt x="169" y="6"/>
                  </a:cubicBezTo>
                  <a:cubicBezTo>
                    <a:pt x="8" y="167"/>
                    <a:pt x="8" y="167"/>
                    <a:pt x="8" y="167"/>
                  </a:cubicBezTo>
                  <a:cubicBezTo>
                    <a:pt x="0" y="174"/>
                    <a:pt x="0" y="187"/>
                    <a:pt x="8" y="194"/>
                  </a:cubicBezTo>
                  <a:cubicBezTo>
                    <a:pt x="138" y="324"/>
                    <a:pt x="138" y="324"/>
                    <a:pt x="138" y="324"/>
                  </a:cubicBezTo>
                  <a:cubicBezTo>
                    <a:pt x="321" y="507"/>
                    <a:pt x="321" y="507"/>
                    <a:pt x="321" y="507"/>
                  </a:cubicBezTo>
                  <a:cubicBezTo>
                    <a:pt x="803" y="988"/>
                    <a:pt x="803" y="988"/>
                    <a:pt x="803" y="988"/>
                  </a:cubicBezTo>
                  <a:cubicBezTo>
                    <a:pt x="810" y="996"/>
                    <a:pt x="822" y="996"/>
                    <a:pt x="830" y="988"/>
                  </a:cubicBezTo>
                  <a:cubicBezTo>
                    <a:pt x="991" y="827"/>
                    <a:pt x="991" y="827"/>
                    <a:pt x="991" y="827"/>
                  </a:cubicBezTo>
                  <a:cubicBezTo>
                    <a:pt x="995" y="824"/>
                    <a:pt x="997" y="819"/>
                    <a:pt x="997" y="814"/>
                  </a:cubicBezTo>
                  <a:cubicBezTo>
                    <a:pt x="997" y="809"/>
                    <a:pt x="995" y="804"/>
                    <a:pt x="991" y="800"/>
                  </a:cubicBezTo>
                  <a:lnTo>
                    <a:pt x="509" y="319"/>
                  </a:ln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7" name="Freeform 36">
              <a:extLst>
                <a:ext uri="{FF2B5EF4-FFF2-40B4-BE49-F238E27FC236}">
                  <a16:creationId xmlns:a16="http://schemas.microsoft.com/office/drawing/2014/main" id="{D43927FC-9CEC-45CF-A442-60833AA877E4}"/>
                </a:ext>
              </a:extLst>
            </p:cNvPr>
            <p:cNvSpPr>
              <a:spLocks/>
            </p:cNvSpPr>
            <p:nvPr/>
          </p:nvSpPr>
          <p:spPr bwMode="auto">
            <a:xfrm>
              <a:off x="2682875" y="2871788"/>
              <a:ext cx="447675" cy="452438"/>
            </a:xfrm>
            <a:custGeom>
              <a:avLst/>
              <a:gdLst>
                <a:gd name="T0" fmla="*/ 636 w 646"/>
                <a:gd name="T1" fmla="*/ 269 h 652"/>
                <a:gd name="T2" fmla="*/ 614 w 646"/>
                <a:gd name="T3" fmla="*/ 269 h 652"/>
                <a:gd name="T4" fmla="*/ 428 w 646"/>
                <a:gd name="T5" fmla="*/ 376 h 652"/>
                <a:gd name="T6" fmla="*/ 424 w 646"/>
                <a:gd name="T7" fmla="*/ 378 h 652"/>
                <a:gd name="T8" fmla="*/ 355 w 646"/>
                <a:gd name="T9" fmla="*/ 353 h 652"/>
                <a:gd name="T10" fmla="*/ 322 w 646"/>
                <a:gd name="T11" fmla="*/ 309 h 652"/>
                <a:gd name="T12" fmla="*/ 311 w 646"/>
                <a:gd name="T13" fmla="*/ 192 h 652"/>
                <a:gd name="T14" fmla="*/ 317 w 646"/>
                <a:gd name="T15" fmla="*/ 187 h 652"/>
                <a:gd name="T16" fmla="*/ 505 w 646"/>
                <a:gd name="T17" fmla="*/ 79 h 652"/>
                <a:gd name="T18" fmla="*/ 515 w 646"/>
                <a:gd name="T19" fmla="*/ 59 h 652"/>
                <a:gd name="T20" fmla="*/ 503 w 646"/>
                <a:gd name="T21" fmla="*/ 41 h 652"/>
                <a:gd name="T22" fmla="*/ 216 w 646"/>
                <a:gd name="T23" fmla="*/ 51 h 652"/>
                <a:gd name="T24" fmla="*/ 164 w 646"/>
                <a:gd name="T25" fmla="*/ 90 h 652"/>
                <a:gd name="T26" fmla="*/ 89 w 646"/>
                <a:gd name="T27" fmla="*/ 271 h 652"/>
                <a:gd name="T28" fmla="*/ 88 w 646"/>
                <a:gd name="T29" fmla="*/ 270 h 652"/>
                <a:gd name="T30" fmla="*/ 49 w 646"/>
                <a:gd name="T31" fmla="*/ 420 h 652"/>
                <a:gd name="T32" fmla="*/ 0 w 646"/>
                <a:gd name="T33" fmla="*/ 469 h 652"/>
                <a:gd name="T34" fmla="*/ 182 w 646"/>
                <a:gd name="T35" fmla="*/ 652 h 652"/>
                <a:gd name="T36" fmla="*/ 232 w 646"/>
                <a:gd name="T37" fmla="*/ 603 h 652"/>
                <a:gd name="T38" fmla="*/ 367 w 646"/>
                <a:gd name="T39" fmla="*/ 566 h 652"/>
                <a:gd name="T40" fmla="*/ 370 w 646"/>
                <a:gd name="T41" fmla="*/ 567 h 652"/>
                <a:gd name="T42" fmla="*/ 383 w 646"/>
                <a:gd name="T43" fmla="*/ 567 h 652"/>
                <a:gd name="T44" fmla="*/ 382 w 646"/>
                <a:gd name="T45" fmla="*/ 565 h 652"/>
                <a:gd name="T46" fmla="*/ 494 w 646"/>
                <a:gd name="T47" fmla="*/ 533 h 652"/>
                <a:gd name="T48" fmla="*/ 552 w 646"/>
                <a:gd name="T49" fmla="*/ 488 h 652"/>
                <a:gd name="T50" fmla="*/ 646 w 646"/>
                <a:gd name="T51" fmla="*/ 289 h 652"/>
                <a:gd name="T52" fmla="*/ 636 w 646"/>
                <a:gd name="T53" fmla="*/ 2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6" h="652">
                  <a:moveTo>
                    <a:pt x="636" y="269"/>
                  </a:moveTo>
                  <a:cubicBezTo>
                    <a:pt x="630" y="265"/>
                    <a:pt x="621" y="265"/>
                    <a:pt x="614" y="269"/>
                  </a:cubicBezTo>
                  <a:cubicBezTo>
                    <a:pt x="428" y="376"/>
                    <a:pt x="428" y="376"/>
                    <a:pt x="428" y="376"/>
                  </a:cubicBezTo>
                  <a:cubicBezTo>
                    <a:pt x="428" y="376"/>
                    <a:pt x="427" y="377"/>
                    <a:pt x="424" y="378"/>
                  </a:cubicBezTo>
                  <a:cubicBezTo>
                    <a:pt x="413" y="381"/>
                    <a:pt x="389" y="387"/>
                    <a:pt x="355" y="353"/>
                  </a:cubicBezTo>
                  <a:cubicBezTo>
                    <a:pt x="344" y="343"/>
                    <a:pt x="333" y="329"/>
                    <a:pt x="322" y="309"/>
                  </a:cubicBezTo>
                  <a:cubicBezTo>
                    <a:pt x="278" y="229"/>
                    <a:pt x="301" y="204"/>
                    <a:pt x="311" y="192"/>
                  </a:cubicBezTo>
                  <a:cubicBezTo>
                    <a:pt x="315" y="188"/>
                    <a:pt x="317" y="187"/>
                    <a:pt x="317" y="187"/>
                  </a:cubicBezTo>
                  <a:cubicBezTo>
                    <a:pt x="505" y="79"/>
                    <a:pt x="505" y="79"/>
                    <a:pt x="505" y="79"/>
                  </a:cubicBezTo>
                  <a:cubicBezTo>
                    <a:pt x="512" y="75"/>
                    <a:pt x="516" y="67"/>
                    <a:pt x="515" y="59"/>
                  </a:cubicBezTo>
                  <a:cubicBezTo>
                    <a:pt x="515" y="52"/>
                    <a:pt x="510" y="45"/>
                    <a:pt x="503" y="41"/>
                  </a:cubicBezTo>
                  <a:cubicBezTo>
                    <a:pt x="412" y="0"/>
                    <a:pt x="300" y="2"/>
                    <a:pt x="216" y="51"/>
                  </a:cubicBezTo>
                  <a:cubicBezTo>
                    <a:pt x="196" y="62"/>
                    <a:pt x="179" y="75"/>
                    <a:pt x="164" y="90"/>
                  </a:cubicBezTo>
                  <a:cubicBezTo>
                    <a:pt x="116" y="138"/>
                    <a:pt x="90" y="203"/>
                    <a:pt x="89" y="271"/>
                  </a:cubicBezTo>
                  <a:cubicBezTo>
                    <a:pt x="88" y="270"/>
                    <a:pt x="88" y="270"/>
                    <a:pt x="88" y="270"/>
                  </a:cubicBezTo>
                  <a:cubicBezTo>
                    <a:pt x="89" y="331"/>
                    <a:pt x="83" y="386"/>
                    <a:pt x="49" y="420"/>
                  </a:cubicBezTo>
                  <a:cubicBezTo>
                    <a:pt x="0" y="469"/>
                    <a:pt x="0" y="469"/>
                    <a:pt x="0" y="469"/>
                  </a:cubicBezTo>
                  <a:cubicBezTo>
                    <a:pt x="182" y="652"/>
                    <a:pt x="182" y="652"/>
                    <a:pt x="182" y="652"/>
                  </a:cubicBezTo>
                  <a:cubicBezTo>
                    <a:pt x="232" y="603"/>
                    <a:pt x="232" y="603"/>
                    <a:pt x="232" y="603"/>
                  </a:cubicBezTo>
                  <a:cubicBezTo>
                    <a:pt x="263" y="572"/>
                    <a:pt x="313" y="566"/>
                    <a:pt x="367" y="566"/>
                  </a:cubicBezTo>
                  <a:cubicBezTo>
                    <a:pt x="368" y="567"/>
                    <a:pt x="369" y="567"/>
                    <a:pt x="370" y="567"/>
                  </a:cubicBezTo>
                  <a:cubicBezTo>
                    <a:pt x="374" y="567"/>
                    <a:pt x="379" y="567"/>
                    <a:pt x="383" y="567"/>
                  </a:cubicBezTo>
                  <a:cubicBezTo>
                    <a:pt x="382" y="565"/>
                    <a:pt x="382" y="565"/>
                    <a:pt x="382" y="565"/>
                  </a:cubicBezTo>
                  <a:cubicBezTo>
                    <a:pt x="420" y="563"/>
                    <a:pt x="459" y="553"/>
                    <a:pt x="494" y="533"/>
                  </a:cubicBezTo>
                  <a:cubicBezTo>
                    <a:pt x="515" y="521"/>
                    <a:pt x="534" y="506"/>
                    <a:pt x="552" y="488"/>
                  </a:cubicBezTo>
                  <a:cubicBezTo>
                    <a:pt x="604" y="436"/>
                    <a:pt x="639" y="363"/>
                    <a:pt x="646" y="289"/>
                  </a:cubicBezTo>
                  <a:cubicBezTo>
                    <a:pt x="646" y="281"/>
                    <a:pt x="643" y="273"/>
                    <a:pt x="636" y="269"/>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8" name="Freeform 37">
              <a:extLst>
                <a:ext uri="{FF2B5EF4-FFF2-40B4-BE49-F238E27FC236}">
                  <a16:creationId xmlns:a16="http://schemas.microsoft.com/office/drawing/2014/main" id="{17C81C83-B7B3-4490-B23F-CBFA6E4F6504}"/>
                </a:ext>
              </a:extLst>
            </p:cNvPr>
            <p:cNvSpPr>
              <a:spLocks/>
            </p:cNvSpPr>
            <p:nvPr/>
          </p:nvSpPr>
          <p:spPr bwMode="auto">
            <a:xfrm>
              <a:off x="2116138" y="2825751"/>
              <a:ext cx="481013" cy="481013"/>
            </a:xfrm>
            <a:custGeom>
              <a:avLst/>
              <a:gdLst>
                <a:gd name="T0" fmla="*/ 248 w 695"/>
                <a:gd name="T1" fmla="*/ 695 h 695"/>
                <a:gd name="T2" fmla="*/ 279 w 695"/>
                <a:gd name="T3" fmla="*/ 682 h 695"/>
                <a:gd name="T4" fmla="*/ 682 w 695"/>
                <a:gd name="T5" fmla="*/ 279 h 695"/>
                <a:gd name="T6" fmla="*/ 695 w 695"/>
                <a:gd name="T7" fmla="*/ 248 h 695"/>
                <a:gd name="T8" fmla="*/ 682 w 695"/>
                <a:gd name="T9" fmla="*/ 218 h 695"/>
                <a:gd name="T10" fmla="*/ 477 w 695"/>
                <a:gd name="T11" fmla="*/ 12 h 695"/>
                <a:gd name="T12" fmla="*/ 446 w 695"/>
                <a:gd name="T13" fmla="*/ 0 h 695"/>
                <a:gd name="T14" fmla="*/ 416 w 695"/>
                <a:gd name="T15" fmla="*/ 12 h 695"/>
                <a:gd name="T16" fmla="*/ 12 w 695"/>
                <a:gd name="T17" fmla="*/ 416 h 695"/>
                <a:gd name="T18" fmla="*/ 0 w 695"/>
                <a:gd name="T19" fmla="*/ 446 h 695"/>
                <a:gd name="T20" fmla="*/ 12 w 695"/>
                <a:gd name="T21" fmla="*/ 477 h 695"/>
                <a:gd name="T22" fmla="*/ 218 w 695"/>
                <a:gd name="T23" fmla="*/ 682 h 695"/>
                <a:gd name="T24" fmla="*/ 248 w 695"/>
                <a:gd name="T25"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5" h="695">
                  <a:moveTo>
                    <a:pt x="248" y="695"/>
                  </a:moveTo>
                  <a:cubicBezTo>
                    <a:pt x="260" y="695"/>
                    <a:pt x="271" y="690"/>
                    <a:pt x="279" y="682"/>
                  </a:cubicBezTo>
                  <a:cubicBezTo>
                    <a:pt x="682" y="279"/>
                    <a:pt x="682" y="279"/>
                    <a:pt x="682" y="279"/>
                  </a:cubicBezTo>
                  <a:cubicBezTo>
                    <a:pt x="690" y="271"/>
                    <a:pt x="695" y="260"/>
                    <a:pt x="695" y="248"/>
                  </a:cubicBezTo>
                  <a:cubicBezTo>
                    <a:pt x="695" y="237"/>
                    <a:pt x="690" y="226"/>
                    <a:pt x="682" y="218"/>
                  </a:cubicBezTo>
                  <a:cubicBezTo>
                    <a:pt x="477" y="12"/>
                    <a:pt x="477" y="12"/>
                    <a:pt x="477" y="12"/>
                  </a:cubicBezTo>
                  <a:cubicBezTo>
                    <a:pt x="469" y="4"/>
                    <a:pt x="458" y="0"/>
                    <a:pt x="446" y="0"/>
                  </a:cubicBezTo>
                  <a:cubicBezTo>
                    <a:pt x="435" y="0"/>
                    <a:pt x="424" y="4"/>
                    <a:pt x="416" y="12"/>
                  </a:cubicBezTo>
                  <a:cubicBezTo>
                    <a:pt x="12" y="416"/>
                    <a:pt x="12" y="416"/>
                    <a:pt x="12" y="416"/>
                  </a:cubicBezTo>
                  <a:cubicBezTo>
                    <a:pt x="4" y="424"/>
                    <a:pt x="0" y="435"/>
                    <a:pt x="0" y="446"/>
                  </a:cubicBezTo>
                  <a:cubicBezTo>
                    <a:pt x="0" y="458"/>
                    <a:pt x="4" y="469"/>
                    <a:pt x="12" y="477"/>
                  </a:cubicBezTo>
                  <a:cubicBezTo>
                    <a:pt x="218" y="682"/>
                    <a:pt x="218" y="682"/>
                    <a:pt x="218" y="682"/>
                  </a:cubicBezTo>
                  <a:cubicBezTo>
                    <a:pt x="226" y="690"/>
                    <a:pt x="237" y="695"/>
                    <a:pt x="248" y="695"/>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159" name="TextBox 158">
            <a:extLst>
              <a:ext uri="{FF2B5EF4-FFF2-40B4-BE49-F238E27FC236}">
                <a16:creationId xmlns:a16="http://schemas.microsoft.com/office/drawing/2014/main" id="{4D4F1155-AA9D-4D53-B747-2CCEBA8D3B8F}"/>
              </a:ext>
            </a:extLst>
          </p:cNvPr>
          <p:cNvSpPr txBox="1"/>
          <p:nvPr/>
        </p:nvSpPr>
        <p:spPr>
          <a:xfrm>
            <a:off x="9521490" y="4807916"/>
            <a:ext cx="2624187" cy="523220"/>
          </a:xfrm>
          <a:prstGeom prst="rect">
            <a:avLst/>
          </a:prstGeom>
          <a:noFill/>
        </p:spPr>
        <p:txBody>
          <a:bodyPr wrap="square" rtlCol="0">
            <a:spAutoFit/>
          </a:bodyPr>
          <a:lstStyle>
            <a:defPPr>
              <a:defRPr lang="fr-FR"/>
            </a:defPPr>
            <a:lvl1pPr marR="0" lvl="0" indent="0" fontAlgn="auto">
              <a:lnSpc>
                <a:spcPct val="100000"/>
              </a:lnSpc>
              <a:spcBef>
                <a:spcPts val="600"/>
              </a:spcBef>
              <a:spcAft>
                <a:spcPts val="0"/>
              </a:spcAft>
              <a:buClrTx/>
              <a:buSzTx/>
              <a:buFontTx/>
              <a:buNone/>
              <a:tabLst/>
              <a:defRPr kumimoji="0" sz="1400" b="1" i="0" u="none" strike="noStrike" cap="none" spc="0" normalizeH="0" baseline="0">
                <a:ln>
                  <a:noFill/>
                </a:ln>
                <a:solidFill>
                  <a:srgbClr val="6B747B">
                    <a:lumMod val="50000"/>
                  </a:srgbClr>
                </a:solidFill>
                <a:effectLst/>
                <a:uLnTx/>
                <a:uFillTx/>
                <a:latin typeface="Calibri Light" panose="020F0302020204030204" pitchFamily="34" charset="0"/>
                <a:cs typeface="Calibri Light" panose="020F0302020204030204" pitchFamily="34" charset="0"/>
              </a:defRPr>
            </a:lvl1p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s-ES" sz="1400" b="0" i="0" u="none" strike="noStrike" kern="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REAL TIME DATA &amp; WHAT IF SCENARIO ANALYSIS </a:t>
            </a:r>
          </a:p>
        </p:txBody>
      </p:sp>
      <p:grpSp>
        <p:nvGrpSpPr>
          <p:cNvPr id="160" name="Group 159">
            <a:extLst>
              <a:ext uri="{FF2B5EF4-FFF2-40B4-BE49-F238E27FC236}">
                <a16:creationId xmlns:a16="http://schemas.microsoft.com/office/drawing/2014/main" id="{57D1129A-1DF0-4B7E-B80A-A4694178FF34}"/>
              </a:ext>
            </a:extLst>
          </p:cNvPr>
          <p:cNvGrpSpPr/>
          <p:nvPr/>
        </p:nvGrpSpPr>
        <p:grpSpPr>
          <a:xfrm>
            <a:off x="8683958" y="2024136"/>
            <a:ext cx="406347" cy="258773"/>
            <a:chOff x="5934073" y="5187949"/>
            <a:chExt cx="1252540" cy="804864"/>
          </a:xfrm>
          <a:solidFill>
            <a:srgbClr val="1F65AF">
              <a:lumMod val="40000"/>
              <a:lumOff val="60000"/>
            </a:srgbClr>
          </a:solidFill>
        </p:grpSpPr>
        <p:sp>
          <p:nvSpPr>
            <p:cNvPr id="161" name="Freeform 64">
              <a:extLst>
                <a:ext uri="{FF2B5EF4-FFF2-40B4-BE49-F238E27FC236}">
                  <a16:creationId xmlns:a16="http://schemas.microsoft.com/office/drawing/2014/main" id="{ACAB072E-3665-4C9C-8D13-641DCDEF6FBC}"/>
                </a:ext>
              </a:extLst>
            </p:cNvPr>
            <p:cNvSpPr>
              <a:spLocks/>
            </p:cNvSpPr>
            <p:nvPr/>
          </p:nvSpPr>
          <p:spPr bwMode="auto">
            <a:xfrm>
              <a:off x="6378574" y="5199064"/>
              <a:ext cx="808039" cy="466725"/>
            </a:xfrm>
            <a:custGeom>
              <a:avLst/>
              <a:gdLst>
                <a:gd name="T0" fmla="*/ 868 w 1169"/>
                <a:gd name="T1" fmla="*/ 156 h 675"/>
                <a:gd name="T2" fmla="*/ 851 w 1169"/>
                <a:gd name="T3" fmla="*/ 159 h 675"/>
                <a:gd name="T4" fmla="*/ 842 w 1169"/>
                <a:gd name="T5" fmla="*/ 159 h 675"/>
                <a:gd name="T6" fmla="*/ 817 w 1169"/>
                <a:gd name="T7" fmla="*/ 156 h 675"/>
                <a:gd name="T8" fmla="*/ 800 w 1169"/>
                <a:gd name="T9" fmla="*/ 150 h 675"/>
                <a:gd name="T10" fmla="*/ 779 w 1169"/>
                <a:gd name="T11" fmla="*/ 139 h 675"/>
                <a:gd name="T12" fmla="*/ 764 w 1169"/>
                <a:gd name="T13" fmla="*/ 129 h 675"/>
                <a:gd name="T14" fmla="*/ 737 w 1169"/>
                <a:gd name="T15" fmla="*/ 109 h 675"/>
                <a:gd name="T16" fmla="*/ 720 w 1169"/>
                <a:gd name="T17" fmla="*/ 96 h 675"/>
                <a:gd name="T18" fmla="*/ 712 w 1169"/>
                <a:gd name="T19" fmla="*/ 89 h 675"/>
                <a:gd name="T20" fmla="*/ 687 w 1169"/>
                <a:gd name="T21" fmla="*/ 69 h 675"/>
                <a:gd name="T22" fmla="*/ 665 w 1169"/>
                <a:gd name="T23" fmla="*/ 53 h 675"/>
                <a:gd name="T24" fmla="*/ 646 w 1169"/>
                <a:gd name="T25" fmla="*/ 41 h 675"/>
                <a:gd name="T26" fmla="*/ 624 w 1169"/>
                <a:gd name="T27" fmla="*/ 29 h 675"/>
                <a:gd name="T28" fmla="*/ 593 w 1169"/>
                <a:gd name="T29" fmla="*/ 15 h 675"/>
                <a:gd name="T30" fmla="*/ 574 w 1169"/>
                <a:gd name="T31" fmla="*/ 9 h 675"/>
                <a:gd name="T32" fmla="*/ 549 w 1169"/>
                <a:gd name="T33" fmla="*/ 4 h 675"/>
                <a:gd name="T34" fmla="*/ 527 w 1169"/>
                <a:gd name="T35" fmla="*/ 1 h 675"/>
                <a:gd name="T36" fmla="*/ 501 w 1169"/>
                <a:gd name="T37" fmla="*/ 0 h 675"/>
                <a:gd name="T38" fmla="*/ 481 w 1169"/>
                <a:gd name="T39" fmla="*/ 2 h 675"/>
                <a:gd name="T40" fmla="*/ 455 w 1169"/>
                <a:gd name="T41" fmla="*/ 6 h 675"/>
                <a:gd name="T42" fmla="*/ 434 w 1169"/>
                <a:gd name="T43" fmla="*/ 11 h 675"/>
                <a:gd name="T44" fmla="*/ 406 w 1169"/>
                <a:gd name="T45" fmla="*/ 21 h 675"/>
                <a:gd name="T46" fmla="*/ 383 w 1169"/>
                <a:gd name="T47" fmla="*/ 32 h 675"/>
                <a:gd name="T48" fmla="*/ 354 w 1169"/>
                <a:gd name="T49" fmla="*/ 48 h 675"/>
                <a:gd name="T50" fmla="*/ 25 w 1169"/>
                <a:gd name="T51" fmla="*/ 261 h 675"/>
                <a:gd name="T52" fmla="*/ 15 w 1169"/>
                <a:gd name="T53" fmla="*/ 272 h 675"/>
                <a:gd name="T54" fmla="*/ 6 w 1169"/>
                <a:gd name="T55" fmla="*/ 288 h 675"/>
                <a:gd name="T56" fmla="*/ 2 w 1169"/>
                <a:gd name="T57" fmla="*/ 301 h 675"/>
                <a:gd name="T58" fmla="*/ 0 w 1169"/>
                <a:gd name="T59" fmla="*/ 319 h 675"/>
                <a:gd name="T60" fmla="*/ 1 w 1169"/>
                <a:gd name="T61" fmla="*/ 332 h 675"/>
                <a:gd name="T62" fmla="*/ 6 w 1169"/>
                <a:gd name="T63" fmla="*/ 350 h 675"/>
                <a:gd name="T64" fmla="*/ 12 w 1169"/>
                <a:gd name="T65" fmla="*/ 361 h 675"/>
                <a:gd name="T66" fmla="*/ 28 w 1169"/>
                <a:gd name="T67" fmla="*/ 380 h 675"/>
                <a:gd name="T68" fmla="*/ 39 w 1169"/>
                <a:gd name="T69" fmla="*/ 388 h 675"/>
                <a:gd name="T70" fmla="*/ 57 w 1169"/>
                <a:gd name="T71" fmla="*/ 396 h 675"/>
                <a:gd name="T72" fmla="*/ 72 w 1169"/>
                <a:gd name="T73" fmla="*/ 400 h 675"/>
                <a:gd name="T74" fmla="*/ 87 w 1169"/>
                <a:gd name="T75" fmla="*/ 401 h 675"/>
                <a:gd name="T76" fmla="*/ 108 w 1169"/>
                <a:gd name="T77" fmla="*/ 399 h 675"/>
                <a:gd name="T78" fmla="*/ 124 w 1169"/>
                <a:gd name="T79" fmla="*/ 395 h 675"/>
                <a:gd name="T80" fmla="*/ 148 w 1169"/>
                <a:gd name="T81" fmla="*/ 385 h 675"/>
                <a:gd name="T82" fmla="*/ 396 w 1169"/>
                <a:gd name="T83" fmla="*/ 263 h 675"/>
                <a:gd name="T84" fmla="*/ 407 w 1169"/>
                <a:gd name="T85" fmla="*/ 259 h 675"/>
                <a:gd name="T86" fmla="*/ 417 w 1169"/>
                <a:gd name="T87" fmla="*/ 258 h 675"/>
                <a:gd name="T88" fmla="*/ 426 w 1169"/>
                <a:gd name="T89" fmla="*/ 258 h 675"/>
                <a:gd name="T90" fmla="*/ 440 w 1169"/>
                <a:gd name="T91" fmla="*/ 261 h 675"/>
                <a:gd name="T92" fmla="*/ 450 w 1169"/>
                <a:gd name="T93" fmla="*/ 266 h 675"/>
                <a:gd name="T94" fmla="*/ 462 w 1169"/>
                <a:gd name="T95" fmla="*/ 273 h 675"/>
                <a:gd name="T96" fmla="*/ 471 w 1169"/>
                <a:gd name="T97" fmla="*/ 281 h 675"/>
                <a:gd name="T98" fmla="*/ 483 w 1169"/>
                <a:gd name="T99" fmla="*/ 292 h 675"/>
                <a:gd name="T100" fmla="*/ 707 w 1169"/>
                <a:gd name="T101" fmla="*/ 518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9" h="675">
                  <a:moveTo>
                    <a:pt x="882" y="152"/>
                  </a:moveTo>
                  <a:cubicBezTo>
                    <a:pt x="880" y="153"/>
                    <a:pt x="878" y="154"/>
                    <a:pt x="876" y="154"/>
                  </a:cubicBezTo>
                  <a:cubicBezTo>
                    <a:pt x="875" y="155"/>
                    <a:pt x="875" y="155"/>
                    <a:pt x="874" y="155"/>
                  </a:cubicBezTo>
                  <a:cubicBezTo>
                    <a:pt x="873" y="155"/>
                    <a:pt x="871" y="156"/>
                    <a:pt x="870" y="156"/>
                  </a:cubicBezTo>
                  <a:cubicBezTo>
                    <a:pt x="869" y="156"/>
                    <a:pt x="869" y="156"/>
                    <a:pt x="868" y="156"/>
                  </a:cubicBezTo>
                  <a:cubicBezTo>
                    <a:pt x="867" y="157"/>
                    <a:pt x="865" y="157"/>
                    <a:pt x="864" y="157"/>
                  </a:cubicBezTo>
                  <a:cubicBezTo>
                    <a:pt x="863" y="157"/>
                    <a:pt x="863" y="157"/>
                    <a:pt x="862" y="158"/>
                  </a:cubicBezTo>
                  <a:cubicBezTo>
                    <a:pt x="860" y="158"/>
                    <a:pt x="859" y="158"/>
                    <a:pt x="857" y="158"/>
                  </a:cubicBezTo>
                  <a:cubicBezTo>
                    <a:pt x="856" y="158"/>
                    <a:pt x="856" y="158"/>
                    <a:pt x="856" y="158"/>
                  </a:cubicBezTo>
                  <a:cubicBezTo>
                    <a:pt x="854" y="159"/>
                    <a:pt x="853" y="159"/>
                    <a:pt x="851" y="159"/>
                  </a:cubicBezTo>
                  <a:cubicBezTo>
                    <a:pt x="851" y="159"/>
                    <a:pt x="850" y="159"/>
                    <a:pt x="849" y="159"/>
                  </a:cubicBezTo>
                  <a:cubicBezTo>
                    <a:pt x="848" y="159"/>
                    <a:pt x="847" y="159"/>
                    <a:pt x="846" y="159"/>
                  </a:cubicBezTo>
                  <a:cubicBezTo>
                    <a:pt x="845" y="159"/>
                    <a:pt x="845" y="159"/>
                    <a:pt x="844" y="159"/>
                  </a:cubicBezTo>
                  <a:cubicBezTo>
                    <a:pt x="844" y="159"/>
                    <a:pt x="843" y="159"/>
                    <a:pt x="843" y="159"/>
                  </a:cubicBezTo>
                  <a:cubicBezTo>
                    <a:pt x="843" y="159"/>
                    <a:pt x="842" y="159"/>
                    <a:pt x="842" y="159"/>
                  </a:cubicBezTo>
                  <a:cubicBezTo>
                    <a:pt x="839" y="159"/>
                    <a:pt x="837" y="159"/>
                    <a:pt x="834" y="159"/>
                  </a:cubicBezTo>
                  <a:cubicBezTo>
                    <a:pt x="834" y="159"/>
                    <a:pt x="834" y="159"/>
                    <a:pt x="834" y="159"/>
                  </a:cubicBezTo>
                  <a:cubicBezTo>
                    <a:pt x="831" y="159"/>
                    <a:pt x="829" y="158"/>
                    <a:pt x="826" y="158"/>
                  </a:cubicBezTo>
                  <a:cubicBezTo>
                    <a:pt x="826" y="158"/>
                    <a:pt x="825" y="158"/>
                    <a:pt x="825" y="158"/>
                  </a:cubicBezTo>
                  <a:cubicBezTo>
                    <a:pt x="822" y="157"/>
                    <a:pt x="820" y="157"/>
                    <a:pt x="817" y="156"/>
                  </a:cubicBezTo>
                  <a:cubicBezTo>
                    <a:pt x="817" y="156"/>
                    <a:pt x="817" y="156"/>
                    <a:pt x="816" y="156"/>
                  </a:cubicBezTo>
                  <a:cubicBezTo>
                    <a:pt x="814" y="155"/>
                    <a:pt x="812" y="155"/>
                    <a:pt x="810" y="154"/>
                  </a:cubicBezTo>
                  <a:cubicBezTo>
                    <a:pt x="809" y="154"/>
                    <a:pt x="809" y="154"/>
                    <a:pt x="808" y="153"/>
                  </a:cubicBezTo>
                  <a:cubicBezTo>
                    <a:pt x="806" y="153"/>
                    <a:pt x="804" y="152"/>
                    <a:pt x="801" y="151"/>
                  </a:cubicBezTo>
                  <a:cubicBezTo>
                    <a:pt x="801" y="151"/>
                    <a:pt x="801" y="150"/>
                    <a:pt x="800" y="150"/>
                  </a:cubicBezTo>
                  <a:cubicBezTo>
                    <a:pt x="798" y="149"/>
                    <a:pt x="796" y="148"/>
                    <a:pt x="793" y="147"/>
                  </a:cubicBezTo>
                  <a:cubicBezTo>
                    <a:pt x="793" y="147"/>
                    <a:pt x="793" y="147"/>
                    <a:pt x="793" y="147"/>
                  </a:cubicBezTo>
                  <a:cubicBezTo>
                    <a:pt x="791" y="146"/>
                    <a:pt x="789" y="145"/>
                    <a:pt x="786" y="144"/>
                  </a:cubicBezTo>
                  <a:cubicBezTo>
                    <a:pt x="786" y="143"/>
                    <a:pt x="786" y="143"/>
                    <a:pt x="785" y="143"/>
                  </a:cubicBezTo>
                  <a:cubicBezTo>
                    <a:pt x="783" y="142"/>
                    <a:pt x="781" y="140"/>
                    <a:pt x="779" y="139"/>
                  </a:cubicBezTo>
                  <a:cubicBezTo>
                    <a:pt x="778" y="139"/>
                    <a:pt x="778" y="139"/>
                    <a:pt x="778" y="139"/>
                  </a:cubicBezTo>
                  <a:cubicBezTo>
                    <a:pt x="776" y="137"/>
                    <a:pt x="774" y="136"/>
                    <a:pt x="772" y="135"/>
                  </a:cubicBezTo>
                  <a:cubicBezTo>
                    <a:pt x="772" y="135"/>
                    <a:pt x="771" y="134"/>
                    <a:pt x="771" y="134"/>
                  </a:cubicBezTo>
                  <a:cubicBezTo>
                    <a:pt x="769" y="133"/>
                    <a:pt x="767" y="131"/>
                    <a:pt x="765" y="130"/>
                  </a:cubicBezTo>
                  <a:cubicBezTo>
                    <a:pt x="764" y="130"/>
                    <a:pt x="764" y="129"/>
                    <a:pt x="764" y="129"/>
                  </a:cubicBezTo>
                  <a:cubicBezTo>
                    <a:pt x="759" y="126"/>
                    <a:pt x="755" y="123"/>
                    <a:pt x="751" y="120"/>
                  </a:cubicBezTo>
                  <a:cubicBezTo>
                    <a:pt x="751" y="120"/>
                    <a:pt x="750" y="119"/>
                    <a:pt x="750" y="119"/>
                  </a:cubicBezTo>
                  <a:cubicBezTo>
                    <a:pt x="748" y="117"/>
                    <a:pt x="746" y="116"/>
                    <a:pt x="744" y="114"/>
                  </a:cubicBezTo>
                  <a:cubicBezTo>
                    <a:pt x="744" y="114"/>
                    <a:pt x="744" y="114"/>
                    <a:pt x="744" y="114"/>
                  </a:cubicBezTo>
                  <a:cubicBezTo>
                    <a:pt x="741" y="112"/>
                    <a:pt x="739" y="110"/>
                    <a:pt x="737" y="109"/>
                  </a:cubicBezTo>
                  <a:cubicBezTo>
                    <a:pt x="735" y="107"/>
                    <a:pt x="733" y="106"/>
                    <a:pt x="731" y="104"/>
                  </a:cubicBezTo>
                  <a:cubicBezTo>
                    <a:pt x="731" y="104"/>
                    <a:pt x="730" y="104"/>
                    <a:pt x="730" y="103"/>
                  </a:cubicBezTo>
                  <a:cubicBezTo>
                    <a:pt x="728" y="102"/>
                    <a:pt x="726" y="100"/>
                    <a:pt x="724" y="99"/>
                  </a:cubicBezTo>
                  <a:cubicBezTo>
                    <a:pt x="723" y="98"/>
                    <a:pt x="722" y="97"/>
                    <a:pt x="721" y="96"/>
                  </a:cubicBezTo>
                  <a:cubicBezTo>
                    <a:pt x="721" y="96"/>
                    <a:pt x="721" y="96"/>
                    <a:pt x="720" y="96"/>
                  </a:cubicBezTo>
                  <a:cubicBezTo>
                    <a:pt x="720" y="95"/>
                    <a:pt x="719" y="95"/>
                    <a:pt x="718" y="94"/>
                  </a:cubicBezTo>
                  <a:cubicBezTo>
                    <a:pt x="718" y="94"/>
                    <a:pt x="718" y="93"/>
                    <a:pt x="717" y="93"/>
                  </a:cubicBezTo>
                  <a:cubicBezTo>
                    <a:pt x="716" y="92"/>
                    <a:pt x="715" y="92"/>
                    <a:pt x="714" y="91"/>
                  </a:cubicBezTo>
                  <a:cubicBezTo>
                    <a:pt x="714" y="90"/>
                    <a:pt x="713" y="90"/>
                    <a:pt x="712" y="89"/>
                  </a:cubicBezTo>
                  <a:cubicBezTo>
                    <a:pt x="712" y="89"/>
                    <a:pt x="712" y="89"/>
                    <a:pt x="712" y="89"/>
                  </a:cubicBezTo>
                  <a:cubicBezTo>
                    <a:pt x="709" y="86"/>
                    <a:pt x="705" y="84"/>
                    <a:pt x="702" y="81"/>
                  </a:cubicBezTo>
                  <a:cubicBezTo>
                    <a:pt x="702" y="81"/>
                    <a:pt x="702" y="81"/>
                    <a:pt x="702" y="81"/>
                  </a:cubicBezTo>
                  <a:cubicBezTo>
                    <a:pt x="699" y="78"/>
                    <a:pt x="696" y="76"/>
                    <a:pt x="692" y="73"/>
                  </a:cubicBezTo>
                  <a:cubicBezTo>
                    <a:pt x="692" y="73"/>
                    <a:pt x="692" y="73"/>
                    <a:pt x="692" y="73"/>
                  </a:cubicBezTo>
                  <a:cubicBezTo>
                    <a:pt x="691" y="72"/>
                    <a:pt x="689" y="70"/>
                    <a:pt x="687" y="69"/>
                  </a:cubicBezTo>
                  <a:cubicBezTo>
                    <a:pt x="687" y="69"/>
                    <a:pt x="687" y="69"/>
                    <a:pt x="687" y="69"/>
                  </a:cubicBezTo>
                  <a:cubicBezTo>
                    <a:pt x="684" y="67"/>
                    <a:pt x="681" y="64"/>
                    <a:pt x="677" y="61"/>
                  </a:cubicBezTo>
                  <a:cubicBezTo>
                    <a:pt x="677" y="61"/>
                    <a:pt x="677" y="61"/>
                    <a:pt x="676" y="61"/>
                  </a:cubicBezTo>
                  <a:cubicBezTo>
                    <a:pt x="673" y="58"/>
                    <a:pt x="669" y="56"/>
                    <a:pt x="665" y="53"/>
                  </a:cubicBezTo>
                  <a:cubicBezTo>
                    <a:pt x="665" y="53"/>
                    <a:pt x="665" y="53"/>
                    <a:pt x="665" y="53"/>
                  </a:cubicBezTo>
                  <a:cubicBezTo>
                    <a:pt x="663" y="51"/>
                    <a:pt x="661" y="50"/>
                    <a:pt x="659" y="49"/>
                  </a:cubicBezTo>
                  <a:cubicBezTo>
                    <a:pt x="659" y="49"/>
                    <a:pt x="659" y="49"/>
                    <a:pt x="658" y="49"/>
                  </a:cubicBezTo>
                  <a:cubicBezTo>
                    <a:pt x="656" y="47"/>
                    <a:pt x="654" y="46"/>
                    <a:pt x="652" y="44"/>
                  </a:cubicBezTo>
                  <a:cubicBezTo>
                    <a:pt x="652" y="44"/>
                    <a:pt x="652" y="44"/>
                    <a:pt x="652" y="44"/>
                  </a:cubicBezTo>
                  <a:cubicBezTo>
                    <a:pt x="650" y="43"/>
                    <a:pt x="648" y="42"/>
                    <a:pt x="646" y="41"/>
                  </a:cubicBezTo>
                  <a:cubicBezTo>
                    <a:pt x="646" y="40"/>
                    <a:pt x="645" y="40"/>
                    <a:pt x="645" y="40"/>
                  </a:cubicBezTo>
                  <a:cubicBezTo>
                    <a:pt x="641" y="38"/>
                    <a:pt x="636" y="35"/>
                    <a:pt x="632" y="33"/>
                  </a:cubicBezTo>
                  <a:cubicBezTo>
                    <a:pt x="631" y="32"/>
                    <a:pt x="631" y="32"/>
                    <a:pt x="631" y="32"/>
                  </a:cubicBezTo>
                  <a:cubicBezTo>
                    <a:pt x="629" y="31"/>
                    <a:pt x="626" y="30"/>
                    <a:pt x="624" y="29"/>
                  </a:cubicBezTo>
                  <a:cubicBezTo>
                    <a:pt x="624" y="29"/>
                    <a:pt x="624" y="29"/>
                    <a:pt x="624" y="29"/>
                  </a:cubicBezTo>
                  <a:cubicBezTo>
                    <a:pt x="621" y="27"/>
                    <a:pt x="619" y="26"/>
                    <a:pt x="617" y="25"/>
                  </a:cubicBezTo>
                  <a:cubicBezTo>
                    <a:pt x="616" y="25"/>
                    <a:pt x="616" y="25"/>
                    <a:pt x="616" y="25"/>
                  </a:cubicBezTo>
                  <a:cubicBezTo>
                    <a:pt x="614" y="24"/>
                    <a:pt x="611" y="23"/>
                    <a:pt x="609" y="22"/>
                  </a:cubicBezTo>
                  <a:cubicBezTo>
                    <a:pt x="609" y="22"/>
                    <a:pt x="608" y="21"/>
                    <a:pt x="608" y="21"/>
                  </a:cubicBezTo>
                  <a:cubicBezTo>
                    <a:pt x="603" y="19"/>
                    <a:pt x="598" y="17"/>
                    <a:pt x="593" y="15"/>
                  </a:cubicBezTo>
                  <a:cubicBezTo>
                    <a:pt x="592" y="15"/>
                    <a:pt x="592" y="15"/>
                    <a:pt x="591" y="15"/>
                  </a:cubicBezTo>
                  <a:cubicBezTo>
                    <a:pt x="589" y="14"/>
                    <a:pt x="586" y="13"/>
                    <a:pt x="584" y="12"/>
                  </a:cubicBezTo>
                  <a:cubicBezTo>
                    <a:pt x="584" y="12"/>
                    <a:pt x="584" y="12"/>
                    <a:pt x="584" y="12"/>
                  </a:cubicBezTo>
                  <a:cubicBezTo>
                    <a:pt x="581" y="11"/>
                    <a:pt x="578" y="10"/>
                    <a:pt x="575" y="10"/>
                  </a:cubicBezTo>
                  <a:cubicBezTo>
                    <a:pt x="575" y="9"/>
                    <a:pt x="574" y="9"/>
                    <a:pt x="574" y="9"/>
                  </a:cubicBezTo>
                  <a:cubicBezTo>
                    <a:pt x="572" y="9"/>
                    <a:pt x="569" y="8"/>
                    <a:pt x="567" y="7"/>
                  </a:cubicBezTo>
                  <a:cubicBezTo>
                    <a:pt x="566" y="7"/>
                    <a:pt x="566" y="7"/>
                    <a:pt x="565" y="7"/>
                  </a:cubicBezTo>
                  <a:cubicBezTo>
                    <a:pt x="563" y="6"/>
                    <a:pt x="560" y="6"/>
                    <a:pt x="557" y="5"/>
                  </a:cubicBezTo>
                  <a:cubicBezTo>
                    <a:pt x="557" y="5"/>
                    <a:pt x="556" y="5"/>
                    <a:pt x="556" y="5"/>
                  </a:cubicBezTo>
                  <a:cubicBezTo>
                    <a:pt x="554" y="4"/>
                    <a:pt x="551" y="4"/>
                    <a:pt x="549" y="4"/>
                  </a:cubicBezTo>
                  <a:cubicBezTo>
                    <a:pt x="548" y="3"/>
                    <a:pt x="547" y="3"/>
                    <a:pt x="546" y="3"/>
                  </a:cubicBezTo>
                  <a:cubicBezTo>
                    <a:pt x="544" y="3"/>
                    <a:pt x="541" y="2"/>
                    <a:pt x="538" y="2"/>
                  </a:cubicBezTo>
                  <a:cubicBezTo>
                    <a:pt x="538" y="2"/>
                    <a:pt x="538" y="2"/>
                    <a:pt x="538" y="2"/>
                  </a:cubicBezTo>
                  <a:cubicBezTo>
                    <a:pt x="535" y="2"/>
                    <a:pt x="532" y="1"/>
                    <a:pt x="529" y="1"/>
                  </a:cubicBezTo>
                  <a:cubicBezTo>
                    <a:pt x="528" y="1"/>
                    <a:pt x="528" y="1"/>
                    <a:pt x="527" y="1"/>
                  </a:cubicBezTo>
                  <a:cubicBezTo>
                    <a:pt x="524" y="1"/>
                    <a:pt x="522" y="0"/>
                    <a:pt x="520" y="0"/>
                  </a:cubicBezTo>
                  <a:cubicBezTo>
                    <a:pt x="519" y="0"/>
                    <a:pt x="518" y="0"/>
                    <a:pt x="518" y="0"/>
                  </a:cubicBezTo>
                  <a:cubicBezTo>
                    <a:pt x="515" y="0"/>
                    <a:pt x="512" y="0"/>
                    <a:pt x="509" y="0"/>
                  </a:cubicBezTo>
                  <a:cubicBezTo>
                    <a:pt x="508" y="0"/>
                    <a:pt x="507" y="0"/>
                    <a:pt x="506" y="0"/>
                  </a:cubicBezTo>
                  <a:cubicBezTo>
                    <a:pt x="504" y="0"/>
                    <a:pt x="502" y="0"/>
                    <a:pt x="501" y="0"/>
                  </a:cubicBezTo>
                  <a:cubicBezTo>
                    <a:pt x="500" y="0"/>
                    <a:pt x="498" y="0"/>
                    <a:pt x="497" y="0"/>
                  </a:cubicBezTo>
                  <a:cubicBezTo>
                    <a:pt x="496" y="0"/>
                    <a:pt x="494" y="0"/>
                    <a:pt x="492" y="1"/>
                  </a:cubicBezTo>
                  <a:cubicBezTo>
                    <a:pt x="491" y="1"/>
                    <a:pt x="490" y="1"/>
                    <a:pt x="489" y="1"/>
                  </a:cubicBezTo>
                  <a:cubicBezTo>
                    <a:pt x="487" y="1"/>
                    <a:pt x="486" y="1"/>
                    <a:pt x="484" y="1"/>
                  </a:cubicBezTo>
                  <a:cubicBezTo>
                    <a:pt x="483" y="1"/>
                    <a:pt x="482" y="1"/>
                    <a:pt x="481" y="2"/>
                  </a:cubicBezTo>
                  <a:cubicBezTo>
                    <a:pt x="479" y="2"/>
                    <a:pt x="477" y="2"/>
                    <a:pt x="475" y="2"/>
                  </a:cubicBezTo>
                  <a:cubicBezTo>
                    <a:pt x="474" y="2"/>
                    <a:pt x="473" y="3"/>
                    <a:pt x="472" y="3"/>
                  </a:cubicBezTo>
                  <a:cubicBezTo>
                    <a:pt x="469" y="3"/>
                    <a:pt x="467" y="4"/>
                    <a:pt x="464" y="4"/>
                  </a:cubicBezTo>
                  <a:cubicBezTo>
                    <a:pt x="463" y="4"/>
                    <a:pt x="462" y="4"/>
                    <a:pt x="461" y="5"/>
                  </a:cubicBezTo>
                  <a:cubicBezTo>
                    <a:pt x="459" y="5"/>
                    <a:pt x="457" y="5"/>
                    <a:pt x="455" y="6"/>
                  </a:cubicBezTo>
                  <a:cubicBezTo>
                    <a:pt x="454" y="6"/>
                    <a:pt x="453" y="6"/>
                    <a:pt x="452" y="7"/>
                  </a:cubicBezTo>
                  <a:cubicBezTo>
                    <a:pt x="450" y="7"/>
                    <a:pt x="448" y="7"/>
                    <a:pt x="446" y="8"/>
                  </a:cubicBezTo>
                  <a:cubicBezTo>
                    <a:pt x="445" y="8"/>
                    <a:pt x="444" y="8"/>
                    <a:pt x="443" y="9"/>
                  </a:cubicBezTo>
                  <a:cubicBezTo>
                    <a:pt x="441" y="9"/>
                    <a:pt x="439" y="10"/>
                    <a:pt x="437" y="10"/>
                  </a:cubicBezTo>
                  <a:cubicBezTo>
                    <a:pt x="436" y="11"/>
                    <a:pt x="435" y="11"/>
                    <a:pt x="434" y="11"/>
                  </a:cubicBezTo>
                  <a:cubicBezTo>
                    <a:pt x="432" y="12"/>
                    <a:pt x="430" y="13"/>
                    <a:pt x="428" y="13"/>
                  </a:cubicBezTo>
                  <a:cubicBezTo>
                    <a:pt x="427" y="13"/>
                    <a:pt x="426" y="14"/>
                    <a:pt x="425" y="14"/>
                  </a:cubicBezTo>
                  <a:cubicBezTo>
                    <a:pt x="422" y="15"/>
                    <a:pt x="420" y="16"/>
                    <a:pt x="418" y="17"/>
                  </a:cubicBezTo>
                  <a:cubicBezTo>
                    <a:pt x="417" y="17"/>
                    <a:pt x="416" y="17"/>
                    <a:pt x="415" y="18"/>
                  </a:cubicBezTo>
                  <a:cubicBezTo>
                    <a:pt x="412" y="19"/>
                    <a:pt x="409" y="20"/>
                    <a:pt x="406" y="21"/>
                  </a:cubicBezTo>
                  <a:cubicBezTo>
                    <a:pt x="405" y="22"/>
                    <a:pt x="404" y="22"/>
                    <a:pt x="403" y="22"/>
                  </a:cubicBezTo>
                  <a:cubicBezTo>
                    <a:pt x="401" y="23"/>
                    <a:pt x="399" y="24"/>
                    <a:pt x="397" y="25"/>
                  </a:cubicBezTo>
                  <a:cubicBezTo>
                    <a:pt x="396" y="26"/>
                    <a:pt x="394" y="26"/>
                    <a:pt x="393" y="27"/>
                  </a:cubicBezTo>
                  <a:cubicBezTo>
                    <a:pt x="391" y="28"/>
                    <a:pt x="389" y="29"/>
                    <a:pt x="387" y="30"/>
                  </a:cubicBezTo>
                  <a:cubicBezTo>
                    <a:pt x="386" y="30"/>
                    <a:pt x="385" y="31"/>
                    <a:pt x="383" y="32"/>
                  </a:cubicBezTo>
                  <a:cubicBezTo>
                    <a:pt x="381" y="33"/>
                    <a:pt x="379" y="34"/>
                    <a:pt x="377" y="35"/>
                  </a:cubicBezTo>
                  <a:cubicBezTo>
                    <a:pt x="376" y="35"/>
                    <a:pt x="375" y="36"/>
                    <a:pt x="374" y="37"/>
                  </a:cubicBezTo>
                  <a:cubicBezTo>
                    <a:pt x="371" y="38"/>
                    <a:pt x="369" y="39"/>
                    <a:pt x="367" y="40"/>
                  </a:cubicBezTo>
                  <a:cubicBezTo>
                    <a:pt x="366" y="41"/>
                    <a:pt x="365" y="41"/>
                    <a:pt x="364" y="42"/>
                  </a:cubicBezTo>
                  <a:cubicBezTo>
                    <a:pt x="360" y="44"/>
                    <a:pt x="357" y="46"/>
                    <a:pt x="354" y="48"/>
                  </a:cubicBezTo>
                  <a:cubicBezTo>
                    <a:pt x="338" y="57"/>
                    <a:pt x="323" y="67"/>
                    <a:pt x="309" y="75"/>
                  </a:cubicBezTo>
                  <a:cubicBezTo>
                    <a:pt x="171" y="161"/>
                    <a:pt x="98" y="210"/>
                    <a:pt x="37" y="252"/>
                  </a:cubicBezTo>
                  <a:cubicBezTo>
                    <a:pt x="35" y="253"/>
                    <a:pt x="33" y="255"/>
                    <a:pt x="31" y="256"/>
                  </a:cubicBezTo>
                  <a:cubicBezTo>
                    <a:pt x="31" y="256"/>
                    <a:pt x="31" y="257"/>
                    <a:pt x="30" y="257"/>
                  </a:cubicBezTo>
                  <a:cubicBezTo>
                    <a:pt x="29" y="258"/>
                    <a:pt x="27" y="260"/>
                    <a:pt x="25" y="261"/>
                  </a:cubicBezTo>
                  <a:cubicBezTo>
                    <a:pt x="25" y="261"/>
                    <a:pt x="25" y="262"/>
                    <a:pt x="25" y="262"/>
                  </a:cubicBezTo>
                  <a:cubicBezTo>
                    <a:pt x="23" y="263"/>
                    <a:pt x="22" y="265"/>
                    <a:pt x="20" y="266"/>
                  </a:cubicBezTo>
                  <a:cubicBezTo>
                    <a:pt x="20" y="266"/>
                    <a:pt x="20" y="266"/>
                    <a:pt x="20" y="266"/>
                  </a:cubicBezTo>
                  <a:cubicBezTo>
                    <a:pt x="19" y="268"/>
                    <a:pt x="17" y="270"/>
                    <a:pt x="16" y="271"/>
                  </a:cubicBezTo>
                  <a:cubicBezTo>
                    <a:pt x="16" y="272"/>
                    <a:pt x="16" y="272"/>
                    <a:pt x="15" y="272"/>
                  </a:cubicBezTo>
                  <a:cubicBezTo>
                    <a:pt x="14" y="274"/>
                    <a:pt x="13" y="275"/>
                    <a:pt x="12" y="277"/>
                  </a:cubicBezTo>
                  <a:cubicBezTo>
                    <a:pt x="12" y="277"/>
                    <a:pt x="12" y="278"/>
                    <a:pt x="12" y="278"/>
                  </a:cubicBezTo>
                  <a:cubicBezTo>
                    <a:pt x="11" y="279"/>
                    <a:pt x="10" y="281"/>
                    <a:pt x="9" y="283"/>
                  </a:cubicBezTo>
                  <a:cubicBezTo>
                    <a:pt x="9" y="283"/>
                    <a:pt x="9" y="283"/>
                    <a:pt x="9" y="283"/>
                  </a:cubicBezTo>
                  <a:cubicBezTo>
                    <a:pt x="8" y="285"/>
                    <a:pt x="7" y="287"/>
                    <a:pt x="6" y="288"/>
                  </a:cubicBezTo>
                  <a:cubicBezTo>
                    <a:pt x="6" y="289"/>
                    <a:pt x="6" y="289"/>
                    <a:pt x="6" y="289"/>
                  </a:cubicBezTo>
                  <a:cubicBezTo>
                    <a:pt x="5" y="291"/>
                    <a:pt x="4" y="293"/>
                    <a:pt x="4" y="295"/>
                  </a:cubicBezTo>
                  <a:cubicBezTo>
                    <a:pt x="4" y="295"/>
                    <a:pt x="4" y="295"/>
                    <a:pt x="3" y="295"/>
                  </a:cubicBezTo>
                  <a:cubicBezTo>
                    <a:pt x="3" y="297"/>
                    <a:pt x="2" y="299"/>
                    <a:pt x="2" y="301"/>
                  </a:cubicBezTo>
                  <a:cubicBezTo>
                    <a:pt x="2" y="301"/>
                    <a:pt x="2" y="301"/>
                    <a:pt x="2" y="301"/>
                  </a:cubicBezTo>
                  <a:cubicBezTo>
                    <a:pt x="1" y="303"/>
                    <a:pt x="1" y="305"/>
                    <a:pt x="1" y="307"/>
                  </a:cubicBezTo>
                  <a:cubicBezTo>
                    <a:pt x="1" y="307"/>
                    <a:pt x="1" y="307"/>
                    <a:pt x="1" y="308"/>
                  </a:cubicBezTo>
                  <a:cubicBezTo>
                    <a:pt x="0" y="309"/>
                    <a:pt x="0" y="311"/>
                    <a:pt x="0" y="313"/>
                  </a:cubicBezTo>
                  <a:cubicBezTo>
                    <a:pt x="0" y="313"/>
                    <a:pt x="0" y="314"/>
                    <a:pt x="0" y="314"/>
                  </a:cubicBezTo>
                  <a:cubicBezTo>
                    <a:pt x="0" y="315"/>
                    <a:pt x="0" y="317"/>
                    <a:pt x="0" y="319"/>
                  </a:cubicBezTo>
                  <a:cubicBezTo>
                    <a:pt x="0" y="319"/>
                    <a:pt x="0" y="319"/>
                    <a:pt x="0" y="320"/>
                  </a:cubicBezTo>
                  <a:cubicBezTo>
                    <a:pt x="0" y="322"/>
                    <a:pt x="0" y="323"/>
                    <a:pt x="0" y="325"/>
                  </a:cubicBezTo>
                  <a:cubicBezTo>
                    <a:pt x="0" y="326"/>
                    <a:pt x="0" y="326"/>
                    <a:pt x="0" y="326"/>
                  </a:cubicBezTo>
                  <a:cubicBezTo>
                    <a:pt x="0" y="328"/>
                    <a:pt x="1" y="330"/>
                    <a:pt x="1" y="332"/>
                  </a:cubicBezTo>
                  <a:cubicBezTo>
                    <a:pt x="1" y="332"/>
                    <a:pt x="1" y="332"/>
                    <a:pt x="1" y="332"/>
                  </a:cubicBezTo>
                  <a:cubicBezTo>
                    <a:pt x="1" y="334"/>
                    <a:pt x="2" y="336"/>
                    <a:pt x="2" y="337"/>
                  </a:cubicBezTo>
                  <a:cubicBezTo>
                    <a:pt x="2" y="338"/>
                    <a:pt x="2" y="338"/>
                    <a:pt x="2" y="338"/>
                  </a:cubicBezTo>
                  <a:cubicBezTo>
                    <a:pt x="3" y="340"/>
                    <a:pt x="3" y="342"/>
                    <a:pt x="4" y="343"/>
                  </a:cubicBezTo>
                  <a:cubicBezTo>
                    <a:pt x="4" y="344"/>
                    <a:pt x="4" y="344"/>
                    <a:pt x="4" y="344"/>
                  </a:cubicBezTo>
                  <a:cubicBezTo>
                    <a:pt x="5" y="346"/>
                    <a:pt x="5" y="348"/>
                    <a:pt x="6" y="350"/>
                  </a:cubicBezTo>
                  <a:cubicBezTo>
                    <a:pt x="6" y="350"/>
                    <a:pt x="6" y="350"/>
                    <a:pt x="6" y="350"/>
                  </a:cubicBezTo>
                  <a:cubicBezTo>
                    <a:pt x="7" y="351"/>
                    <a:pt x="7" y="353"/>
                    <a:pt x="8" y="355"/>
                  </a:cubicBezTo>
                  <a:cubicBezTo>
                    <a:pt x="8" y="355"/>
                    <a:pt x="9" y="355"/>
                    <a:pt x="9" y="356"/>
                  </a:cubicBezTo>
                  <a:cubicBezTo>
                    <a:pt x="10" y="357"/>
                    <a:pt x="10" y="359"/>
                    <a:pt x="11" y="360"/>
                  </a:cubicBezTo>
                  <a:cubicBezTo>
                    <a:pt x="12" y="361"/>
                    <a:pt x="12" y="361"/>
                    <a:pt x="12" y="361"/>
                  </a:cubicBezTo>
                  <a:cubicBezTo>
                    <a:pt x="14" y="364"/>
                    <a:pt x="16" y="367"/>
                    <a:pt x="19" y="370"/>
                  </a:cubicBezTo>
                  <a:cubicBezTo>
                    <a:pt x="19" y="371"/>
                    <a:pt x="19" y="371"/>
                    <a:pt x="19" y="371"/>
                  </a:cubicBezTo>
                  <a:cubicBezTo>
                    <a:pt x="20" y="373"/>
                    <a:pt x="22" y="374"/>
                    <a:pt x="23" y="375"/>
                  </a:cubicBezTo>
                  <a:cubicBezTo>
                    <a:pt x="23" y="376"/>
                    <a:pt x="23" y="376"/>
                    <a:pt x="24" y="376"/>
                  </a:cubicBezTo>
                  <a:cubicBezTo>
                    <a:pt x="25" y="377"/>
                    <a:pt x="26" y="379"/>
                    <a:pt x="28" y="380"/>
                  </a:cubicBezTo>
                  <a:cubicBezTo>
                    <a:pt x="28" y="380"/>
                    <a:pt x="28" y="380"/>
                    <a:pt x="28" y="380"/>
                  </a:cubicBezTo>
                  <a:cubicBezTo>
                    <a:pt x="29" y="381"/>
                    <a:pt x="31" y="382"/>
                    <a:pt x="32" y="384"/>
                  </a:cubicBezTo>
                  <a:cubicBezTo>
                    <a:pt x="33" y="384"/>
                    <a:pt x="33" y="384"/>
                    <a:pt x="33" y="384"/>
                  </a:cubicBezTo>
                  <a:cubicBezTo>
                    <a:pt x="35" y="385"/>
                    <a:pt x="36" y="386"/>
                    <a:pt x="38" y="387"/>
                  </a:cubicBezTo>
                  <a:cubicBezTo>
                    <a:pt x="38" y="388"/>
                    <a:pt x="39" y="388"/>
                    <a:pt x="39" y="388"/>
                  </a:cubicBezTo>
                  <a:cubicBezTo>
                    <a:pt x="41" y="389"/>
                    <a:pt x="42" y="390"/>
                    <a:pt x="44" y="391"/>
                  </a:cubicBezTo>
                  <a:cubicBezTo>
                    <a:pt x="44" y="391"/>
                    <a:pt x="44" y="391"/>
                    <a:pt x="44" y="391"/>
                  </a:cubicBezTo>
                  <a:cubicBezTo>
                    <a:pt x="46" y="392"/>
                    <a:pt x="48" y="393"/>
                    <a:pt x="50" y="394"/>
                  </a:cubicBezTo>
                  <a:cubicBezTo>
                    <a:pt x="50" y="394"/>
                    <a:pt x="51" y="394"/>
                    <a:pt x="51" y="394"/>
                  </a:cubicBezTo>
                  <a:cubicBezTo>
                    <a:pt x="53" y="395"/>
                    <a:pt x="55" y="395"/>
                    <a:pt x="57" y="396"/>
                  </a:cubicBezTo>
                  <a:cubicBezTo>
                    <a:pt x="57" y="396"/>
                    <a:pt x="57" y="396"/>
                    <a:pt x="58" y="396"/>
                  </a:cubicBezTo>
                  <a:cubicBezTo>
                    <a:pt x="60" y="397"/>
                    <a:pt x="61" y="397"/>
                    <a:pt x="63" y="398"/>
                  </a:cubicBezTo>
                  <a:cubicBezTo>
                    <a:pt x="64" y="398"/>
                    <a:pt x="64" y="398"/>
                    <a:pt x="64" y="398"/>
                  </a:cubicBezTo>
                  <a:cubicBezTo>
                    <a:pt x="66" y="399"/>
                    <a:pt x="68" y="399"/>
                    <a:pt x="70" y="399"/>
                  </a:cubicBezTo>
                  <a:cubicBezTo>
                    <a:pt x="71" y="399"/>
                    <a:pt x="71" y="400"/>
                    <a:pt x="72" y="400"/>
                  </a:cubicBezTo>
                  <a:cubicBezTo>
                    <a:pt x="74" y="400"/>
                    <a:pt x="76" y="400"/>
                    <a:pt x="78" y="400"/>
                  </a:cubicBezTo>
                  <a:cubicBezTo>
                    <a:pt x="79" y="400"/>
                    <a:pt x="79" y="400"/>
                    <a:pt x="79" y="400"/>
                  </a:cubicBezTo>
                  <a:cubicBezTo>
                    <a:pt x="82" y="401"/>
                    <a:pt x="84" y="401"/>
                    <a:pt x="86" y="401"/>
                  </a:cubicBezTo>
                  <a:cubicBezTo>
                    <a:pt x="86" y="401"/>
                    <a:pt x="86" y="401"/>
                    <a:pt x="87" y="401"/>
                  </a:cubicBezTo>
                  <a:cubicBezTo>
                    <a:pt x="87" y="401"/>
                    <a:pt x="87" y="401"/>
                    <a:pt x="87" y="401"/>
                  </a:cubicBezTo>
                  <a:cubicBezTo>
                    <a:pt x="89" y="401"/>
                    <a:pt x="91" y="401"/>
                    <a:pt x="93" y="400"/>
                  </a:cubicBezTo>
                  <a:cubicBezTo>
                    <a:pt x="94" y="400"/>
                    <a:pt x="94" y="400"/>
                    <a:pt x="95" y="400"/>
                  </a:cubicBezTo>
                  <a:cubicBezTo>
                    <a:pt x="96" y="400"/>
                    <a:pt x="98" y="400"/>
                    <a:pt x="100" y="400"/>
                  </a:cubicBezTo>
                  <a:cubicBezTo>
                    <a:pt x="100" y="400"/>
                    <a:pt x="101" y="400"/>
                    <a:pt x="102" y="400"/>
                  </a:cubicBezTo>
                  <a:cubicBezTo>
                    <a:pt x="104" y="399"/>
                    <a:pt x="106" y="399"/>
                    <a:pt x="108" y="399"/>
                  </a:cubicBezTo>
                  <a:cubicBezTo>
                    <a:pt x="108" y="399"/>
                    <a:pt x="108" y="399"/>
                    <a:pt x="108" y="399"/>
                  </a:cubicBezTo>
                  <a:cubicBezTo>
                    <a:pt x="111" y="398"/>
                    <a:pt x="113" y="398"/>
                    <a:pt x="115" y="397"/>
                  </a:cubicBezTo>
                  <a:cubicBezTo>
                    <a:pt x="116" y="397"/>
                    <a:pt x="116" y="397"/>
                    <a:pt x="117" y="397"/>
                  </a:cubicBezTo>
                  <a:cubicBezTo>
                    <a:pt x="119" y="396"/>
                    <a:pt x="121" y="396"/>
                    <a:pt x="122" y="395"/>
                  </a:cubicBezTo>
                  <a:cubicBezTo>
                    <a:pt x="123" y="395"/>
                    <a:pt x="123" y="395"/>
                    <a:pt x="124" y="395"/>
                  </a:cubicBezTo>
                  <a:cubicBezTo>
                    <a:pt x="126" y="394"/>
                    <a:pt x="129" y="393"/>
                    <a:pt x="131" y="392"/>
                  </a:cubicBezTo>
                  <a:cubicBezTo>
                    <a:pt x="132" y="392"/>
                    <a:pt x="132" y="392"/>
                    <a:pt x="133" y="392"/>
                  </a:cubicBezTo>
                  <a:cubicBezTo>
                    <a:pt x="135" y="391"/>
                    <a:pt x="137" y="390"/>
                    <a:pt x="139" y="390"/>
                  </a:cubicBezTo>
                  <a:cubicBezTo>
                    <a:pt x="139" y="389"/>
                    <a:pt x="140" y="389"/>
                    <a:pt x="141" y="389"/>
                  </a:cubicBezTo>
                  <a:cubicBezTo>
                    <a:pt x="143" y="388"/>
                    <a:pt x="146" y="387"/>
                    <a:pt x="148" y="385"/>
                  </a:cubicBezTo>
                  <a:cubicBezTo>
                    <a:pt x="291" y="318"/>
                    <a:pt x="337" y="291"/>
                    <a:pt x="385" y="267"/>
                  </a:cubicBezTo>
                  <a:cubicBezTo>
                    <a:pt x="386" y="266"/>
                    <a:pt x="388" y="266"/>
                    <a:pt x="390" y="265"/>
                  </a:cubicBezTo>
                  <a:cubicBezTo>
                    <a:pt x="390" y="265"/>
                    <a:pt x="391" y="265"/>
                    <a:pt x="391" y="264"/>
                  </a:cubicBezTo>
                  <a:cubicBezTo>
                    <a:pt x="392" y="264"/>
                    <a:pt x="393" y="264"/>
                    <a:pt x="394" y="263"/>
                  </a:cubicBezTo>
                  <a:cubicBezTo>
                    <a:pt x="395" y="263"/>
                    <a:pt x="395" y="263"/>
                    <a:pt x="396" y="263"/>
                  </a:cubicBezTo>
                  <a:cubicBezTo>
                    <a:pt x="397" y="262"/>
                    <a:pt x="398" y="262"/>
                    <a:pt x="398" y="262"/>
                  </a:cubicBezTo>
                  <a:cubicBezTo>
                    <a:pt x="399" y="261"/>
                    <a:pt x="400" y="261"/>
                    <a:pt x="400" y="261"/>
                  </a:cubicBezTo>
                  <a:cubicBezTo>
                    <a:pt x="401" y="261"/>
                    <a:pt x="402" y="261"/>
                    <a:pt x="403" y="260"/>
                  </a:cubicBezTo>
                  <a:cubicBezTo>
                    <a:pt x="403" y="260"/>
                    <a:pt x="404" y="260"/>
                    <a:pt x="405" y="260"/>
                  </a:cubicBezTo>
                  <a:cubicBezTo>
                    <a:pt x="405" y="260"/>
                    <a:pt x="406" y="260"/>
                    <a:pt x="407" y="259"/>
                  </a:cubicBezTo>
                  <a:cubicBezTo>
                    <a:pt x="408" y="259"/>
                    <a:pt x="408" y="259"/>
                    <a:pt x="409" y="259"/>
                  </a:cubicBezTo>
                  <a:cubicBezTo>
                    <a:pt x="410" y="259"/>
                    <a:pt x="410" y="259"/>
                    <a:pt x="411" y="259"/>
                  </a:cubicBezTo>
                  <a:cubicBezTo>
                    <a:pt x="412" y="259"/>
                    <a:pt x="412" y="258"/>
                    <a:pt x="413" y="258"/>
                  </a:cubicBezTo>
                  <a:cubicBezTo>
                    <a:pt x="414" y="258"/>
                    <a:pt x="414" y="258"/>
                    <a:pt x="415" y="258"/>
                  </a:cubicBezTo>
                  <a:cubicBezTo>
                    <a:pt x="416" y="258"/>
                    <a:pt x="416" y="258"/>
                    <a:pt x="417" y="258"/>
                  </a:cubicBezTo>
                  <a:cubicBezTo>
                    <a:pt x="418" y="258"/>
                    <a:pt x="418" y="258"/>
                    <a:pt x="419" y="258"/>
                  </a:cubicBezTo>
                  <a:cubicBezTo>
                    <a:pt x="420" y="258"/>
                    <a:pt x="420" y="258"/>
                    <a:pt x="420" y="258"/>
                  </a:cubicBezTo>
                  <a:cubicBezTo>
                    <a:pt x="421" y="258"/>
                    <a:pt x="421" y="258"/>
                    <a:pt x="421" y="258"/>
                  </a:cubicBezTo>
                  <a:cubicBezTo>
                    <a:pt x="422" y="258"/>
                    <a:pt x="424" y="258"/>
                    <a:pt x="425" y="258"/>
                  </a:cubicBezTo>
                  <a:cubicBezTo>
                    <a:pt x="426" y="258"/>
                    <a:pt x="426" y="258"/>
                    <a:pt x="426" y="258"/>
                  </a:cubicBezTo>
                  <a:cubicBezTo>
                    <a:pt x="428" y="258"/>
                    <a:pt x="429" y="259"/>
                    <a:pt x="430" y="259"/>
                  </a:cubicBezTo>
                  <a:cubicBezTo>
                    <a:pt x="430" y="259"/>
                    <a:pt x="431" y="259"/>
                    <a:pt x="431" y="259"/>
                  </a:cubicBezTo>
                  <a:cubicBezTo>
                    <a:pt x="432" y="259"/>
                    <a:pt x="434" y="259"/>
                    <a:pt x="435" y="260"/>
                  </a:cubicBezTo>
                  <a:cubicBezTo>
                    <a:pt x="436" y="260"/>
                    <a:pt x="436" y="260"/>
                    <a:pt x="436" y="260"/>
                  </a:cubicBezTo>
                  <a:cubicBezTo>
                    <a:pt x="437" y="260"/>
                    <a:pt x="438" y="261"/>
                    <a:pt x="440" y="261"/>
                  </a:cubicBezTo>
                  <a:cubicBezTo>
                    <a:pt x="440" y="261"/>
                    <a:pt x="440" y="261"/>
                    <a:pt x="441" y="262"/>
                  </a:cubicBezTo>
                  <a:cubicBezTo>
                    <a:pt x="442" y="262"/>
                    <a:pt x="443" y="263"/>
                    <a:pt x="445" y="263"/>
                  </a:cubicBezTo>
                  <a:cubicBezTo>
                    <a:pt x="445" y="263"/>
                    <a:pt x="445" y="263"/>
                    <a:pt x="445" y="263"/>
                  </a:cubicBezTo>
                  <a:cubicBezTo>
                    <a:pt x="446" y="264"/>
                    <a:pt x="448" y="265"/>
                    <a:pt x="449" y="265"/>
                  </a:cubicBezTo>
                  <a:cubicBezTo>
                    <a:pt x="449" y="265"/>
                    <a:pt x="450" y="266"/>
                    <a:pt x="450" y="266"/>
                  </a:cubicBezTo>
                  <a:cubicBezTo>
                    <a:pt x="451" y="266"/>
                    <a:pt x="452" y="267"/>
                    <a:pt x="453" y="268"/>
                  </a:cubicBezTo>
                  <a:cubicBezTo>
                    <a:pt x="454" y="268"/>
                    <a:pt x="454" y="268"/>
                    <a:pt x="454" y="268"/>
                  </a:cubicBezTo>
                  <a:cubicBezTo>
                    <a:pt x="455" y="269"/>
                    <a:pt x="456" y="270"/>
                    <a:pt x="458" y="270"/>
                  </a:cubicBezTo>
                  <a:cubicBezTo>
                    <a:pt x="458" y="271"/>
                    <a:pt x="458" y="271"/>
                    <a:pt x="459" y="271"/>
                  </a:cubicBezTo>
                  <a:cubicBezTo>
                    <a:pt x="460" y="272"/>
                    <a:pt x="461" y="273"/>
                    <a:pt x="462" y="273"/>
                  </a:cubicBezTo>
                  <a:cubicBezTo>
                    <a:pt x="462" y="274"/>
                    <a:pt x="462" y="274"/>
                    <a:pt x="463" y="274"/>
                  </a:cubicBezTo>
                  <a:cubicBezTo>
                    <a:pt x="464" y="275"/>
                    <a:pt x="465" y="276"/>
                    <a:pt x="466" y="277"/>
                  </a:cubicBezTo>
                  <a:cubicBezTo>
                    <a:pt x="467" y="277"/>
                    <a:pt x="467" y="277"/>
                    <a:pt x="467" y="278"/>
                  </a:cubicBezTo>
                  <a:cubicBezTo>
                    <a:pt x="468" y="278"/>
                    <a:pt x="469" y="279"/>
                    <a:pt x="470" y="280"/>
                  </a:cubicBezTo>
                  <a:cubicBezTo>
                    <a:pt x="470" y="280"/>
                    <a:pt x="471" y="281"/>
                    <a:pt x="471" y="281"/>
                  </a:cubicBezTo>
                  <a:cubicBezTo>
                    <a:pt x="472" y="282"/>
                    <a:pt x="473" y="283"/>
                    <a:pt x="475" y="284"/>
                  </a:cubicBezTo>
                  <a:cubicBezTo>
                    <a:pt x="475" y="284"/>
                    <a:pt x="475" y="285"/>
                    <a:pt x="475" y="285"/>
                  </a:cubicBezTo>
                  <a:cubicBezTo>
                    <a:pt x="476" y="286"/>
                    <a:pt x="477" y="287"/>
                    <a:pt x="478" y="288"/>
                  </a:cubicBezTo>
                  <a:cubicBezTo>
                    <a:pt x="479" y="288"/>
                    <a:pt x="479" y="288"/>
                    <a:pt x="479" y="289"/>
                  </a:cubicBezTo>
                  <a:cubicBezTo>
                    <a:pt x="481" y="290"/>
                    <a:pt x="482" y="291"/>
                    <a:pt x="483" y="292"/>
                  </a:cubicBezTo>
                  <a:cubicBezTo>
                    <a:pt x="483" y="292"/>
                    <a:pt x="483" y="293"/>
                    <a:pt x="484" y="293"/>
                  </a:cubicBezTo>
                  <a:cubicBezTo>
                    <a:pt x="485" y="294"/>
                    <a:pt x="486" y="295"/>
                    <a:pt x="487" y="296"/>
                  </a:cubicBezTo>
                  <a:cubicBezTo>
                    <a:pt x="487" y="297"/>
                    <a:pt x="487" y="297"/>
                    <a:pt x="488" y="297"/>
                  </a:cubicBezTo>
                  <a:cubicBezTo>
                    <a:pt x="489" y="298"/>
                    <a:pt x="490" y="300"/>
                    <a:pt x="491" y="301"/>
                  </a:cubicBezTo>
                  <a:cubicBezTo>
                    <a:pt x="511" y="322"/>
                    <a:pt x="614" y="425"/>
                    <a:pt x="707" y="518"/>
                  </a:cubicBezTo>
                  <a:cubicBezTo>
                    <a:pt x="790" y="601"/>
                    <a:pt x="865" y="675"/>
                    <a:pt x="865" y="675"/>
                  </a:cubicBezTo>
                  <a:cubicBezTo>
                    <a:pt x="1167" y="598"/>
                    <a:pt x="1167" y="598"/>
                    <a:pt x="1167" y="598"/>
                  </a:cubicBezTo>
                  <a:cubicBezTo>
                    <a:pt x="1169" y="49"/>
                    <a:pt x="1169" y="49"/>
                    <a:pt x="1169" y="49"/>
                  </a:cubicBezTo>
                  <a:cubicBezTo>
                    <a:pt x="1169" y="49"/>
                    <a:pt x="957" y="127"/>
                    <a:pt x="882" y="152"/>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600" b="1" i="0" u="none" strike="noStrike" kern="0" cap="none" spc="0" normalizeH="0" baseline="0" noProof="0">
                <a:ln>
                  <a:noFill/>
                </a:ln>
                <a:solidFill>
                  <a:srgbClr val="525CA3"/>
                </a:solidFill>
                <a:effectLst/>
                <a:uLnTx/>
                <a:uFillTx/>
                <a:latin typeface="Arial Black" panose="020B0A04020102020204" pitchFamily="34" charset="0"/>
                <a:ea typeface="+mn-ea"/>
                <a:cs typeface="+mn-cs"/>
              </a:endParaRPr>
            </a:p>
          </p:txBody>
        </p:sp>
        <p:sp>
          <p:nvSpPr>
            <p:cNvPr id="162" name="Freeform 65">
              <a:extLst>
                <a:ext uri="{FF2B5EF4-FFF2-40B4-BE49-F238E27FC236}">
                  <a16:creationId xmlns:a16="http://schemas.microsoft.com/office/drawing/2014/main" id="{921D6D57-7D7C-49CA-9EE5-01752E6331A9}"/>
                </a:ext>
              </a:extLst>
            </p:cNvPr>
            <p:cNvSpPr>
              <a:spLocks/>
            </p:cNvSpPr>
            <p:nvPr/>
          </p:nvSpPr>
          <p:spPr bwMode="auto">
            <a:xfrm>
              <a:off x="5934073" y="5187949"/>
              <a:ext cx="1025525" cy="790574"/>
            </a:xfrm>
            <a:custGeom>
              <a:avLst/>
              <a:gdLst>
                <a:gd name="T0" fmla="*/ 1454 w 1481"/>
                <a:gd name="T1" fmla="*/ 740 h 1142"/>
                <a:gd name="T2" fmla="*/ 1455 w 1481"/>
                <a:gd name="T3" fmla="*/ 740 h 1142"/>
                <a:gd name="T4" fmla="*/ 1081 w 1481"/>
                <a:gd name="T5" fmla="*/ 365 h 1142"/>
                <a:gd name="T6" fmla="*/ 1059 w 1481"/>
                <a:gd name="T7" fmla="*/ 344 h 1142"/>
                <a:gd name="T8" fmla="*/ 1056 w 1481"/>
                <a:gd name="T9" fmla="*/ 346 h 1142"/>
                <a:gd name="T10" fmla="*/ 1010 w 1481"/>
                <a:gd name="T11" fmla="*/ 369 h 1142"/>
                <a:gd name="T12" fmla="*/ 818 w 1481"/>
                <a:gd name="T13" fmla="*/ 464 h 1142"/>
                <a:gd name="T14" fmla="*/ 727 w 1481"/>
                <a:gd name="T15" fmla="*/ 486 h 1142"/>
                <a:gd name="T16" fmla="*/ 631 w 1481"/>
                <a:gd name="T17" fmla="*/ 455 h 1142"/>
                <a:gd name="T18" fmla="*/ 577 w 1481"/>
                <a:gd name="T19" fmla="*/ 379 h 1142"/>
                <a:gd name="T20" fmla="*/ 638 w 1481"/>
                <a:gd name="T21" fmla="*/ 210 h 1142"/>
                <a:gd name="T22" fmla="*/ 881 w 1481"/>
                <a:gd name="T23" fmla="*/ 52 h 1142"/>
                <a:gd name="T24" fmla="*/ 529 w 1481"/>
                <a:gd name="T25" fmla="*/ 97 h 1142"/>
                <a:gd name="T26" fmla="*/ 292 w 1481"/>
                <a:gd name="T27" fmla="*/ 170 h 1142"/>
                <a:gd name="T28" fmla="*/ 3 w 1481"/>
                <a:gd name="T29" fmla="*/ 70 h 1142"/>
                <a:gd name="T30" fmla="*/ 0 w 1481"/>
                <a:gd name="T31" fmla="*/ 614 h 1142"/>
                <a:gd name="T32" fmla="*/ 218 w 1481"/>
                <a:gd name="T33" fmla="*/ 680 h 1142"/>
                <a:gd name="T34" fmla="*/ 250 w 1481"/>
                <a:gd name="T35" fmla="*/ 632 h 1142"/>
                <a:gd name="T36" fmla="*/ 284 w 1481"/>
                <a:gd name="T37" fmla="*/ 598 h 1142"/>
                <a:gd name="T38" fmla="*/ 394 w 1481"/>
                <a:gd name="T39" fmla="*/ 553 h 1142"/>
                <a:gd name="T40" fmla="*/ 503 w 1481"/>
                <a:gd name="T41" fmla="*/ 598 h 1142"/>
                <a:gd name="T42" fmla="*/ 544 w 1481"/>
                <a:gd name="T43" fmla="*/ 670 h 1142"/>
                <a:gd name="T44" fmla="*/ 616 w 1481"/>
                <a:gd name="T45" fmla="*/ 710 h 1142"/>
                <a:gd name="T46" fmla="*/ 650 w 1481"/>
                <a:gd name="T47" fmla="*/ 763 h 1142"/>
                <a:gd name="T48" fmla="*/ 656 w 1481"/>
                <a:gd name="T49" fmla="*/ 782 h 1142"/>
                <a:gd name="T50" fmla="*/ 728 w 1481"/>
                <a:gd name="T51" fmla="*/ 823 h 1142"/>
                <a:gd name="T52" fmla="*/ 769 w 1481"/>
                <a:gd name="T53" fmla="*/ 895 h 1142"/>
                <a:gd name="T54" fmla="*/ 841 w 1481"/>
                <a:gd name="T55" fmla="*/ 935 h 1142"/>
                <a:gd name="T56" fmla="*/ 882 w 1481"/>
                <a:gd name="T57" fmla="*/ 1011 h 1142"/>
                <a:gd name="T58" fmla="*/ 886 w 1481"/>
                <a:gd name="T59" fmla="*/ 1045 h 1142"/>
                <a:gd name="T60" fmla="*/ 881 w 1481"/>
                <a:gd name="T61" fmla="*/ 1085 h 1142"/>
                <a:gd name="T62" fmla="*/ 912 w 1481"/>
                <a:gd name="T63" fmla="*/ 1116 h 1142"/>
                <a:gd name="T64" fmla="*/ 1006 w 1481"/>
                <a:gd name="T65" fmla="*/ 1116 h 1142"/>
                <a:gd name="T66" fmla="*/ 1007 w 1481"/>
                <a:gd name="T67" fmla="*/ 1021 h 1142"/>
                <a:gd name="T68" fmla="*/ 1007 w 1481"/>
                <a:gd name="T69" fmla="*/ 1021 h 1142"/>
                <a:gd name="T70" fmla="*/ 967 w 1481"/>
                <a:gd name="T71" fmla="*/ 980 h 1142"/>
                <a:gd name="T72" fmla="*/ 967 w 1481"/>
                <a:gd name="T73" fmla="*/ 954 h 1142"/>
                <a:gd name="T74" fmla="*/ 993 w 1481"/>
                <a:gd name="T75" fmla="*/ 954 h 1142"/>
                <a:gd name="T76" fmla="*/ 1040 w 1481"/>
                <a:gd name="T77" fmla="*/ 1001 h 1142"/>
                <a:gd name="T78" fmla="*/ 1040 w 1481"/>
                <a:gd name="T79" fmla="*/ 1001 h 1142"/>
                <a:gd name="T80" fmla="*/ 1061 w 1481"/>
                <a:gd name="T81" fmla="*/ 1022 h 1142"/>
                <a:gd name="T82" fmla="*/ 1156 w 1481"/>
                <a:gd name="T83" fmla="*/ 1022 h 1142"/>
                <a:gd name="T84" fmla="*/ 1156 w 1481"/>
                <a:gd name="T85" fmla="*/ 928 h 1142"/>
                <a:gd name="T86" fmla="*/ 1156 w 1481"/>
                <a:gd name="T87" fmla="*/ 927 h 1142"/>
                <a:gd name="T88" fmla="*/ 1088 w 1481"/>
                <a:gd name="T89" fmla="*/ 859 h 1142"/>
                <a:gd name="T90" fmla="*/ 1088 w 1481"/>
                <a:gd name="T91" fmla="*/ 833 h 1142"/>
                <a:gd name="T92" fmla="*/ 1114 w 1481"/>
                <a:gd name="T93" fmla="*/ 833 h 1142"/>
                <a:gd name="T94" fmla="*/ 1189 w 1481"/>
                <a:gd name="T95" fmla="*/ 907 h 1142"/>
                <a:gd name="T96" fmla="*/ 1189 w 1481"/>
                <a:gd name="T97" fmla="*/ 907 h 1142"/>
                <a:gd name="T98" fmla="*/ 1210 w 1481"/>
                <a:gd name="T99" fmla="*/ 929 h 1142"/>
                <a:gd name="T100" fmla="*/ 1305 w 1481"/>
                <a:gd name="T101" fmla="*/ 929 h 1142"/>
                <a:gd name="T102" fmla="*/ 1305 w 1481"/>
                <a:gd name="T103" fmla="*/ 834 h 1142"/>
                <a:gd name="T104" fmla="*/ 1306 w 1481"/>
                <a:gd name="T105" fmla="*/ 834 h 1142"/>
                <a:gd name="T106" fmla="*/ 1209 w 1481"/>
                <a:gd name="T107" fmla="*/ 737 h 1142"/>
                <a:gd name="T108" fmla="*/ 1209 w 1481"/>
                <a:gd name="T109" fmla="*/ 711 h 1142"/>
                <a:gd name="T110" fmla="*/ 1236 w 1481"/>
                <a:gd name="T111" fmla="*/ 711 h 1142"/>
                <a:gd name="T112" fmla="*/ 1338 w 1481"/>
                <a:gd name="T113" fmla="*/ 813 h 1142"/>
                <a:gd name="T114" fmla="*/ 1338 w 1481"/>
                <a:gd name="T115" fmla="*/ 813 h 1142"/>
                <a:gd name="T116" fmla="*/ 1360 w 1481"/>
                <a:gd name="T117" fmla="*/ 835 h 1142"/>
                <a:gd name="T118" fmla="*/ 1455 w 1481"/>
                <a:gd name="T119" fmla="*/ 835 h 1142"/>
                <a:gd name="T120" fmla="*/ 1455 w 1481"/>
                <a:gd name="T121" fmla="*/ 740 h 1142"/>
                <a:gd name="T122" fmla="*/ 1454 w 1481"/>
                <a:gd name="T123" fmla="*/ 74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1" h="1142">
                  <a:moveTo>
                    <a:pt x="1454" y="740"/>
                  </a:moveTo>
                  <a:cubicBezTo>
                    <a:pt x="1455" y="740"/>
                    <a:pt x="1455" y="740"/>
                    <a:pt x="1455" y="740"/>
                  </a:cubicBezTo>
                  <a:cubicBezTo>
                    <a:pt x="1431" y="716"/>
                    <a:pt x="1117" y="404"/>
                    <a:pt x="1081" y="365"/>
                  </a:cubicBezTo>
                  <a:cubicBezTo>
                    <a:pt x="1071" y="354"/>
                    <a:pt x="1063" y="347"/>
                    <a:pt x="1059" y="344"/>
                  </a:cubicBezTo>
                  <a:cubicBezTo>
                    <a:pt x="1058" y="345"/>
                    <a:pt x="1057" y="345"/>
                    <a:pt x="1056" y="346"/>
                  </a:cubicBezTo>
                  <a:cubicBezTo>
                    <a:pt x="1042" y="353"/>
                    <a:pt x="1027" y="360"/>
                    <a:pt x="1010" y="369"/>
                  </a:cubicBezTo>
                  <a:cubicBezTo>
                    <a:pt x="971" y="389"/>
                    <a:pt x="918" y="417"/>
                    <a:pt x="818" y="464"/>
                  </a:cubicBezTo>
                  <a:cubicBezTo>
                    <a:pt x="787" y="479"/>
                    <a:pt x="756" y="486"/>
                    <a:pt x="727" y="486"/>
                  </a:cubicBezTo>
                  <a:cubicBezTo>
                    <a:pt x="691" y="486"/>
                    <a:pt x="658" y="476"/>
                    <a:pt x="631" y="455"/>
                  </a:cubicBezTo>
                  <a:cubicBezTo>
                    <a:pt x="605" y="436"/>
                    <a:pt x="586" y="410"/>
                    <a:pt x="577" y="379"/>
                  </a:cubicBezTo>
                  <a:cubicBezTo>
                    <a:pt x="557" y="315"/>
                    <a:pt x="581" y="249"/>
                    <a:pt x="638" y="210"/>
                  </a:cubicBezTo>
                  <a:cubicBezTo>
                    <a:pt x="690" y="175"/>
                    <a:pt x="758" y="128"/>
                    <a:pt x="881" y="52"/>
                  </a:cubicBezTo>
                  <a:cubicBezTo>
                    <a:pt x="767" y="0"/>
                    <a:pt x="650" y="8"/>
                    <a:pt x="529" y="97"/>
                  </a:cubicBezTo>
                  <a:cubicBezTo>
                    <a:pt x="458" y="149"/>
                    <a:pt x="388" y="199"/>
                    <a:pt x="292" y="170"/>
                  </a:cubicBezTo>
                  <a:cubicBezTo>
                    <a:pt x="133" y="124"/>
                    <a:pt x="3" y="70"/>
                    <a:pt x="3" y="70"/>
                  </a:cubicBezTo>
                  <a:cubicBezTo>
                    <a:pt x="0" y="614"/>
                    <a:pt x="0" y="614"/>
                    <a:pt x="0" y="614"/>
                  </a:cubicBezTo>
                  <a:cubicBezTo>
                    <a:pt x="218" y="680"/>
                    <a:pt x="218" y="680"/>
                    <a:pt x="218" y="680"/>
                  </a:cubicBezTo>
                  <a:cubicBezTo>
                    <a:pt x="225" y="662"/>
                    <a:pt x="236" y="646"/>
                    <a:pt x="250" y="632"/>
                  </a:cubicBezTo>
                  <a:cubicBezTo>
                    <a:pt x="284" y="598"/>
                    <a:pt x="284" y="598"/>
                    <a:pt x="284" y="598"/>
                  </a:cubicBezTo>
                  <a:cubicBezTo>
                    <a:pt x="314" y="569"/>
                    <a:pt x="352" y="553"/>
                    <a:pt x="394" y="553"/>
                  </a:cubicBezTo>
                  <a:cubicBezTo>
                    <a:pt x="435" y="553"/>
                    <a:pt x="474" y="569"/>
                    <a:pt x="503" y="598"/>
                  </a:cubicBezTo>
                  <a:cubicBezTo>
                    <a:pt x="523" y="618"/>
                    <a:pt x="537" y="643"/>
                    <a:pt x="544" y="670"/>
                  </a:cubicBezTo>
                  <a:cubicBezTo>
                    <a:pt x="571" y="676"/>
                    <a:pt x="596" y="690"/>
                    <a:pt x="616" y="710"/>
                  </a:cubicBezTo>
                  <a:cubicBezTo>
                    <a:pt x="631" y="725"/>
                    <a:pt x="642" y="743"/>
                    <a:pt x="650" y="763"/>
                  </a:cubicBezTo>
                  <a:cubicBezTo>
                    <a:pt x="652" y="769"/>
                    <a:pt x="655" y="775"/>
                    <a:pt x="656" y="782"/>
                  </a:cubicBezTo>
                  <a:cubicBezTo>
                    <a:pt x="683" y="789"/>
                    <a:pt x="708" y="803"/>
                    <a:pt x="728" y="823"/>
                  </a:cubicBezTo>
                  <a:cubicBezTo>
                    <a:pt x="748" y="843"/>
                    <a:pt x="762" y="868"/>
                    <a:pt x="769" y="895"/>
                  </a:cubicBezTo>
                  <a:cubicBezTo>
                    <a:pt x="796" y="901"/>
                    <a:pt x="820" y="915"/>
                    <a:pt x="841" y="935"/>
                  </a:cubicBezTo>
                  <a:cubicBezTo>
                    <a:pt x="862" y="956"/>
                    <a:pt x="876" y="982"/>
                    <a:pt x="882" y="1011"/>
                  </a:cubicBezTo>
                  <a:cubicBezTo>
                    <a:pt x="885" y="1022"/>
                    <a:pt x="886" y="1033"/>
                    <a:pt x="886" y="1045"/>
                  </a:cubicBezTo>
                  <a:cubicBezTo>
                    <a:pt x="886" y="1058"/>
                    <a:pt x="884" y="1072"/>
                    <a:pt x="881" y="1085"/>
                  </a:cubicBezTo>
                  <a:cubicBezTo>
                    <a:pt x="912" y="1116"/>
                    <a:pt x="912" y="1116"/>
                    <a:pt x="912" y="1116"/>
                  </a:cubicBezTo>
                  <a:cubicBezTo>
                    <a:pt x="938" y="1142"/>
                    <a:pt x="980" y="1142"/>
                    <a:pt x="1006" y="1116"/>
                  </a:cubicBezTo>
                  <a:cubicBezTo>
                    <a:pt x="1032" y="1090"/>
                    <a:pt x="1033" y="1048"/>
                    <a:pt x="1007" y="1021"/>
                  </a:cubicBezTo>
                  <a:cubicBezTo>
                    <a:pt x="1007" y="1021"/>
                    <a:pt x="1007" y="1021"/>
                    <a:pt x="1007" y="1021"/>
                  </a:cubicBezTo>
                  <a:cubicBezTo>
                    <a:pt x="967" y="980"/>
                    <a:pt x="967" y="980"/>
                    <a:pt x="967" y="980"/>
                  </a:cubicBezTo>
                  <a:cubicBezTo>
                    <a:pt x="959" y="973"/>
                    <a:pt x="959" y="961"/>
                    <a:pt x="967" y="954"/>
                  </a:cubicBezTo>
                  <a:cubicBezTo>
                    <a:pt x="974" y="947"/>
                    <a:pt x="986" y="947"/>
                    <a:pt x="993" y="954"/>
                  </a:cubicBezTo>
                  <a:cubicBezTo>
                    <a:pt x="1040" y="1001"/>
                    <a:pt x="1040" y="1001"/>
                    <a:pt x="1040" y="1001"/>
                  </a:cubicBezTo>
                  <a:cubicBezTo>
                    <a:pt x="1040" y="1001"/>
                    <a:pt x="1040" y="1001"/>
                    <a:pt x="1040" y="1001"/>
                  </a:cubicBezTo>
                  <a:cubicBezTo>
                    <a:pt x="1061" y="1022"/>
                    <a:pt x="1061" y="1022"/>
                    <a:pt x="1061" y="1022"/>
                  </a:cubicBezTo>
                  <a:cubicBezTo>
                    <a:pt x="1087" y="1048"/>
                    <a:pt x="1130" y="1048"/>
                    <a:pt x="1156" y="1022"/>
                  </a:cubicBezTo>
                  <a:cubicBezTo>
                    <a:pt x="1182" y="996"/>
                    <a:pt x="1182" y="954"/>
                    <a:pt x="1156" y="928"/>
                  </a:cubicBezTo>
                  <a:cubicBezTo>
                    <a:pt x="1156" y="927"/>
                    <a:pt x="1156" y="927"/>
                    <a:pt x="1156" y="927"/>
                  </a:cubicBezTo>
                  <a:cubicBezTo>
                    <a:pt x="1088" y="859"/>
                    <a:pt x="1088" y="859"/>
                    <a:pt x="1088" y="859"/>
                  </a:cubicBezTo>
                  <a:cubicBezTo>
                    <a:pt x="1081" y="852"/>
                    <a:pt x="1081" y="840"/>
                    <a:pt x="1088" y="833"/>
                  </a:cubicBezTo>
                  <a:cubicBezTo>
                    <a:pt x="1095" y="825"/>
                    <a:pt x="1107" y="825"/>
                    <a:pt x="1114" y="833"/>
                  </a:cubicBezTo>
                  <a:cubicBezTo>
                    <a:pt x="1189" y="907"/>
                    <a:pt x="1189" y="907"/>
                    <a:pt x="1189" y="907"/>
                  </a:cubicBezTo>
                  <a:cubicBezTo>
                    <a:pt x="1189" y="907"/>
                    <a:pt x="1189" y="907"/>
                    <a:pt x="1189" y="907"/>
                  </a:cubicBezTo>
                  <a:cubicBezTo>
                    <a:pt x="1210" y="929"/>
                    <a:pt x="1210" y="929"/>
                    <a:pt x="1210" y="929"/>
                  </a:cubicBezTo>
                  <a:cubicBezTo>
                    <a:pt x="1237" y="955"/>
                    <a:pt x="1279" y="955"/>
                    <a:pt x="1305" y="929"/>
                  </a:cubicBezTo>
                  <a:cubicBezTo>
                    <a:pt x="1331" y="902"/>
                    <a:pt x="1331" y="860"/>
                    <a:pt x="1305" y="834"/>
                  </a:cubicBezTo>
                  <a:cubicBezTo>
                    <a:pt x="1306" y="834"/>
                    <a:pt x="1306" y="834"/>
                    <a:pt x="1306" y="834"/>
                  </a:cubicBezTo>
                  <a:cubicBezTo>
                    <a:pt x="1209" y="737"/>
                    <a:pt x="1209" y="737"/>
                    <a:pt x="1209" y="737"/>
                  </a:cubicBezTo>
                  <a:cubicBezTo>
                    <a:pt x="1202" y="730"/>
                    <a:pt x="1202" y="718"/>
                    <a:pt x="1209" y="711"/>
                  </a:cubicBezTo>
                  <a:cubicBezTo>
                    <a:pt x="1217" y="704"/>
                    <a:pt x="1228" y="704"/>
                    <a:pt x="1236" y="711"/>
                  </a:cubicBezTo>
                  <a:cubicBezTo>
                    <a:pt x="1338" y="813"/>
                    <a:pt x="1338" y="813"/>
                    <a:pt x="1338" y="813"/>
                  </a:cubicBezTo>
                  <a:cubicBezTo>
                    <a:pt x="1338" y="813"/>
                    <a:pt x="1338" y="813"/>
                    <a:pt x="1338" y="813"/>
                  </a:cubicBezTo>
                  <a:cubicBezTo>
                    <a:pt x="1360" y="835"/>
                    <a:pt x="1360" y="835"/>
                    <a:pt x="1360" y="835"/>
                  </a:cubicBezTo>
                  <a:cubicBezTo>
                    <a:pt x="1386" y="861"/>
                    <a:pt x="1428" y="861"/>
                    <a:pt x="1455" y="835"/>
                  </a:cubicBezTo>
                  <a:cubicBezTo>
                    <a:pt x="1481" y="809"/>
                    <a:pt x="1481" y="766"/>
                    <a:pt x="1455" y="740"/>
                  </a:cubicBezTo>
                  <a:lnTo>
                    <a:pt x="1454" y="740"/>
                  </a:ln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600" b="1" i="0" u="none" strike="noStrike" kern="0" cap="none" spc="0" normalizeH="0" baseline="0" noProof="0" dirty="0">
                <a:ln>
                  <a:noFill/>
                </a:ln>
                <a:solidFill>
                  <a:srgbClr val="525CA3"/>
                </a:solidFill>
                <a:effectLst/>
                <a:uLnTx/>
                <a:uFillTx/>
                <a:latin typeface="Arial Black" panose="020B0A04020102020204" pitchFamily="34" charset="0"/>
                <a:ea typeface="+mn-ea"/>
                <a:cs typeface="+mn-cs"/>
              </a:endParaRPr>
            </a:p>
          </p:txBody>
        </p:sp>
        <p:sp>
          <p:nvSpPr>
            <p:cNvPr id="163" name="Freeform 66">
              <a:extLst>
                <a:ext uri="{FF2B5EF4-FFF2-40B4-BE49-F238E27FC236}">
                  <a16:creationId xmlns:a16="http://schemas.microsoft.com/office/drawing/2014/main" id="{7C5AE95C-F5D5-40A4-9EF7-E212B009477C}"/>
                </a:ext>
              </a:extLst>
            </p:cNvPr>
            <p:cNvSpPr>
              <a:spLocks/>
            </p:cNvSpPr>
            <p:nvPr/>
          </p:nvSpPr>
          <p:spPr bwMode="auto">
            <a:xfrm>
              <a:off x="6119812" y="5618163"/>
              <a:ext cx="384176" cy="374650"/>
            </a:xfrm>
            <a:custGeom>
              <a:avLst/>
              <a:gdLst>
                <a:gd name="T0" fmla="*/ 517 w 555"/>
                <a:gd name="T1" fmla="*/ 356 h 542"/>
                <a:gd name="T2" fmla="*/ 505 w 555"/>
                <a:gd name="T3" fmla="*/ 348 h 542"/>
                <a:gd name="T4" fmla="*/ 495 w 555"/>
                <a:gd name="T5" fmla="*/ 344 h 542"/>
                <a:gd name="T6" fmla="*/ 487 w 555"/>
                <a:gd name="T7" fmla="*/ 341 h 542"/>
                <a:gd name="T8" fmla="*/ 473 w 555"/>
                <a:gd name="T9" fmla="*/ 338 h 542"/>
                <a:gd name="T10" fmla="*/ 454 w 555"/>
                <a:gd name="T11" fmla="*/ 338 h 542"/>
                <a:gd name="T12" fmla="*/ 447 w 555"/>
                <a:gd name="T13" fmla="*/ 340 h 542"/>
                <a:gd name="T14" fmla="*/ 436 w 555"/>
                <a:gd name="T15" fmla="*/ 343 h 542"/>
                <a:gd name="T16" fmla="*/ 432 w 555"/>
                <a:gd name="T17" fmla="*/ 281 h 542"/>
                <a:gd name="T18" fmla="*/ 406 w 555"/>
                <a:gd name="T19" fmla="*/ 245 h 542"/>
                <a:gd name="T20" fmla="*/ 398 w 555"/>
                <a:gd name="T21" fmla="*/ 239 h 542"/>
                <a:gd name="T22" fmla="*/ 384 w 555"/>
                <a:gd name="T23" fmla="*/ 232 h 542"/>
                <a:gd name="T24" fmla="*/ 377 w 555"/>
                <a:gd name="T25" fmla="*/ 229 h 542"/>
                <a:gd name="T26" fmla="*/ 367 w 555"/>
                <a:gd name="T27" fmla="*/ 227 h 542"/>
                <a:gd name="T28" fmla="*/ 353 w 555"/>
                <a:gd name="T29" fmla="*/ 225 h 542"/>
                <a:gd name="T30" fmla="*/ 347 w 555"/>
                <a:gd name="T31" fmla="*/ 225 h 542"/>
                <a:gd name="T32" fmla="*/ 338 w 555"/>
                <a:gd name="T33" fmla="*/ 226 h 542"/>
                <a:gd name="T34" fmla="*/ 334 w 555"/>
                <a:gd name="T35" fmla="*/ 227 h 542"/>
                <a:gd name="T36" fmla="*/ 323 w 555"/>
                <a:gd name="T37" fmla="*/ 230 h 542"/>
                <a:gd name="T38" fmla="*/ 322 w 555"/>
                <a:gd name="T39" fmla="*/ 217 h 542"/>
                <a:gd name="T40" fmla="*/ 292 w 555"/>
                <a:gd name="T41" fmla="*/ 131 h 542"/>
                <a:gd name="T42" fmla="*/ 280 w 555"/>
                <a:gd name="T43" fmla="*/ 123 h 542"/>
                <a:gd name="T44" fmla="*/ 270 w 555"/>
                <a:gd name="T45" fmla="*/ 119 h 542"/>
                <a:gd name="T46" fmla="*/ 257 w 555"/>
                <a:gd name="T47" fmla="*/ 115 h 542"/>
                <a:gd name="T48" fmla="*/ 239 w 555"/>
                <a:gd name="T49" fmla="*/ 113 h 542"/>
                <a:gd name="T50" fmla="*/ 229 w 555"/>
                <a:gd name="T51" fmla="*/ 113 h 542"/>
                <a:gd name="T52" fmla="*/ 222 w 555"/>
                <a:gd name="T53" fmla="*/ 115 h 542"/>
                <a:gd name="T54" fmla="*/ 211 w 555"/>
                <a:gd name="T55" fmla="*/ 118 h 542"/>
                <a:gd name="T56" fmla="*/ 187 w 555"/>
                <a:gd name="T57" fmla="*/ 25 h 542"/>
                <a:gd name="T58" fmla="*/ 32 w 555"/>
                <a:gd name="T59" fmla="*/ 60 h 542"/>
                <a:gd name="T60" fmla="*/ 38 w 555"/>
                <a:gd name="T61" fmla="*/ 185 h 542"/>
                <a:gd name="T62" fmla="*/ 47 w 555"/>
                <a:gd name="T63" fmla="*/ 191 h 542"/>
                <a:gd name="T64" fmla="*/ 60 w 555"/>
                <a:gd name="T65" fmla="*/ 198 h 542"/>
                <a:gd name="T66" fmla="*/ 70 w 555"/>
                <a:gd name="T67" fmla="*/ 201 h 542"/>
                <a:gd name="T68" fmla="*/ 92 w 555"/>
                <a:gd name="T69" fmla="*/ 205 h 542"/>
                <a:gd name="T70" fmla="*/ 102 w 555"/>
                <a:gd name="T71" fmla="*/ 204 h 542"/>
                <a:gd name="T72" fmla="*/ 110 w 555"/>
                <a:gd name="T73" fmla="*/ 203 h 542"/>
                <a:gd name="T74" fmla="*/ 121 w 555"/>
                <a:gd name="T75" fmla="*/ 200 h 542"/>
                <a:gd name="T76" fmla="*/ 145 w 555"/>
                <a:gd name="T77" fmla="*/ 292 h 542"/>
                <a:gd name="T78" fmla="*/ 157 w 555"/>
                <a:gd name="T79" fmla="*/ 302 h 542"/>
                <a:gd name="T80" fmla="*/ 166 w 555"/>
                <a:gd name="T81" fmla="*/ 308 h 542"/>
                <a:gd name="T82" fmla="*/ 180 w 555"/>
                <a:gd name="T83" fmla="*/ 313 h 542"/>
                <a:gd name="T84" fmla="*/ 189 w 555"/>
                <a:gd name="T85" fmla="*/ 316 h 542"/>
                <a:gd name="T86" fmla="*/ 204 w 555"/>
                <a:gd name="T87" fmla="*/ 317 h 542"/>
                <a:gd name="T88" fmla="*/ 215 w 555"/>
                <a:gd name="T89" fmla="*/ 316 h 542"/>
                <a:gd name="T90" fmla="*/ 222 w 555"/>
                <a:gd name="T91" fmla="*/ 315 h 542"/>
                <a:gd name="T92" fmla="*/ 233 w 555"/>
                <a:gd name="T93" fmla="*/ 312 h 542"/>
                <a:gd name="T94" fmla="*/ 257 w 555"/>
                <a:gd name="T95" fmla="*/ 405 h 542"/>
                <a:gd name="T96" fmla="*/ 270 w 555"/>
                <a:gd name="T97" fmla="*/ 415 h 542"/>
                <a:gd name="T98" fmla="*/ 278 w 555"/>
                <a:gd name="T99" fmla="*/ 420 h 542"/>
                <a:gd name="T100" fmla="*/ 292 w 555"/>
                <a:gd name="T101" fmla="*/ 426 h 542"/>
                <a:gd name="T102" fmla="*/ 302 w 555"/>
                <a:gd name="T103" fmla="*/ 428 h 542"/>
                <a:gd name="T104" fmla="*/ 317 w 555"/>
                <a:gd name="T105" fmla="*/ 430 h 542"/>
                <a:gd name="T106" fmla="*/ 327 w 555"/>
                <a:gd name="T107" fmla="*/ 429 h 542"/>
                <a:gd name="T108" fmla="*/ 335 w 555"/>
                <a:gd name="T109" fmla="*/ 428 h 542"/>
                <a:gd name="T110" fmla="*/ 346 w 555"/>
                <a:gd name="T111" fmla="*/ 425 h 542"/>
                <a:gd name="T112" fmla="*/ 370 w 555"/>
                <a:gd name="T113" fmla="*/ 517 h 542"/>
                <a:gd name="T114" fmla="*/ 430 w 555"/>
                <a:gd name="T115" fmla="*/ 542 h 542"/>
                <a:gd name="T116" fmla="*/ 445 w 555"/>
                <a:gd name="T117" fmla="*/ 541 h 542"/>
                <a:gd name="T118" fmla="*/ 524 w 555"/>
                <a:gd name="T119" fmla="*/ 483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5" h="542">
                  <a:moveTo>
                    <a:pt x="524" y="363"/>
                  </a:moveTo>
                  <a:cubicBezTo>
                    <a:pt x="523" y="361"/>
                    <a:pt x="521" y="359"/>
                    <a:pt x="519" y="357"/>
                  </a:cubicBezTo>
                  <a:cubicBezTo>
                    <a:pt x="518" y="357"/>
                    <a:pt x="517" y="356"/>
                    <a:pt x="517" y="356"/>
                  </a:cubicBezTo>
                  <a:cubicBezTo>
                    <a:pt x="515" y="355"/>
                    <a:pt x="514" y="354"/>
                    <a:pt x="512" y="353"/>
                  </a:cubicBezTo>
                  <a:cubicBezTo>
                    <a:pt x="512" y="352"/>
                    <a:pt x="511" y="352"/>
                    <a:pt x="510" y="351"/>
                  </a:cubicBezTo>
                  <a:cubicBezTo>
                    <a:pt x="508" y="350"/>
                    <a:pt x="507" y="349"/>
                    <a:pt x="505" y="348"/>
                  </a:cubicBezTo>
                  <a:cubicBezTo>
                    <a:pt x="504" y="348"/>
                    <a:pt x="504" y="348"/>
                    <a:pt x="504" y="347"/>
                  </a:cubicBezTo>
                  <a:cubicBezTo>
                    <a:pt x="501" y="346"/>
                    <a:pt x="499" y="345"/>
                    <a:pt x="497" y="344"/>
                  </a:cubicBezTo>
                  <a:cubicBezTo>
                    <a:pt x="496" y="344"/>
                    <a:pt x="496" y="344"/>
                    <a:pt x="495" y="344"/>
                  </a:cubicBezTo>
                  <a:cubicBezTo>
                    <a:pt x="495" y="343"/>
                    <a:pt x="495" y="343"/>
                    <a:pt x="494" y="343"/>
                  </a:cubicBezTo>
                  <a:cubicBezTo>
                    <a:pt x="493" y="343"/>
                    <a:pt x="491" y="342"/>
                    <a:pt x="490" y="342"/>
                  </a:cubicBezTo>
                  <a:cubicBezTo>
                    <a:pt x="489" y="341"/>
                    <a:pt x="488" y="341"/>
                    <a:pt x="487" y="341"/>
                  </a:cubicBezTo>
                  <a:cubicBezTo>
                    <a:pt x="486" y="340"/>
                    <a:pt x="484" y="340"/>
                    <a:pt x="482" y="340"/>
                  </a:cubicBezTo>
                  <a:cubicBezTo>
                    <a:pt x="481" y="340"/>
                    <a:pt x="481" y="339"/>
                    <a:pt x="480" y="339"/>
                  </a:cubicBezTo>
                  <a:cubicBezTo>
                    <a:pt x="477" y="339"/>
                    <a:pt x="475" y="338"/>
                    <a:pt x="473" y="338"/>
                  </a:cubicBezTo>
                  <a:cubicBezTo>
                    <a:pt x="472" y="338"/>
                    <a:pt x="472" y="338"/>
                    <a:pt x="472" y="338"/>
                  </a:cubicBezTo>
                  <a:cubicBezTo>
                    <a:pt x="470" y="338"/>
                    <a:pt x="468" y="338"/>
                    <a:pt x="465" y="338"/>
                  </a:cubicBezTo>
                  <a:cubicBezTo>
                    <a:pt x="462" y="338"/>
                    <a:pt x="458" y="338"/>
                    <a:pt x="454" y="338"/>
                  </a:cubicBezTo>
                  <a:cubicBezTo>
                    <a:pt x="454" y="338"/>
                    <a:pt x="453" y="339"/>
                    <a:pt x="453" y="339"/>
                  </a:cubicBezTo>
                  <a:cubicBezTo>
                    <a:pt x="451" y="339"/>
                    <a:pt x="450" y="339"/>
                    <a:pt x="448" y="339"/>
                  </a:cubicBezTo>
                  <a:cubicBezTo>
                    <a:pt x="448" y="339"/>
                    <a:pt x="447" y="340"/>
                    <a:pt x="447" y="340"/>
                  </a:cubicBezTo>
                  <a:cubicBezTo>
                    <a:pt x="445" y="340"/>
                    <a:pt x="443" y="340"/>
                    <a:pt x="442" y="341"/>
                  </a:cubicBezTo>
                  <a:cubicBezTo>
                    <a:pt x="441" y="341"/>
                    <a:pt x="441" y="341"/>
                    <a:pt x="440" y="341"/>
                  </a:cubicBezTo>
                  <a:cubicBezTo>
                    <a:pt x="439" y="342"/>
                    <a:pt x="437" y="342"/>
                    <a:pt x="436" y="343"/>
                  </a:cubicBezTo>
                  <a:cubicBezTo>
                    <a:pt x="435" y="343"/>
                    <a:pt x="435" y="343"/>
                    <a:pt x="434" y="343"/>
                  </a:cubicBezTo>
                  <a:cubicBezTo>
                    <a:pt x="433" y="344"/>
                    <a:pt x="431" y="345"/>
                    <a:pt x="429" y="345"/>
                  </a:cubicBezTo>
                  <a:cubicBezTo>
                    <a:pt x="438" y="325"/>
                    <a:pt x="439" y="302"/>
                    <a:pt x="432" y="281"/>
                  </a:cubicBezTo>
                  <a:cubicBezTo>
                    <a:pt x="431" y="281"/>
                    <a:pt x="431" y="281"/>
                    <a:pt x="431" y="280"/>
                  </a:cubicBezTo>
                  <a:cubicBezTo>
                    <a:pt x="427" y="269"/>
                    <a:pt x="421" y="259"/>
                    <a:pt x="412" y="250"/>
                  </a:cubicBezTo>
                  <a:cubicBezTo>
                    <a:pt x="410" y="248"/>
                    <a:pt x="408" y="247"/>
                    <a:pt x="406" y="245"/>
                  </a:cubicBezTo>
                  <a:cubicBezTo>
                    <a:pt x="405" y="244"/>
                    <a:pt x="405" y="244"/>
                    <a:pt x="404" y="243"/>
                  </a:cubicBezTo>
                  <a:cubicBezTo>
                    <a:pt x="403" y="242"/>
                    <a:pt x="401" y="241"/>
                    <a:pt x="400" y="240"/>
                  </a:cubicBezTo>
                  <a:cubicBezTo>
                    <a:pt x="399" y="240"/>
                    <a:pt x="398" y="239"/>
                    <a:pt x="398" y="239"/>
                  </a:cubicBezTo>
                  <a:cubicBezTo>
                    <a:pt x="396" y="238"/>
                    <a:pt x="394" y="237"/>
                    <a:pt x="393" y="236"/>
                  </a:cubicBezTo>
                  <a:cubicBezTo>
                    <a:pt x="392" y="235"/>
                    <a:pt x="392" y="235"/>
                    <a:pt x="391" y="235"/>
                  </a:cubicBezTo>
                  <a:cubicBezTo>
                    <a:pt x="389" y="234"/>
                    <a:pt x="387" y="233"/>
                    <a:pt x="384" y="232"/>
                  </a:cubicBezTo>
                  <a:cubicBezTo>
                    <a:pt x="384" y="231"/>
                    <a:pt x="383" y="231"/>
                    <a:pt x="383" y="231"/>
                  </a:cubicBezTo>
                  <a:cubicBezTo>
                    <a:pt x="382" y="231"/>
                    <a:pt x="382" y="231"/>
                    <a:pt x="382" y="231"/>
                  </a:cubicBezTo>
                  <a:cubicBezTo>
                    <a:pt x="380" y="230"/>
                    <a:pt x="379" y="230"/>
                    <a:pt x="377" y="229"/>
                  </a:cubicBezTo>
                  <a:cubicBezTo>
                    <a:pt x="376" y="229"/>
                    <a:pt x="376" y="229"/>
                    <a:pt x="375" y="228"/>
                  </a:cubicBezTo>
                  <a:cubicBezTo>
                    <a:pt x="373" y="228"/>
                    <a:pt x="371" y="228"/>
                    <a:pt x="370" y="227"/>
                  </a:cubicBezTo>
                  <a:cubicBezTo>
                    <a:pt x="369" y="227"/>
                    <a:pt x="368" y="227"/>
                    <a:pt x="367" y="227"/>
                  </a:cubicBezTo>
                  <a:cubicBezTo>
                    <a:pt x="365" y="226"/>
                    <a:pt x="363" y="226"/>
                    <a:pt x="360" y="226"/>
                  </a:cubicBezTo>
                  <a:cubicBezTo>
                    <a:pt x="360" y="226"/>
                    <a:pt x="360" y="226"/>
                    <a:pt x="360" y="226"/>
                  </a:cubicBezTo>
                  <a:cubicBezTo>
                    <a:pt x="358" y="225"/>
                    <a:pt x="355" y="225"/>
                    <a:pt x="353" y="225"/>
                  </a:cubicBezTo>
                  <a:cubicBezTo>
                    <a:pt x="352" y="225"/>
                    <a:pt x="352" y="225"/>
                    <a:pt x="352" y="225"/>
                  </a:cubicBezTo>
                  <a:cubicBezTo>
                    <a:pt x="350" y="225"/>
                    <a:pt x="349" y="225"/>
                    <a:pt x="347" y="225"/>
                  </a:cubicBezTo>
                  <a:cubicBezTo>
                    <a:pt x="347" y="225"/>
                    <a:pt x="347" y="225"/>
                    <a:pt x="347" y="225"/>
                  </a:cubicBezTo>
                  <a:cubicBezTo>
                    <a:pt x="346" y="226"/>
                    <a:pt x="344" y="226"/>
                    <a:pt x="342" y="226"/>
                  </a:cubicBezTo>
                  <a:cubicBezTo>
                    <a:pt x="341" y="226"/>
                    <a:pt x="341" y="226"/>
                    <a:pt x="340" y="226"/>
                  </a:cubicBezTo>
                  <a:cubicBezTo>
                    <a:pt x="340" y="226"/>
                    <a:pt x="339" y="226"/>
                    <a:pt x="338" y="226"/>
                  </a:cubicBezTo>
                  <a:cubicBezTo>
                    <a:pt x="338" y="226"/>
                    <a:pt x="338" y="226"/>
                    <a:pt x="338" y="226"/>
                  </a:cubicBezTo>
                  <a:cubicBezTo>
                    <a:pt x="337" y="227"/>
                    <a:pt x="337" y="227"/>
                    <a:pt x="336" y="227"/>
                  </a:cubicBezTo>
                  <a:cubicBezTo>
                    <a:pt x="335" y="227"/>
                    <a:pt x="335" y="227"/>
                    <a:pt x="334" y="227"/>
                  </a:cubicBezTo>
                  <a:cubicBezTo>
                    <a:pt x="333" y="227"/>
                    <a:pt x="331" y="228"/>
                    <a:pt x="329" y="228"/>
                  </a:cubicBezTo>
                  <a:cubicBezTo>
                    <a:pt x="329" y="229"/>
                    <a:pt x="328" y="229"/>
                    <a:pt x="328" y="229"/>
                  </a:cubicBezTo>
                  <a:cubicBezTo>
                    <a:pt x="326" y="229"/>
                    <a:pt x="325" y="230"/>
                    <a:pt x="323" y="230"/>
                  </a:cubicBezTo>
                  <a:cubicBezTo>
                    <a:pt x="323" y="230"/>
                    <a:pt x="322" y="231"/>
                    <a:pt x="322" y="231"/>
                  </a:cubicBezTo>
                  <a:cubicBezTo>
                    <a:pt x="320" y="231"/>
                    <a:pt x="318" y="232"/>
                    <a:pt x="317" y="233"/>
                  </a:cubicBezTo>
                  <a:cubicBezTo>
                    <a:pt x="319" y="228"/>
                    <a:pt x="321" y="222"/>
                    <a:pt x="322" y="217"/>
                  </a:cubicBezTo>
                  <a:cubicBezTo>
                    <a:pt x="328" y="189"/>
                    <a:pt x="321" y="159"/>
                    <a:pt x="299" y="138"/>
                  </a:cubicBezTo>
                  <a:cubicBezTo>
                    <a:pt x="298" y="136"/>
                    <a:pt x="296" y="134"/>
                    <a:pt x="294" y="132"/>
                  </a:cubicBezTo>
                  <a:cubicBezTo>
                    <a:pt x="293" y="132"/>
                    <a:pt x="292" y="131"/>
                    <a:pt x="292" y="131"/>
                  </a:cubicBezTo>
                  <a:cubicBezTo>
                    <a:pt x="290" y="130"/>
                    <a:pt x="289" y="129"/>
                    <a:pt x="287" y="128"/>
                  </a:cubicBezTo>
                  <a:cubicBezTo>
                    <a:pt x="287" y="127"/>
                    <a:pt x="286" y="127"/>
                    <a:pt x="285" y="126"/>
                  </a:cubicBezTo>
                  <a:cubicBezTo>
                    <a:pt x="283" y="125"/>
                    <a:pt x="282" y="124"/>
                    <a:pt x="280" y="123"/>
                  </a:cubicBezTo>
                  <a:cubicBezTo>
                    <a:pt x="280" y="123"/>
                    <a:pt x="279" y="123"/>
                    <a:pt x="279" y="122"/>
                  </a:cubicBezTo>
                  <a:cubicBezTo>
                    <a:pt x="276" y="121"/>
                    <a:pt x="274" y="120"/>
                    <a:pt x="272" y="119"/>
                  </a:cubicBezTo>
                  <a:cubicBezTo>
                    <a:pt x="271" y="119"/>
                    <a:pt x="271" y="119"/>
                    <a:pt x="270" y="119"/>
                  </a:cubicBezTo>
                  <a:cubicBezTo>
                    <a:pt x="268" y="118"/>
                    <a:pt x="266" y="117"/>
                    <a:pt x="265" y="117"/>
                  </a:cubicBezTo>
                  <a:cubicBezTo>
                    <a:pt x="264" y="116"/>
                    <a:pt x="263" y="116"/>
                    <a:pt x="262" y="116"/>
                  </a:cubicBezTo>
                  <a:cubicBezTo>
                    <a:pt x="261" y="116"/>
                    <a:pt x="259" y="115"/>
                    <a:pt x="257" y="115"/>
                  </a:cubicBezTo>
                  <a:cubicBezTo>
                    <a:pt x="256" y="115"/>
                    <a:pt x="256" y="114"/>
                    <a:pt x="255" y="114"/>
                  </a:cubicBezTo>
                  <a:cubicBezTo>
                    <a:pt x="250" y="113"/>
                    <a:pt x="245" y="113"/>
                    <a:pt x="240" y="113"/>
                  </a:cubicBezTo>
                  <a:cubicBezTo>
                    <a:pt x="240" y="113"/>
                    <a:pt x="240" y="113"/>
                    <a:pt x="239" y="113"/>
                  </a:cubicBezTo>
                  <a:cubicBezTo>
                    <a:pt x="238" y="113"/>
                    <a:pt x="237" y="113"/>
                    <a:pt x="235" y="113"/>
                  </a:cubicBezTo>
                  <a:cubicBezTo>
                    <a:pt x="235" y="113"/>
                    <a:pt x="235" y="113"/>
                    <a:pt x="235" y="113"/>
                  </a:cubicBezTo>
                  <a:cubicBezTo>
                    <a:pt x="233" y="113"/>
                    <a:pt x="231" y="113"/>
                    <a:pt x="229" y="113"/>
                  </a:cubicBezTo>
                  <a:cubicBezTo>
                    <a:pt x="229" y="114"/>
                    <a:pt x="228" y="114"/>
                    <a:pt x="228" y="114"/>
                  </a:cubicBezTo>
                  <a:cubicBezTo>
                    <a:pt x="226" y="114"/>
                    <a:pt x="225" y="114"/>
                    <a:pt x="223" y="114"/>
                  </a:cubicBezTo>
                  <a:cubicBezTo>
                    <a:pt x="223" y="114"/>
                    <a:pt x="222" y="115"/>
                    <a:pt x="222" y="115"/>
                  </a:cubicBezTo>
                  <a:cubicBezTo>
                    <a:pt x="220" y="115"/>
                    <a:pt x="218" y="115"/>
                    <a:pt x="217" y="116"/>
                  </a:cubicBezTo>
                  <a:cubicBezTo>
                    <a:pt x="216" y="116"/>
                    <a:pt x="216" y="116"/>
                    <a:pt x="215" y="116"/>
                  </a:cubicBezTo>
                  <a:cubicBezTo>
                    <a:pt x="214" y="117"/>
                    <a:pt x="212" y="117"/>
                    <a:pt x="211" y="118"/>
                  </a:cubicBezTo>
                  <a:cubicBezTo>
                    <a:pt x="210" y="118"/>
                    <a:pt x="210" y="118"/>
                    <a:pt x="209" y="118"/>
                  </a:cubicBezTo>
                  <a:cubicBezTo>
                    <a:pt x="208" y="119"/>
                    <a:pt x="206" y="120"/>
                    <a:pt x="204" y="120"/>
                  </a:cubicBezTo>
                  <a:cubicBezTo>
                    <a:pt x="218" y="89"/>
                    <a:pt x="213" y="51"/>
                    <a:pt x="187" y="25"/>
                  </a:cubicBezTo>
                  <a:cubicBezTo>
                    <a:pt x="170" y="9"/>
                    <a:pt x="149" y="0"/>
                    <a:pt x="127" y="0"/>
                  </a:cubicBezTo>
                  <a:cubicBezTo>
                    <a:pt x="105" y="0"/>
                    <a:pt x="83" y="9"/>
                    <a:pt x="67" y="25"/>
                  </a:cubicBezTo>
                  <a:cubicBezTo>
                    <a:pt x="32" y="60"/>
                    <a:pt x="32" y="60"/>
                    <a:pt x="32" y="60"/>
                  </a:cubicBezTo>
                  <a:cubicBezTo>
                    <a:pt x="27" y="65"/>
                    <a:pt x="22" y="72"/>
                    <a:pt x="18" y="78"/>
                  </a:cubicBezTo>
                  <a:cubicBezTo>
                    <a:pt x="0" y="111"/>
                    <a:pt x="5" y="152"/>
                    <a:pt x="32" y="180"/>
                  </a:cubicBezTo>
                  <a:cubicBezTo>
                    <a:pt x="34" y="182"/>
                    <a:pt x="36" y="183"/>
                    <a:pt x="38" y="185"/>
                  </a:cubicBezTo>
                  <a:cubicBezTo>
                    <a:pt x="39" y="186"/>
                    <a:pt x="39" y="186"/>
                    <a:pt x="40" y="187"/>
                  </a:cubicBezTo>
                  <a:cubicBezTo>
                    <a:pt x="42" y="188"/>
                    <a:pt x="43" y="189"/>
                    <a:pt x="45" y="190"/>
                  </a:cubicBezTo>
                  <a:cubicBezTo>
                    <a:pt x="45" y="190"/>
                    <a:pt x="46" y="191"/>
                    <a:pt x="47" y="191"/>
                  </a:cubicBezTo>
                  <a:cubicBezTo>
                    <a:pt x="48" y="192"/>
                    <a:pt x="50" y="193"/>
                    <a:pt x="52" y="194"/>
                  </a:cubicBezTo>
                  <a:cubicBezTo>
                    <a:pt x="52" y="194"/>
                    <a:pt x="53" y="195"/>
                    <a:pt x="53" y="195"/>
                  </a:cubicBezTo>
                  <a:cubicBezTo>
                    <a:pt x="55" y="196"/>
                    <a:pt x="58" y="197"/>
                    <a:pt x="60" y="198"/>
                  </a:cubicBezTo>
                  <a:cubicBezTo>
                    <a:pt x="61" y="198"/>
                    <a:pt x="61" y="199"/>
                    <a:pt x="62" y="199"/>
                  </a:cubicBezTo>
                  <a:cubicBezTo>
                    <a:pt x="64" y="200"/>
                    <a:pt x="65" y="200"/>
                    <a:pt x="67" y="201"/>
                  </a:cubicBezTo>
                  <a:cubicBezTo>
                    <a:pt x="68" y="201"/>
                    <a:pt x="69" y="201"/>
                    <a:pt x="70" y="201"/>
                  </a:cubicBezTo>
                  <a:cubicBezTo>
                    <a:pt x="71" y="202"/>
                    <a:pt x="73" y="202"/>
                    <a:pt x="75" y="203"/>
                  </a:cubicBezTo>
                  <a:cubicBezTo>
                    <a:pt x="75" y="203"/>
                    <a:pt x="76" y="203"/>
                    <a:pt x="77" y="203"/>
                  </a:cubicBezTo>
                  <a:cubicBezTo>
                    <a:pt x="82" y="204"/>
                    <a:pt x="87" y="205"/>
                    <a:pt x="92" y="205"/>
                  </a:cubicBezTo>
                  <a:cubicBezTo>
                    <a:pt x="93" y="205"/>
                    <a:pt x="95" y="205"/>
                    <a:pt x="97" y="204"/>
                  </a:cubicBezTo>
                  <a:cubicBezTo>
                    <a:pt x="97" y="204"/>
                    <a:pt x="97" y="204"/>
                    <a:pt x="97" y="204"/>
                  </a:cubicBezTo>
                  <a:cubicBezTo>
                    <a:pt x="99" y="204"/>
                    <a:pt x="101" y="204"/>
                    <a:pt x="102" y="204"/>
                  </a:cubicBezTo>
                  <a:cubicBezTo>
                    <a:pt x="103" y="204"/>
                    <a:pt x="104" y="204"/>
                    <a:pt x="104" y="204"/>
                  </a:cubicBezTo>
                  <a:cubicBezTo>
                    <a:pt x="106" y="204"/>
                    <a:pt x="107" y="203"/>
                    <a:pt x="108" y="203"/>
                  </a:cubicBezTo>
                  <a:cubicBezTo>
                    <a:pt x="109" y="203"/>
                    <a:pt x="109" y="203"/>
                    <a:pt x="110" y="203"/>
                  </a:cubicBezTo>
                  <a:cubicBezTo>
                    <a:pt x="112" y="202"/>
                    <a:pt x="113" y="202"/>
                    <a:pt x="115" y="201"/>
                  </a:cubicBezTo>
                  <a:cubicBezTo>
                    <a:pt x="116" y="201"/>
                    <a:pt x="116" y="201"/>
                    <a:pt x="116" y="201"/>
                  </a:cubicBezTo>
                  <a:cubicBezTo>
                    <a:pt x="118" y="201"/>
                    <a:pt x="119" y="200"/>
                    <a:pt x="121" y="200"/>
                  </a:cubicBezTo>
                  <a:cubicBezTo>
                    <a:pt x="121" y="200"/>
                    <a:pt x="122" y="199"/>
                    <a:pt x="122" y="199"/>
                  </a:cubicBezTo>
                  <a:cubicBezTo>
                    <a:pt x="124" y="198"/>
                    <a:pt x="126" y="198"/>
                    <a:pt x="128" y="197"/>
                  </a:cubicBezTo>
                  <a:cubicBezTo>
                    <a:pt x="113" y="228"/>
                    <a:pt x="119" y="266"/>
                    <a:pt x="145" y="292"/>
                  </a:cubicBezTo>
                  <a:cubicBezTo>
                    <a:pt x="147" y="294"/>
                    <a:pt x="149" y="296"/>
                    <a:pt x="151" y="298"/>
                  </a:cubicBezTo>
                  <a:cubicBezTo>
                    <a:pt x="151" y="298"/>
                    <a:pt x="152" y="299"/>
                    <a:pt x="153" y="299"/>
                  </a:cubicBezTo>
                  <a:cubicBezTo>
                    <a:pt x="154" y="300"/>
                    <a:pt x="156" y="301"/>
                    <a:pt x="157" y="302"/>
                  </a:cubicBezTo>
                  <a:cubicBezTo>
                    <a:pt x="158" y="303"/>
                    <a:pt x="158" y="303"/>
                    <a:pt x="159" y="304"/>
                  </a:cubicBezTo>
                  <a:cubicBezTo>
                    <a:pt x="161" y="305"/>
                    <a:pt x="162" y="306"/>
                    <a:pt x="164" y="307"/>
                  </a:cubicBezTo>
                  <a:cubicBezTo>
                    <a:pt x="165" y="307"/>
                    <a:pt x="165" y="307"/>
                    <a:pt x="166" y="308"/>
                  </a:cubicBezTo>
                  <a:cubicBezTo>
                    <a:pt x="168" y="309"/>
                    <a:pt x="170" y="310"/>
                    <a:pt x="173" y="311"/>
                  </a:cubicBezTo>
                  <a:cubicBezTo>
                    <a:pt x="173" y="311"/>
                    <a:pt x="174" y="311"/>
                    <a:pt x="174" y="311"/>
                  </a:cubicBezTo>
                  <a:cubicBezTo>
                    <a:pt x="176" y="312"/>
                    <a:pt x="178" y="313"/>
                    <a:pt x="180" y="313"/>
                  </a:cubicBezTo>
                  <a:cubicBezTo>
                    <a:pt x="180" y="313"/>
                    <a:pt x="181" y="314"/>
                    <a:pt x="182" y="314"/>
                  </a:cubicBezTo>
                  <a:cubicBezTo>
                    <a:pt x="184" y="314"/>
                    <a:pt x="185" y="315"/>
                    <a:pt x="187" y="315"/>
                  </a:cubicBezTo>
                  <a:cubicBezTo>
                    <a:pt x="188" y="315"/>
                    <a:pt x="189" y="316"/>
                    <a:pt x="189" y="316"/>
                  </a:cubicBezTo>
                  <a:cubicBezTo>
                    <a:pt x="192" y="316"/>
                    <a:pt x="194" y="316"/>
                    <a:pt x="197" y="317"/>
                  </a:cubicBezTo>
                  <a:cubicBezTo>
                    <a:pt x="197" y="317"/>
                    <a:pt x="197" y="317"/>
                    <a:pt x="197" y="317"/>
                  </a:cubicBezTo>
                  <a:cubicBezTo>
                    <a:pt x="199" y="317"/>
                    <a:pt x="202" y="317"/>
                    <a:pt x="204" y="317"/>
                  </a:cubicBezTo>
                  <a:cubicBezTo>
                    <a:pt x="206" y="317"/>
                    <a:pt x="208" y="317"/>
                    <a:pt x="209" y="317"/>
                  </a:cubicBezTo>
                  <a:cubicBezTo>
                    <a:pt x="209" y="317"/>
                    <a:pt x="209" y="317"/>
                    <a:pt x="209" y="317"/>
                  </a:cubicBezTo>
                  <a:cubicBezTo>
                    <a:pt x="211" y="317"/>
                    <a:pt x="213" y="317"/>
                    <a:pt x="215" y="316"/>
                  </a:cubicBezTo>
                  <a:cubicBezTo>
                    <a:pt x="215" y="316"/>
                    <a:pt x="216" y="316"/>
                    <a:pt x="216" y="316"/>
                  </a:cubicBezTo>
                  <a:cubicBezTo>
                    <a:pt x="218" y="316"/>
                    <a:pt x="220" y="316"/>
                    <a:pt x="221" y="316"/>
                  </a:cubicBezTo>
                  <a:cubicBezTo>
                    <a:pt x="221" y="315"/>
                    <a:pt x="222" y="315"/>
                    <a:pt x="222" y="315"/>
                  </a:cubicBezTo>
                  <a:cubicBezTo>
                    <a:pt x="224" y="315"/>
                    <a:pt x="226" y="314"/>
                    <a:pt x="228" y="314"/>
                  </a:cubicBezTo>
                  <a:cubicBezTo>
                    <a:pt x="228" y="314"/>
                    <a:pt x="228" y="314"/>
                    <a:pt x="229" y="314"/>
                  </a:cubicBezTo>
                  <a:cubicBezTo>
                    <a:pt x="230" y="313"/>
                    <a:pt x="232" y="313"/>
                    <a:pt x="233" y="312"/>
                  </a:cubicBezTo>
                  <a:cubicBezTo>
                    <a:pt x="234" y="312"/>
                    <a:pt x="234" y="312"/>
                    <a:pt x="235" y="312"/>
                  </a:cubicBezTo>
                  <a:cubicBezTo>
                    <a:pt x="237" y="311"/>
                    <a:pt x="238" y="310"/>
                    <a:pt x="240" y="309"/>
                  </a:cubicBezTo>
                  <a:cubicBezTo>
                    <a:pt x="226" y="341"/>
                    <a:pt x="232" y="379"/>
                    <a:pt x="257" y="405"/>
                  </a:cubicBezTo>
                  <a:cubicBezTo>
                    <a:pt x="259" y="407"/>
                    <a:pt x="261" y="408"/>
                    <a:pt x="263" y="410"/>
                  </a:cubicBezTo>
                  <a:cubicBezTo>
                    <a:pt x="264" y="411"/>
                    <a:pt x="264" y="411"/>
                    <a:pt x="265" y="411"/>
                  </a:cubicBezTo>
                  <a:cubicBezTo>
                    <a:pt x="267" y="413"/>
                    <a:pt x="268" y="414"/>
                    <a:pt x="270" y="415"/>
                  </a:cubicBezTo>
                  <a:cubicBezTo>
                    <a:pt x="270" y="415"/>
                    <a:pt x="271" y="416"/>
                    <a:pt x="272" y="416"/>
                  </a:cubicBezTo>
                  <a:cubicBezTo>
                    <a:pt x="273" y="417"/>
                    <a:pt x="275" y="418"/>
                    <a:pt x="277" y="419"/>
                  </a:cubicBezTo>
                  <a:cubicBezTo>
                    <a:pt x="277" y="419"/>
                    <a:pt x="278" y="420"/>
                    <a:pt x="278" y="420"/>
                  </a:cubicBezTo>
                  <a:cubicBezTo>
                    <a:pt x="280" y="421"/>
                    <a:pt x="283" y="422"/>
                    <a:pt x="285" y="423"/>
                  </a:cubicBezTo>
                  <a:cubicBezTo>
                    <a:pt x="286" y="423"/>
                    <a:pt x="286" y="424"/>
                    <a:pt x="287" y="424"/>
                  </a:cubicBezTo>
                  <a:cubicBezTo>
                    <a:pt x="288" y="425"/>
                    <a:pt x="290" y="425"/>
                    <a:pt x="292" y="426"/>
                  </a:cubicBezTo>
                  <a:cubicBezTo>
                    <a:pt x="293" y="426"/>
                    <a:pt x="294" y="426"/>
                    <a:pt x="294" y="426"/>
                  </a:cubicBezTo>
                  <a:cubicBezTo>
                    <a:pt x="296" y="427"/>
                    <a:pt x="298" y="427"/>
                    <a:pt x="300" y="428"/>
                  </a:cubicBezTo>
                  <a:cubicBezTo>
                    <a:pt x="300" y="428"/>
                    <a:pt x="301" y="428"/>
                    <a:pt x="302" y="428"/>
                  </a:cubicBezTo>
                  <a:cubicBezTo>
                    <a:pt x="304" y="429"/>
                    <a:pt x="307" y="429"/>
                    <a:pt x="309" y="429"/>
                  </a:cubicBezTo>
                  <a:cubicBezTo>
                    <a:pt x="309" y="429"/>
                    <a:pt x="309" y="429"/>
                    <a:pt x="309" y="429"/>
                  </a:cubicBezTo>
                  <a:cubicBezTo>
                    <a:pt x="312" y="429"/>
                    <a:pt x="314" y="430"/>
                    <a:pt x="317" y="430"/>
                  </a:cubicBezTo>
                  <a:cubicBezTo>
                    <a:pt x="318" y="430"/>
                    <a:pt x="320" y="430"/>
                    <a:pt x="322" y="429"/>
                  </a:cubicBezTo>
                  <a:cubicBezTo>
                    <a:pt x="322" y="429"/>
                    <a:pt x="322" y="429"/>
                    <a:pt x="322" y="429"/>
                  </a:cubicBezTo>
                  <a:cubicBezTo>
                    <a:pt x="324" y="429"/>
                    <a:pt x="326" y="429"/>
                    <a:pt x="327" y="429"/>
                  </a:cubicBezTo>
                  <a:cubicBezTo>
                    <a:pt x="328" y="429"/>
                    <a:pt x="328" y="429"/>
                    <a:pt x="329" y="429"/>
                  </a:cubicBezTo>
                  <a:cubicBezTo>
                    <a:pt x="330" y="429"/>
                    <a:pt x="332" y="428"/>
                    <a:pt x="333" y="428"/>
                  </a:cubicBezTo>
                  <a:cubicBezTo>
                    <a:pt x="334" y="428"/>
                    <a:pt x="334" y="428"/>
                    <a:pt x="335" y="428"/>
                  </a:cubicBezTo>
                  <a:cubicBezTo>
                    <a:pt x="337" y="427"/>
                    <a:pt x="338" y="427"/>
                    <a:pt x="340" y="426"/>
                  </a:cubicBezTo>
                  <a:cubicBezTo>
                    <a:pt x="341" y="426"/>
                    <a:pt x="341" y="426"/>
                    <a:pt x="341" y="426"/>
                  </a:cubicBezTo>
                  <a:cubicBezTo>
                    <a:pt x="343" y="426"/>
                    <a:pt x="344" y="425"/>
                    <a:pt x="346" y="425"/>
                  </a:cubicBezTo>
                  <a:cubicBezTo>
                    <a:pt x="346" y="424"/>
                    <a:pt x="347" y="424"/>
                    <a:pt x="347" y="424"/>
                  </a:cubicBezTo>
                  <a:cubicBezTo>
                    <a:pt x="349" y="423"/>
                    <a:pt x="351" y="423"/>
                    <a:pt x="353" y="422"/>
                  </a:cubicBezTo>
                  <a:cubicBezTo>
                    <a:pt x="338" y="453"/>
                    <a:pt x="344" y="491"/>
                    <a:pt x="370" y="517"/>
                  </a:cubicBezTo>
                  <a:cubicBezTo>
                    <a:pt x="384" y="532"/>
                    <a:pt x="403" y="540"/>
                    <a:pt x="422" y="542"/>
                  </a:cubicBezTo>
                  <a:cubicBezTo>
                    <a:pt x="423" y="542"/>
                    <a:pt x="425" y="542"/>
                    <a:pt x="427" y="542"/>
                  </a:cubicBezTo>
                  <a:cubicBezTo>
                    <a:pt x="428" y="542"/>
                    <a:pt x="429" y="542"/>
                    <a:pt x="430" y="542"/>
                  </a:cubicBezTo>
                  <a:cubicBezTo>
                    <a:pt x="432" y="542"/>
                    <a:pt x="433" y="542"/>
                    <a:pt x="435" y="542"/>
                  </a:cubicBezTo>
                  <a:cubicBezTo>
                    <a:pt x="436" y="542"/>
                    <a:pt x="437" y="542"/>
                    <a:pt x="438" y="542"/>
                  </a:cubicBezTo>
                  <a:cubicBezTo>
                    <a:pt x="440" y="542"/>
                    <a:pt x="443" y="541"/>
                    <a:pt x="445" y="541"/>
                  </a:cubicBezTo>
                  <a:cubicBezTo>
                    <a:pt x="445" y="541"/>
                    <a:pt x="446" y="541"/>
                    <a:pt x="446" y="541"/>
                  </a:cubicBezTo>
                  <a:cubicBezTo>
                    <a:pt x="462" y="537"/>
                    <a:pt x="478" y="530"/>
                    <a:pt x="490" y="517"/>
                  </a:cubicBezTo>
                  <a:cubicBezTo>
                    <a:pt x="524" y="483"/>
                    <a:pt x="524" y="483"/>
                    <a:pt x="524" y="483"/>
                  </a:cubicBezTo>
                  <a:cubicBezTo>
                    <a:pt x="549" y="459"/>
                    <a:pt x="555" y="423"/>
                    <a:pt x="544" y="393"/>
                  </a:cubicBezTo>
                  <a:cubicBezTo>
                    <a:pt x="540" y="382"/>
                    <a:pt x="533" y="371"/>
                    <a:pt x="524" y="363"/>
                  </a:cubicBezTo>
                  <a:close/>
                </a:path>
              </a:pathLst>
            </a:custGeom>
            <a:grpFill/>
            <a:ln w="9525">
              <a:noFill/>
              <a:round/>
              <a:headEnd/>
              <a:tailEnd/>
            </a:ln>
            <a:extLst/>
          </p:spPr>
          <p:txBody>
            <a:bodyPr vert="horz" wrap="square" lIns="91428" tIns="45714" rIns="91428" bIns="45714" numCol="1" anchor="t" anchorCtr="0" compatLnSpc="1">
              <a:prstTxWarp prst="textNoShape">
                <a:avLst/>
              </a:prstTxWarp>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IE" sz="1600" b="1" i="0" u="none" strike="noStrike" kern="0" cap="none" spc="0" normalizeH="0" baseline="0" noProof="0">
                <a:ln>
                  <a:noFill/>
                </a:ln>
                <a:solidFill>
                  <a:srgbClr val="525CA3"/>
                </a:solidFill>
                <a:effectLst/>
                <a:uLnTx/>
                <a:uFillTx/>
                <a:latin typeface="Arial Black" panose="020B0A04020102020204" pitchFamily="34" charset="0"/>
                <a:ea typeface="+mn-ea"/>
                <a:cs typeface="+mn-cs"/>
              </a:endParaRPr>
            </a:p>
          </p:txBody>
        </p:sp>
      </p:grpSp>
      <p:sp>
        <p:nvSpPr>
          <p:cNvPr id="164" name="TextBox 163">
            <a:extLst>
              <a:ext uri="{FF2B5EF4-FFF2-40B4-BE49-F238E27FC236}">
                <a16:creationId xmlns:a16="http://schemas.microsoft.com/office/drawing/2014/main" id="{B95B7B0D-00A4-4D7B-964F-04D30C14B928}"/>
              </a:ext>
            </a:extLst>
          </p:cNvPr>
          <p:cNvSpPr txBox="1"/>
          <p:nvPr/>
        </p:nvSpPr>
        <p:spPr>
          <a:xfrm>
            <a:off x="9100138" y="1993801"/>
            <a:ext cx="1664110" cy="307777"/>
          </a:xfrm>
          <a:prstGeom prst="rect">
            <a:avLst/>
          </a:prstGeom>
          <a:noFill/>
        </p:spPr>
        <p:txBody>
          <a:bodyPr wrap="none" rtlCol="0">
            <a:spAutoFit/>
          </a:bodyPr>
          <a:lstStyle>
            <a:defPPr>
              <a:defRPr lang="fr-FR"/>
            </a:defPPr>
            <a:lvl1pPr marR="0" lvl="0" indent="0" fontAlgn="auto">
              <a:lnSpc>
                <a:spcPct val="100000"/>
              </a:lnSpc>
              <a:spcBef>
                <a:spcPts val="600"/>
              </a:spcBef>
              <a:spcAft>
                <a:spcPts val="0"/>
              </a:spcAft>
              <a:buClrTx/>
              <a:buSzTx/>
              <a:buFontTx/>
              <a:buNone/>
              <a:tabLst/>
              <a:defRPr kumimoji="0" sz="1400" b="1" i="0" u="none" strike="noStrike" cap="none" spc="0" normalizeH="0" baseline="0">
                <a:ln>
                  <a:noFill/>
                </a:ln>
                <a:solidFill>
                  <a:srgbClr val="6B747B">
                    <a:lumMod val="50000"/>
                  </a:srgbClr>
                </a:solidFill>
                <a:effectLst/>
                <a:uLnTx/>
                <a:uFillTx/>
                <a:latin typeface="Calibri Light" panose="020F0302020204030204" pitchFamily="34" charset="0"/>
                <a:cs typeface="Calibri Light" panose="020F0302020204030204" pitchFamily="34" charset="0"/>
              </a:defRPr>
            </a:lvl1p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ONE BUSINESS PLAN</a:t>
            </a:r>
          </a:p>
        </p:txBody>
      </p:sp>
      <p:sp>
        <p:nvSpPr>
          <p:cNvPr id="165" name="TextBox 164">
            <a:extLst>
              <a:ext uri="{FF2B5EF4-FFF2-40B4-BE49-F238E27FC236}">
                <a16:creationId xmlns:a16="http://schemas.microsoft.com/office/drawing/2014/main" id="{B363A7EA-DFA1-4445-8256-23CA681F7538}"/>
              </a:ext>
            </a:extLst>
          </p:cNvPr>
          <p:cNvSpPr txBox="1"/>
          <p:nvPr/>
        </p:nvSpPr>
        <p:spPr>
          <a:xfrm>
            <a:off x="4147501" y="1389221"/>
            <a:ext cx="3320781" cy="276999"/>
          </a:xfrm>
          <a:prstGeom prst="rect">
            <a:avLst/>
          </a:prstGeom>
          <a:noFill/>
        </p:spPr>
        <p:txBody>
          <a:bodyPr wrap="none" rtlCol="0">
            <a:spAutoFit/>
          </a:bodyPr>
          <a:lstStyle/>
          <a:p>
            <a:pPr marL="63450" marR="0" lvl="0" indent="0" algn="l" defTabSz="914377" rtl="0" eaLnBrk="1" fontAlgn="auto" latinLnBrk="0" hangingPunct="1">
              <a:lnSpc>
                <a:spcPct val="100000"/>
              </a:lnSpc>
              <a:spcBef>
                <a:spcPts val="1800"/>
              </a:spcBef>
              <a:spcAft>
                <a:spcPts val="0"/>
              </a:spcAft>
              <a:buClrTx/>
              <a:buSzTx/>
              <a:buFontTx/>
              <a:buNone/>
              <a:tabLst/>
              <a:defRPr/>
            </a:pPr>
            <a:r>
              <a:rPr kumimoji="0" lang="en-US" sz="12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Bridging Operational Performance to Value Case</a:t>
            </a:r>
          </a:p>
        </p:txBody>
      </p:sp>
      <p:pic>
        <p:nvPicPr>
          <p:cNvPr id="166" name="Picture 2">
            <a:extLst>
              <a:ext uri="{FF2B5EF4-FFF2-40B4-BE49-F238E27FC236}">
                <a16:creationId xmlns:a16="http://schemas.microsoft.com/office/drawing/2014/main" id="{EB86CF34-3785-458A-B502-FFD6D2B38C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147" y="4653636"/>
            <a:ext cx="431511" cy="43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2">
            <a:extLst>
              <a:ext uri="{FF2B5EF4-FFF2-40B4-BE49-F238E27FC236}">
                <a16:creationId xmlns:a16="http://schemas.microsoft.com/office/drawing/2014/main" id="{8A30817F-FFA5-41FA-A3AD-68DB329268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3177" y="2825296"/>
            <a:ext cx="272614" cy="27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2">
            <a:extLst>
              <a:ext uri="{FF2B5EF4-FFF2-40B4-BE49-F238E27FC236}">
                <a16:creationId xmlns:a16="http://schemas.microsoft.com/office/drawing/2014/main" id="{0F1F07F0-E32F-4C1F-9888-02EF64C7CC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2012" y="3517845"/>
            <a:ext cx="272614" cy="27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2">
            <a:extLst>
              <a:ext uri="{FF2B5EF4-FFF2-40B4-BE49-F238E27FC236}">
                <a16:creationId xmlns:a16="http://schemas.microsoft.com/office/drawing/2014/main" id="{C385B47D-398C-42E2-8D17-6DEB6C666C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2012" y="4603544"/>
            <a:ext cx="272614" cy="27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2">
            <a:extLst>
              <a:ext uri="{FF2B5EF4-FFF2-40B4-BE49-F238E27FC236}">
                <a16:creationId xmlns:a16="http://schemas.microsoft.com/office/drawing/2014/main" id="{AE719DA5-8952-44AE-9DAE-69623F90E7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2012" y="2169209"/>
            <a:ext cx="272614" cy="27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2">
            <a:extLst>
              <a:ext uri="{FF2B5EF4-FFF2-40B4-BE49-F238E27FC236}">
                <a16:creationId xmlns:a16="http://schemas.microsoft.com/office/drawing/2014/main" id="{645577B4-2CDB-4D2F-A147-BA52882C1637}"/>
              </a:ext>
            </a:extLst>
          </p:cNvPr>
          <p:cNvPicPr>
            <a:picLocks noChangeAspect="1" noChangeArrowheads="1"/>
          </p:cNvPicPr>
          <p:nvPr/>
        </p:nvPicPr>
        <p:blipFill>
          <a:blip r:embed="rId6" cstate="print">
            <a:duotone>
              <a:srgbClr val="EE7527">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71858" y="984266"/>
            <a:ext cx="323867" cy="32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2">
            <a:extLst>
              <a:ext uri="{FF2B5EF4-FFF2-40B4-BE49-F238E27FC236}">
                <a16:creationId xmlns:a16="http://schemas.microsoft.com/office/drawing/2014/main" id="{2B22A432-2F1E-4CE2-8BF1-BC639CC5F6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8216364" y="1059333"/>
            <a:ext cx="375802" cy="37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 name="Slide Number Placeholder 1">
            <a:extLst>
              <a:ext uri="{FF2B5EF4-FFF2-40B4-BE49-F238E27FC236}">
                <a16:creationId xmlns:a16="http://schemas.microsoft.com/office/drawing/2014/main" id="{179EDFB6-46C7-48FE-AFCB-4F167774D09B}"/>
              </a:ext>
            </a:extLst>
          </p:cNvPr>
          <p:cNvSpPr txBox="1">
            <a:spLocks/>
          </p:cNvSpPr>
          <p:nvPr/>
        </p:nvSpPr>
        <p:spPr>
          <a:xfrm>
            <a:off x="11547989" y="6497242"/>
            <a:ext cx="524271" cy="278131"/>
          </a:xfrm>
          <a:prstGeom prst="rect">
            <a:avLst/>
          </a:prstGeom>
        </p:spPr>
        <p:txBody>
          <a:bodyPr/>
          <a:ls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1100"/>
              </a:lnSpc>
              <a:spcBef>
                <a:spcPts val="0"/>
              </a:spcBef>
              <a:spcAft>
                <a:spcPts val="0"/>
              </a:spcAft>
              <a:buClrTx/>
              <a:buSzTx/>
              <a:buFontTx/>
              <a:buNone/>
              <a:tabLst/>
              <a:defRPr/>
            </a:pPr>
            <a:fld id="{FF177F97-0A7B-4032-9285-2F884E512DCA}" type="slidenum">
              <a:rPr kumimoji="0" lang="en-US" sz="900" b="0" i="0" u="none" strike="noStrike" kern="1200" cap="none" spc="0" normalizeH="0" baseline="0" noProof="0" smtClean="0">
                <a:ln>
                  <a:noFill/>
                </a:ln>
                <a:solidFill>
                  <a:prstClr val="white">
                    <a:lumMod val="65000"/>
                  </a:prstClr>
                </a:solidFill>
                <a:effectLst/>
                <a:uLnTx/>
                <a:uFillTx/>
                <a:latin typeface="Arial"/>
                <a:ea typeface="+mn-ea"/>
                <a:cs typeface="+mn-cs"/>
              </a:rPr>
              <a:pPr marL="0" marR="0" lvl="0" indent="0" algn="r" defTabSz="914400" rtl="0" eaLnBrk="1" fontAlgn="auto" latinLnBrk="0" hangingPunct="1">
                <a:lnSpc>
                  <a:spcPts val="11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prstClr val="white">
                  <a:lumMod val="65000"/>
                </a:prstClr>
              </a:solidFill>
              <a:effectLst/>
              <a:uLnTx/>
              <a:uFillTx/>
              <a:latin typeface="Arial"/>
              <a:ea typeface="+mn-ea"/>
              <a:cs typeface="+mn-cs"/>
            </a:endParaRPr>
          </a:p>
        </p:txBody>
      </p:sp>
      <p:pic>
        <p:nvPicPr>
          <p:cNvPr id="174" name="Picture 2">
            <a:extLst>
              <a:ext uri="{FF2B5EF4-FFF2-40B4-BE49-F238E27FC236}">
                <a16:creationId xmlns:a16="http://schemas.microsoft.com/office/drawing/2014/main" id="{645577B4-2CDB-4D2F-A147-BA52882C1637}"/>
              </a:ext>
            </a:extLst>
          </p:cNvPr>
          <p:cNvPicPr>
            <a:picLocks noChangeAspect="1" noChangeArrowheads="1"/>
          </p:cNvPicPr>
          <p:nvPr/>
        </p:nvPicPr>
        <p:blipFill>
          <a:blip r:embed="rId6" cstate="print">
            <a:duotone>
              <a:srgbClr val="EE7527">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559458" y="1829186"/>
            <a:ext cx="323867" cy="32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5" name="TextBox 174">
            <a:extLst>
              <a:ext uri="{FF2B5EF4-FFF2-40B4-BE49-F238E27FC236}">
                <a16:creationId xmlns:a16="http://schemas.microsoft.com/office/drawing/2014/main" id="{9C3BFD45-0F57-40BC-8C97-588B33EE44F2}"/>
              </a:ext>
            </a:extLst>
          </p:cNvPr>
          <p:cNvSpPr txBox="1"/>
          <p:nvPr/>
        </p:nvSpPr>
        <p:spPr>
          <a:xfrm>
            <a:off x="4926108" y="5107028"/>
            <a:ext cx="1824538" cy="246221"/>
          </a:xfrm>
          <a:prstGeom prst="rect">
            <a:avLst/>
          </a:prstGeom>
          <a:noFill/>
        </p:spPr>
        <p:txBody>
          <a:bodyPr wrap="none" rtlCol="0">
            <a:sp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6B747B">
                    <a:lumMod val="50000"/>
                  </a:srgbClr>
                </a:solidFill>
                <a:effectLst/>
                <a:uLnTx/>
                <a:uFillTx/>
                <a:latin typeface="Calibri Light" panose="020F0302020204030204" pitchFamily="34" charset="0"/>
                <a:ea typeface="+mn-ea"/>
                <a:cs typeface="Calibri Light" panose="020F0302020204030204" pitchFamily="34" charset="0"/>
              </a:rPr>
              <a:t>Real Time Demand propagation</a:t>
            </a:r>
          </a:p>
        </p:txBody>
      </p:sp>
    </p:spTree>
    <p:extLst>
      <p:ext uri="{BB962C8B-B14F-4D97-AF65-F5344CB8AC3E}">
        <p14:creationId xmlns:p14="http://schemas.microsoft.com/office/powerpoint/2010/main" val="248054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wipe(left)">
                                      <p:cBhvr>
                                        <p:cTn id="10" dur="500"/>
                                        <p:tgtEl>
                                          <p:spTgt spid="10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wipe(left)">
                                      <p:cBhvr>
                                        <p:cTn id="13" dur="500"/>
                                        <p:tgtEl>
                                          <p:spTgt spid="10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wipe(left)">
                                      <p:cBhvr>
                                        <p:cTn id="16" dur="500"/>
                                        <p:tgtEl>
                                          <p:spTgt spid="10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left)">
                                      <p:cBhvr>
                                        <p:cTn id="19" dur="500"/>
                                        <p:tgtEl>
                                          <p:spTgt spid="10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left)">
                                      <p:cBhvr>
                                        <p:cTn id="22" dur="500"/>
                                        <p:tgtEl>
                                          <p:spTgt spid="10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wipe(left)">
                                      <p:cBhvr>
                                        <p:cTn id="25" dur="500"/>
                                        <p:tgtEl>
                                          <p:spTgt spid="10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left)">
                                      <p:cBhvr>
                                        <p:cTn id="28" dur="500"/>
                                        <p:tgtEl>
                                          <p:spTgt spid="10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wipe(left)">
                                      <p:cBhvr>
                                        <p:cTn id="31" dur="500"/>
                                        <p:tgtEl>
                                          <p:spTgt spid="11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wipe(left)">
                                      <p:cBhvr>
                                        <p:cTn id="37" dur="500"/>
                                        <p:tgtEl>
                                          <p:spTgt spid="12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wipe(left)">
                                      <p:cBhvr>
                                        <p:cTn id="40" dur="500"/>
                                        <p:tgtEl>
                                          <p:spTgt spid="12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65"/>
                                        </p:tgtEl>
                                        <p:attrNameLst>
                                          <p:attrName>style.visibility</p:attrName>
                                        </p:attrNameLst>
                                      </p:cBhvr>
                                      <p:to>
                                        <p:strVal val="visible"/>
                                      </p:to>
                                    </p:set>
                                    <p:animEffect transition="in" filter="wipe(left)">
                                      <p:cBhvr>
                                        <p:cTn id="43" dur="500"/>
                                        <p:tgtEl>
                                          <p:spTgt spid="165"/>
                                        </p:tgtEl>
                                      </p:cBhvr>
                                    </p:animEffect>
                                  </p:childTnLst>
                                </p:cTn>
                              </p:par>
                              <p:par>
                                <p:cTn id="44" presetID="22" presetClass="entr" presetSubtype="8" fill="hold" nodeType="withEffect">
                                  <p:stCondLst>
                                    <p:cond delay="0"/>
                                  </p:stCondLst>
                                  <p:childTnLst>
                                    <p:set>
                                      <p:cBhvr>
                                        <p:cTn id="45" dur="1" fill="hold">
                                          <p:stCondLst>
                                            <p:cond delay="0"/>
                                          </p:stCondLst>
                                        </p:cTn>
                                        <p:tgtEl>
                                          <p:spTgt spid="171"/>
                                        </p:tgtEl>
                                        <p:attrNameLst>
                                          <p:attrName>style.visibility</p:attrName>
                                        </p:attrNameLst>
                                      </p:cBhvr>
                                      <p:to>
                                        <p:strVal val="visible"/>
                                      </p:to>
                                    </p:set>
                                    <p:animEffect transition="in" filter="wipe(left)">
                                      <p:cBhvr>
                                        <p:cTn id="46" dur="500"/>
                                        <p:tgtEl>
                                          <p:spTgt spid="171"/>
                                        </p:tgtEl>
                                      </p:cBhvr>
                                    </p:animEffect>
                                  </p:childTnLst>
                                </p:cTn>
                              </p:par>
                              <p:par>
                                <p:cTn id="47" presetID="22" presetClass="entr" presetSubtype="8" fill="hold" nodeType="withEffect">
                                  <p:stCondLst>
                                    <p:cond delay="0"/>
                                  </p:stCondLst>
                                  <p:childTnLst>
                                    <p:set>
                                      <p:cBhvr>
                                        <p:cTn id="48" dur="1" fill="hold">
                                          <p:stCondLst>
                                            <p:cond delay="0"/>
                                          </p:stCondLst>
                                        </p:cTn>
                                        <p:tgtEl>
                                          <p:spTgt spid="174"/>
                                        </p:tgtEl>
                                        <p:attrNameLst>
                                          <p:attrName>style.visibility</p:attrName>
                                        </p:attrNameLst>
                                      </p:cBhvr>
                                      <p:to>
                                        <p:strVal val="visible"/>
                                      </p:to>
                                    </p:set>
                                    <p:animEffect transition="in" filter="wipe(left)">
                                      <p:cBhvr>
                                        <p:cTn id="49" dur="500"/>
                                        <p:tgtEl>
                                          <p:spTgt spid="17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5"/>
                                        </p:tgtEl>
                                        <p:attrNameLst>
                                          <p:attrName>style.visibility</p:attrName>
                                        </p:attrNameLst>
                                      </p:cBhvr>
                                      <p:to>
                                        <p:strVal val="visible"/>
                                      </p:to>
                                    </p:set>
                                    <p:animEffect transition="in" filter="wipe(left)">
                                      <p:cBhvr>
                                        <p:cTn id="52"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103" grpId="0"/>
      <p:bldP spid="105" grpId="0"/>
      <p:bldP spid="106" grpId="0"/>
      <p:bldP spid="107" grpId="0"/>
      <p:bldP spid="108" grpId="0"/>
      <p:bldP spid="110" grpId="0"/>
      <p:bldP spid="111" grpId="0"/>
      <p:bldP spid="128" grpId="0"/>
      <p:bldP spid="129" grpId="0"/>
      <p:bldP spid="165" grpId="0"/>
      <p:bldP spid="1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16D9DCF6-841C-45D5-890F-741175D7CC3B}"/>
              </a:ext>
            </a:extLst>
          </p:cNvPr>
          <p:cNvGraphicFramePr>
            <a:graphicFrameLocks noChangeAspect="1"/>
          </p:cNvGraphicFramePr>
          <p:nvPr>
            <p:custDataLst>
              <p:tags r:id="rId2"/>
            </p:custDataLst>
            <p:extLst>
              <p:ext uri="{D42A27DB-BD31-4B8C-83A1-F6EECF244321}">
                <p14:modId xmlns:p14="http://schemas.microsoft.com/office/powerpoint/2010/main" val="22770988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3" name="Diapositive think-cell" r:id="rId6" imgW="270" imgH="270" progId="TCLayout.ActiveDocument.1">
                  <p:embed/>
                </p:oleObj>
              </mc:Choice>
              <mc:Fallback>
                <p:oleObj name="Diapositiv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FE02D0-C5EF-40D7-BD01-684E275EE80A}"/>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000" b="1" dirty="0">
              <a:latin typeface="Arial Black" panose="020B0A04020102020204" pitchFamily="34" charset="0"/>
              <a:ea typeface="+mj-ea"/>
              <a:cs typeface="Arial" panose="020B0604020202020204" pitchFamily="34" charset="0"/>
              <a:sym typeface="Arial Black" panose="020B0A04020102020204" pitchFamily="34" charset="0"/>
            </a:endParaRPr>
          </a:p>
        </p:txBody>
      </p:sp>
      <p:pic>
        <p:nvPicPr>
          <p:cNvPr id="24" name="Picture 23"/>
          <p:cNvPicPr>
            <a:picLocks noChangeAspect="1"/>
          </p:cNvPicPr>
          <p:nvPr/>
        </p:nvPicPr>
        <p:blipFill>
          <a:blip r:embed="rId8"/>
          <a:stretch>
            <a:fillRect/>
          </a:stretch>
        </p:blipFill>
        <p:spPr>
          <a:xfrm>
            <a:off x="3729567" y="2929673"/>
            <a:ext cx="7750994" cy="3534565"/>
          </a:xfrm>
          <a:prstGeom prst="rect">
            <a:avLst/>
          </a:prstGeom>
        </p:spPr>
      </p:pic>
      <p:sp>
        <p:nvSpPr>
          <p:cNvPr id="25" name="Rectangle 24"/>
          <p:cNvSpPr/>
          <p:nvPr/>
        </p:nvSpPr>
        <p:spPr bwMode="auto">
          <a:xfrm>
            <a:off x="3729567" y="2732106"/>
            <a:ext cx="7649633" cy="3929700"/>
          </a:xfrm>
          <a:prstGeom prst="rect">
            <a:avLst/>
          </a:prstGeom>
          <a:noFill/>
          <a:ln w="6350" cap="flat" cmpd="sng" algn="ctr">
            <a:solidFill>
              <a:schemeClr val="tx2">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a typeface="Arial Unicode MS" pitchFamily="34" charset="-128"/>
              <a:cs typeface="Arial Unicode MS" pitchFamily="34" charset="-128"/>
            </a:endParaRPr>
          </a:p>
        </p:txBody>
      </p:sp>
      <p:sp>
        <p:nvSpPr>
          <p:cNvPr id="7" name="Title 1">
            <a:extLst>
              <a:ext uri="{FF2B5EF4-FFF2-40B4-BE49-F238E27FC236}">
                <a16:creationId xmlns:a16="http://schemas.microsoft.com/office/drawing/2014/main" id="{070CFD47-0DE7-4F93-A2AE-DD8EA7454209}"/>
              </a:ext>
            </a:extLst>
          </p:cNvPr>
          <p:cNvSpPr txBox="1">
            <a:spLocks/>
          </p:cNvSpPr>
          <p:nvPr/>
        </p:nvSpPr>
        <p:spPr bwMode="auto">
          <a:xfrm>
            <a:off x="307975" y="309224"/>
            <a:ext cx="11576050" cy="553998"/>
          </a:xfrm>
          <a:prstGeom prst="rect">
            <a:avLst/>
          </a:prstGeom>
        </p:spPr>
        <p:txBody>
          <a:bodyPr vert="horz" wrap="square" lIns="0" tIns="0" rIns="0" bIns="0" rtlCol="0" anchor="ctr">
            <a:spAutoFit/>
          </a:bodyPr>
          <a:lstStyle>
            <a:lvl1pPr algn="l" defTabSz="914377" rtl="0" eaLnBrk="1" latinLnBrk="0" hangingPunct="1">
              <a:lnSpc>
                <a:spcPct val="90000"/>
              </a:lnSpc>
              <a:spcBef>
                <a:spcPct val="0"/>
              </a:spcBef>
              <a:buNone/>
              <a:defRPr sz="2000" kern="1200" baseline="0">
                <a:solidFill>
                  <a:schemeClr val="tx2"/>
                </a:solidFill>
                <a:latin typeface="+mj-lt"/>
                <a:ea typeface="+mj-ea"/>
                <a:cs typeface="+mj-cs"/>
              </a:defRPr>
            </a:lvl1pPr>
          </a:lstStyle>
          <a:p>
            <a:r>
              <a:rPr lang="en-US" dirty="0">
                <a:latin typeface="Arial Black" panose="020B0A04020102020204" pitchFamily="34" charset="0"/>
              </a:rPr>
              <a:t>IBP is the platform to agree on an Integrated Plan between Commercial, Finance, Supply Chain/Industrial Affairs </a:t>
            </a:r>
          </a:p>
        </p:txBody>
      </p:sp>
      <p:sp>
        <p:nvSpPr>
          <p:cNvPr id="10" name="Title 1">
            <a:extLst>
              <a:ext uri="{FF2B5EF4-FFF2-40B4-BE49-F238E27FC236}">
                <a16:creationId xmlns:a16="http://schemas.microsoft.com/office/drawing/2014/main" id="{E341E3E5-D0B3-4528-8BF1-AF69EE947427}"/>
              </a:ext>
            </a:extLst>
          </p:cNvPr>
          <p:cNvSpPr>
            <a:spLocks noGrp="1"/>
          </p:cNvSpPr>
          <p:nvPr>
            <p:ph type="title"/>
          </p:nvPr>
        </p:nvSpPr>
        <p:spPr>
          <a:xfrm>
            <a:off x="307975" y="1283382"/>
            <a:ext cx="11576050" cy="276999"/>
          </a:xfrm>
        </p:spPr>
        <p:txBody>
          <a:bodyPr/>
          <a:lstStyle/>
          <a:p>
            <a:r>
              <a:rPr lang="en-US" b="1" dirty="0">
                <a:solidFill>
                  <a:srgbClr val="F08B48"/>
                </a:solidFill>
                <a:latin typeface="Arial Black" panose="020B0A04020102020204" pitchFamily="34" charset="0"/>
                <a:cs typeface="Arial" panose="020B0604020202020204" pitchFamily="34" charset="0"/>
              </a:rPr>
              <a:t>IBP Objectives &amp; Outcomes </a:t>
            </a:r>
          </a:p>
        </p:txBody>
      </p:sp>
      <p:sp>
        <p:nvSpPr>
          <p:cNvPr id="11" name="Title 1">
            <a:extLst>
              <a:ext uri="{FF2B5EF4-FFF2-40B4-BE49-F238E27FC236}">
                <a16:creationId xmlns:a16="http://schemas.microsoft.com/office/drawing/2014/main" id="{7A38D4EB-A11E-4E99-B2A7-809E9A7F6B93}"/>
              </a:ext>
            </a:extLst>
          </p:cNvPr>
          <p:cNvSpPr txBox="1">
            <a:spLocks/>
          </p:cNvSpPr>
          <p:nvPr/>
        </p:nvSpPr>
        <p:spPr bwMode="auto">
          <a:xfrm>
            <a:off x="307975" y="4509166"/>
            <a:ext cx="2914727" cy="553998"/>
          </a:xfrm>
          <a:prstGeom prst="rect">
            <a:avLst/>
          </a:prstGeom>
        </p:spPr>
        <p:txBody>
          <a:bodyPr vert="horz" wrap="square" lIns="0" tIns="0" rIns="0" bIns="0" rtlCol="0" anchor="ctr">
            <a:spAutoFit/>
          </a:bodyPr>
          <a:lstStyle>
            <a:lvl1pPr algn="l" defTabSz="914377" rtl="0" eaLnBrk="1" latinLnBrk="0" hangingPunct="1">
              <a:lnSpc>
                <a:spcPct val="90000"/>
              </a:lnSpc>
              <a:spcBef>
                <a:spcPct val="0"/>
              </a:spcBef>
              <a:buNone/>
              <a:defRPr sz="2000" kern="1200" baseline="0">
                <a:solidFill>
                  <a:schemeClr val="tx2"/>
                </a:solidFill>
                <a:latin typeface="+mj-lt"/>
                <a:ea typeface="+mj-ea"/>
                <a:cs typeface="+mj-cs"/>
              </a:defRPr>
            </a:lvl1pPr>
          </a:lstStyle>
          <a:p>
            <a:r>
              <a:rPr lang="en-US" b="1" dirty="0">
                <a:solidFill>
                  <a:srgbClr val="F08B48"/>
                </a:solidFill>
                <a:latin typeface="Arial Black" panose="020B0A04020102020204" pitchFamily="34" charset="0"/>
                <a:cs typeface="Arial" panose="020B0604020202020204" pitchFamily="34" charset="0"/>
              </a:rPr>
              <a:t>Planning hierarchies</a:t>
            </a:r>
          </a:p>
          <a:p>
            <a:endParaRPr lang="en-US" b="1" dirty="0">
              <a:solidFill>
                <a:srgbClr val="F08B48"/>
              </a:solidFill>
              <a:latin typeface="Arial Black" panose="020B0A04020102020204" pitchFamily="34" charset="0"/>
            </a:endParaRPr>
          </a:p>
        </p:txBody>
      </p:sp>
      <p:sp>
        <p:nvSpPr>
          <p:cNvPr id="12" name="Text Placeholder 2">
            <a:extLst>
              <a:ext uri="{FF2B5EF4-FFF2-40B4-BE49-F238E27FC236}">
                <a16:creationId xmlns:a16="http://schemas.microsoft.com/office/drawing/2014/main" id="{1E143BB8-2D3E-4DBD-8307-51459171D3C5}"/>
              </a:ext>
            </a:extLst>
          </p:cNvPr>
          <p:cNvSpPr txBox="1">
            <a:spLocks/>
          </p:cNvSpPr>
          <p:nvPr/>
        </p:nvSpPr>
        <p:spPr>
          <a:xfrm>
            <a:off x="223023" y="1671661"/>
            <a:ext cx="12091638" cy="1060442"/>
          </a:xfrm>
          <a:prstGeom prst="rect">
            <a:avLst/>
          </a:prstGeom>
        </p:spPr>
        <p:txBody>
          <a:bodyPr vert="horz" lIns="0" tIns="0" rIns="0" bIns="0" rtlCol="0">
            <a:noAutofit/>
          </a:bodyPr>
          <a:lstStyle>
            <a:lvl1pPr marL="186262" indent="-186262" algn="l" defTabSz="914377" rtl="0" eaLnBrk="1" latinLnBrk="0" hangingPunct="1">
              <a:lnSpc>
                <a:spcPct val="90000"/>
              </a:lnSpc>
              <a:spcBef>
                <a:spcPts val="2400"/>
              </a:spcBef>
              <a:buClr>
                <a:schemeClr val="accent1"/>
              </a:buClr>
              <a:buFont typeface="Arial" charset="0"/>
              <a:buChar char="•"/>
              <a:tabLst/>
              <a:defRPr sz="1200" b="1" strike="noStrike" kern="1200" baseline="0">
                <a:solidFill>
                  <a:schemeClr val="tx2"/>
                </a:solidFill>
                <a:latin typeface="+mn-lt"/>
                <a:ea typeface="+mn-ea"/>
                <a:cs typeface="+mn-cs"/>
              </a:defRPr>
            </a:lvl1pPr>
            <a:lvl2pPr marL="361942" indent="-182029"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2pPr>
            <a:lvl3pPr marL="541853" indent="-179913"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8288" indent="-268288">
              <a:spcBef>
                <a:spcPts val="600"/>
              </a:spcBef>
              <a:buFont typeface="+mj-lt"/>
              <a:buAutoNum type="arabicPeriod"/>
            </a:pPr>
            <a:r>
              <a:rPr lang="en-US" sz="1900" dirty="0"/>
              <a:t>Allow submission of the financial forecast (automated valorization of sales forecasts units -&gt; value) </a:t>
            </a:r>
          </a:p>
          <a:p>
            <a:pPr marL="268288" indent="-268288">
              <a:spcBef>
                <a:spcPts val="600"/>
              </a:spcBef>
              <a:buFont typeface="+mj-lt"/>
              <a:buAutoNum type="arabicPeriod"/>
            </a:pPr>
            <a:r>
              <a:rPr lang="en-US" sz="1900" dirty="0"/>
              <a:t>Provide an accurate demand plan to better secure drug supply to patients</a:t>
            </a:r>
          </a:p>
        </p:txBody>
      </p:sp>
    </p:spTree>
    <p:extLst>
      <p:ext uri="{BB962C8B-B14F-4D97-AF65-F5344CB8AC3E}">
        <p14:creationId xmlns:p14="http://schemas.microsoft.com/office/powerpoint/2010/main" val="188867095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B6A6F10D-6692-41C1-95B6-8FFBC9CF5BFA}"/>
              </a:ext>
            </a:extLst>
          </p:cNvPr>
          <p:cNvGraphicFramePr>
            <a:graphicFrameLocks noChangeAspect="1"/>
          </p:cNvGraphicFramePr>
          <p:nvPr>
            <p:custDataLst>
              <p:tags r:id="rId2"/>
            </p:custDataLst>
            <p:extLst>
              <p:ext uri="{D42A27DB-BD31-4B8C-83A1-F6EECF244321}">
                <p14:modId xmlns:p14="http://schemas.microsoft.com/office/powerpoint/2010/main" val="3622482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60" name="Diapositive think-cell" r:id="rId6" imgW="270" imgH="270" progId="TCLayout.ActiveDocument.1">
                  <p:embed/>
                </p:oleObj>
              </mc:Choice>
              <mc:Fallback>
                <p:oleObj name="Diapositive think-cell"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EC138C7-4894-4CC8-AC01-F116AE4E2CFA}"/>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000" dirty="0">
              <a:latin typeface="Arial Black" panose="020B0A04020102020204" pitchFamily="34" charset="0"/>
              <a:ea typeface="+mj-ea"/>
              <a:cs typeface="+mj-cs"/>
              <a:sym typeface="Arial Black" panose="020B0A04020102020204" pitchFamily="34" charset="0"/>
            </a:endParaRPr>
          </a:p>
        </p:txBody>
      </p:sp>
      <p:sp>
        <p:nvSpPr>
          <p:cNvPr id="2" name="Title 1"/>
          <p:cNvSpPr>
            <a:spLocks noGrp="1"/>
          </p:cNvSpPr>
          <p:nvPr>
            <p:ph type="title"/>
          </p:nvPr>
        </p:nvSpPr>
        <p:spPr>
          <a:xfrm>
            <a:off x="304800" y="357866"/>
            <a:ext cx="11576050" cy="276999"/>
          </a:xfrm>
        </p:spPr>
        <p:txBody>
          <a:bodyPr/>
          <a:lstStyle/>
          <a:p>
            <a:r>
              <a:rPr lang="en-US" dirty="0">
                <a:solidFill>
                  <a:srgbClr val="002060"/>
                </a:solidFill>
                <a:latin typeface="Arial Black" panose="020B0A04020102020204" pitchFamily="34" charset="0"/>
              </a:rPr>
              <a:t>How Advanced Analytics will support IBP ?</a:t>
            </a:r>
          </a:p>
        </p:txBody>
      </p:sp>
      <p:pic>
        <p:nvPicPr>
          <p:cNvPr id="4" name="Picture 3"/>
          <p:cNvPicPr>
            <a:picLocks noChangeAspect="1"/>
          </p:cNvPicPr>
          <p:nvPr/>
        </p:nvPicPr>
        <p:blipFill>
          <a:blip r:embed="rId8"/>
          <a:stretch>
            <a:fillRect/>
          </a:stretch>
        </p:blipFill>
        <p:spPr>
          <a:xfrm>
            <a:off x="6730703" y="3269341"/>
            <a:ext cx="5448597" cy="3550559"/>
          </a:xfrm>
          <a:prstGeom prst="rect">
            <a:avLst/>
          </a:prstGeom>
        </p:spPr>
      </p:pic>
      <p:sp>
        <p:nvSpPr>
          <p:cNvPr id="5" name="Title 1">
            <a:extLst>
              <a:ext uri="{FF2B5EF4-FFF2-40B4-BE49-F238E27FC236}">
                <a16:creationId xmlns:a16="http://schemas.microsoft.com/office/drawing/2014/main" id="{56787A03-BF3F-4A71-8E5A-025C800169D6}"/>
              </a:ext>
            </a:extLst>
          </p:cNvPr>
          <p:cNvSpPr txBox="1">
            <a:spLocks/>
          </p:cNvSpPr>
          <p:nvPr/>
        </p:nvSpPr>
        <p:spPr bwMode="auto">
          <a:xfrm>
            <a:off x="307975" y="1144883"/>
            <a:ext cx="11576050" cy="553998"/>
          </a:xfrm>
          <a:prstGeom prst="rect">
            <a:avLst/>
          </a:prstGeom>
        </p:spPr>
        <p:txBody>
          <a:bodyPr vert="horz" wrap="square" lIns="0" tIns="0" rIns="0" bIns="0" rtlCol="0" anchor="ctr">
            <a:spAutoFit/>
          </a:bodyPr>
          <a:lstStyle>
            <a:lvl1pPr algn="l" defTabSz="914377" rtl="0" eaLnBrk="1" latinLnBrk="0" hangingPunct="1">
              <a:lnSpc>
                <a:spcPct val="90000"/>
              </a:lnSpc>
              <a:spcBef>
                <a:spcPct val="0"/>
              </a:spcBef>
              <a:buNone/>
              <a:defRPr sz="2000" kern="1200" baseline="0">
                <a:solidFill>
                  <a:schemeClr val="tx2"/>
                </a:solidFill>
                <a:latin typeface="+mj-lt"/>
                <a:ea typeface="+mj-ea"/>
                <a:cs typeface="+mj-cs"/>
              </a:defRPr>
            </a:lvl1pPr>
          </a:lstStyle>
          <a:p>
            <a:r>
              <a:rPr lang="en-US" b="1" dirty="0">
                <a:solidFill>
                  <a:srgbClr val="F08B48"/>
                </a:solidFill>
                <a:latin typeface="Arial Black" panose="020B0A04020102020204" pitchFamily="34" charset="0"/>
              </a:rPr>
              <a:t>‘What If’ Scenario giving global visibility for decision to be taken</a:t>
            </a:r>
          </a:p>
          <a:p>
            <a:r>
              <a:rPr lang="en-US" b="1" dirty="0">
                <a:solidFill>
                  <a:srgbClr val="F08B48"/>
                </a:solidFill>
                <a:latin typeface="Arial Black" panose="020B0A04020102020204" pitchFamily="34" charset="0"/>
              </a:rPr>
              <a:t>in full transparency &amp; trust into the organization</a:t>
            </a:r>
          </a:p>
        </p:txBody>
      </p:sp>
      <p:sp>
        <p:nvSpPr>
          <p:cNvPr id="6" name="Text Placeholder 2">
            <a:extLst>
              <a:ext uri="{FF2B5EF4-FFF2-40B4-BE49-F238E27FC236}">
                <a16:creationId xmlns:a16="http://schemas.microsoft.com/office/drawing/2014/main" id="{967B4C5F-695D-4108-8789-0A6D9598325F}"/>
              </a:ext>
            </a:extLst>
          </p:cNvPr>
          <p:cNvSpPr txBox="1">
            <a:spLocks/>
          </p:cNvSpPr>
          <p:nvPr/>
        </p:nvSpPr>
        <p:spPr>
          <a:xfrm>
            <a:off x="419100" y="2208899"/>
            <a:ext cx="8369299" cy="1060442"/>
          </a:xfrm>
          <a:prstGeom prst="rect">
            <a:avLst/>
          </a:prstGeom>
        </p:spPr>
        <p:txBody>
          <a:bodyPr vert="horz" lIns="0" tIns="0" rIns="0" bIns="0" rtlCol="0">
            <a:noAutofit/>
          </a:bodyPr>
          <a:lstStyle>
            <a:lvl1pPr marL="186262" indent="-186262" algn="l" defTabSz="914377" rtl="0" eaLnBrk="1" latinLnBrk="0" hangingPunct="1">
              <a:lnSpc>
                <a:spcPct val="90000"/>
              </a:lnSpc>
              <a:spcBef>
                <a:spcPts val="2400"/>
              </a:spcBef>
              <a:buClr>
                <a:schemeClr val="accent1"/>
              </a:buClr>
              <a:buFont typeface="Arial" charset="0"/>
              <a:buChar char="•"/>
              <a:tabLst/>
              <a:defRPr sz="1200" b="1" strike="noStrike" kern="1200" baseline="0">
                <a:solidFill>
                  <a:schemeClr val="tx2"/>
                </a:solidFill>
                <a:latin typeface="+mn-lt"/>
                <a:ea typeface="+mn-ea"/>
                <a:cs typeface="+mn-cs"/>
              </a:defRPr>
            </a:lvl1pPr>
            <a:lvl2pPr marL="361942" indent="-182029"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2pPr>
            <a:lvl3pPr marL="541853" indent="-179913" algn="l" defTabSz="914377" rtl="0" eaLnBrk="1" latinLnBrk="0" hangingPunct="1">
              <a:lnSpc>
                <a:spcPct val="90000"/>
              </a:lnSpc>
              <a:spcBef>
                <a:spcPts val="500"/>
              </a:spcBef>
              <a:buClr>
                <a:schemeClr val="bg2"/>
              </a:buClr>
              <a:buFont typeface="Arial" charset="0"/>
              <a:buChar char="•"/>
              <a:tabLst/>
              <a:defRPr sz="1100" kern="1200" baseline="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800" dirty="0">
                <a:solidFill>
                  <a:srgbClr val="F08B48"/>
                </a:solidFill>
              </a:rPr>
              <a:t>Sales</a:t>
            </a:r>
            <a:r>
              <a:rPr lang="en-US" sz="1800" dirty="0"/>
              <a:t> visibility and projection on actuals and YTG, providing gap identification vs financial budget and supporting decision making</a:t>
            </a:r>
          </a:p>
          <a:p>
            <a:pPr>
              <a:spcBef>
                <a:spcPts val="600"/>
              </a:spcBef>
            </a:pPr>
            <a:r>
              <a:rPr lang="en-US" sz="1800" dirty="0">
                <a:solidFill>
                  <a:srgbClr val="F08B48"/>
                </a:solidFill>
              </a:rPr>
              <a:t>Real Price-Volume</a:t>
            </a:r>
            <a:r>
              <a:rPr lang="en-US" sz="1800" dirty="0"/>
              <a:t> results &amp; </a:t>
            </a:r>
            <a:r>
              <a:rPr lang="en-US" sz="1800" dirty="0">
                <a:solidFill>
                  <a:srgbClr val="F08B48"/>
                </a:solidFill>
              </a:rPr>
              <a:t>Gross-Margin</a:t>
            </a:r>
            <a:r>
              <a:rPr lang="en-US" sz="1800" dirty="0"/>
              <a:t> projection showing impact on sales changes &amp; better use product profitability</a:t>
            </a:r>
          </a:p>
          <a:p>
            <a:pPr>
              <a:spcBef>
                <a:spcPts val="600"/>
              </a:spcBef>
            </a:pPr>
            <a:r>
              <a:rPr lang="en-US" sz="1800" dirty="0">
                <a:solidFill>
                  <a:srgbClr val="F08B48"/>
                </a:solidFill>
              </a:rPr>
              <a:t>Real-Time capacity utilization </a:t>
            </a:r>
            <a:r>
              <a:rPr lang="en-US" sz="1800" dirty="0"/>
              <a:t>projection supporting volume allocation, budget elaboration and investments decisions</a:t>
            </a:r>
          </a:p>
          <a:p>
            <a:pPr>
              <a:spcBef>
                <a:spcPts val="600"/>
              </a:spcBef>
            </a:pPr>
            <a:r>
              <a:rPr lang="en-US" sz="1800" dirty="0">
                <a:solidFill>
                  <a:srgbClr val="F08B48"/>
                </a:solidFill>
              </a:rPr>
              <a:t>E2E Inventory tracking</a:t>
            </a:r>
            <a:r>
              <a:rPr lang="en-US" sz="1800" dirty="0"/>
              <a:t>, control and projection (units/</a:t>
            </a:r>
            <a:r>
              <a:rPr lang="en-US" sz="1800" dirty="0" err="1"/>
              <a:t>conso</a:t>
            </a:r>
            <a:r>
              <a:rPr lang="en-US" sz="1800" dirty="0"/>
              <a:t> </a:t>
            </a:r>
            <a:r>
              <a:rPr lang="en-US" sz="1800" dirty="0" err="1"/>
              <a:t>CoGs</a:t>
            </a:r>
            <a:r>
              <a:rPr lang="en-US" sz="1800" dirty="0"/>
              <a:t>) with managerial view</a:t>
            </a:r>
          </a:p>
          <a:p>
            <a:pPr>
              <a:spcBef>
                <a:spcPts val="600"/>
              </a:spcBef>
            </a:pPr>
            <a:r>
              <a:rPr lang="en-US" sz="1800" dirty="0">
                <a:solidFill>
                  <a:srgbClr val="F08B48"/>
                </a:solidFill>
              </a:rPr>
              <a:t>Single source of truth</a:t>
            </a:r>
            <a:r>
              <a:rPr lang="en-US" sz="1800" dirty="0"/>
              <a:t>, no questioning numbers but looking for better outcomes aligned with company objectives</a:t>
            </a:r>
          </a:p>
          <a:p>
            <a:pPr>
              <a:spcBef>
                <a:spcPts val="600"/>
              </a:spcBef>
            </a:pPr>
            <a:endParaRPr lang="en-US" sz="2000" dirty="0"/>
          </a:p>
          <a:p>
            <a:pPr>
              <a:spcBef>
                <a:spcPts val="600"/>
              </a:spcBef>
            </a:pPr>
            <a:endParaRPr lang="en-US" sz="2000" dirty="0"/>
          </a:p>
        </p:txBody>
      </p:sp>
    </p:spTree>
    <p:extLst>
      <p:ext uri="{BB962C8B-B14F-4D97-AF65-F5344CB8AC3E}">
        <p14:creationId xmlns:p14="http://schemas.microsoft.com/office/powerpoint/2010/main" val="245730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 17" hidden="1">
            <a:extLst>
              <a:ext uri="{FF2B5EF4-FFF2-40B4-BE49-F238E27FC236}">
                <a16:creationId xmlns:a16="http://schemas.microsoft.com/office/drawing/2014/main" id="{0A477B14-9C3E-40C7-B052-6E876B3F806D}"/>
              </a:ext>
            </a:extLst>
          </p:cNvPr>
          <p:cNvGraphicFramePr>
            <a:graphicFrameLocks noChangeAspect="1"/>
          </p:cNvGraphicFramePr>
          <p:nvPr>
            <p:custDataLst>
              <p:tags r:id="rId2"/>
            </p:custDataLst>
            <p:extLst>
              <p:ext uri="{D42A27DB-BD31-4B8C-83A1-F6EECF244321}">
                <p14:modId xmlns:p14="http://schemas.microsoft.com/office/powerpoint/2010/main" val="147915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08" name="Diapositive think-cell" r:id="rId6" imgW="270" imgH="270" progId="TCLayout.ActiveDocument.1">
                  <p:embed/>
                </p:oleObj>
              </mc:Choice>
              <mc:Fallback>
                <p:oleObj name="Diapositive think-cell" r:id="rId6" imgW="270" imgH="270" progId="TCLayout.ActiveDocument.1">
                  <p:embed/>
                  <p:pic>
                    <p:nvPicPr>
                      <p:cNvPr id="18" name="Objet 17" hidden="1">
                        <a:extLst>
                          <a:ext uri="{FF2B5EF4-FFF2-40B4-BE49-F238E27FC236}">
                            <a16:creationId xmlns:a16="http://schemas.microsoft.com/office/drawing/2014/main" id="{0A477B14-9C3E-40C7-B052-6E876B3F80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B405D675-85BB-4B49-925C-018E499982FA}"/>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defRPr/>
            </a:pPr>
            <a:endParaRPr kumimoji="0" lang="en-US" sz="2400" u="none" strike="noStrike" kern="1200" cap="none" spc="0" normalizeH="0" noProof="0" dirty="0">
              <a:ln>
                <a:noFill/>
              </a:ln>
              <a:solidFill>
                <a:srgbClr val="FFFFFF"/>
              </a:solidFill>
              <a:effectLst/>
              <a:uLnTx/>
              <a:uFillTx/>
              <a:latin typeface="Arial" panose="020B0604020202020204" pitchFamily="34" charset="0"/>
              <a:ea typeface="+mj-ea"/>
              <a:cs typeface="+mj-cs"/>
              <a:sym typeface="Arial" panose="020B0604020202020204" pitchFamily="34" charset="0"/>
            </a:endParaRPr>
          </a:p>
        </p:txBody>
      </p:sp>
      <p:graphicFrame>
        <p:nvGraphicFramePr>
          <p:cNvPr id="4" name="Diagram 3">
            <a:extLst>
              <a:ext uri="{FF2B5EF4-FFF2-40B4-BE49-F238E27FC236}">
                <a16:creationId xmlns:a16="http://schemas.microsoft.com/office/drawing/2014/main" id="{94441D17-3769-4044-91A6-8156DD808280}"/>
              </a:ext>
            </a:extLst>
          </p:cNvPr>
          <p:cNvGraphicFramePr/>
          <p:nvPr>
            <p:extLst>
              <p:ext uri="{D42A27DB-BD31-4B8C-83A1-F6EECF244321}">
                <p14:modId xmlns:p14="http://schemas.microsoft.com/office/powerpoint/2010/main" val="1726918915"/>
              </p:ext>
            </p:extLst>
          </p:nvPr>
        </p:nvGraphicFramePr>
        <p:xfrm>
          <a:off x="738225" y="1308286"/>
          <a:ext cx="10528189" cy="44764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itle 1">
            <a:extLst>
              <a:ext uri="{FF2B5EF4-FFF2-40B4-BE49-F238E27FC236}">
                <a16:creationId xmlns:a16="http://schemas.microsoft.com/office/drawing/2014/main" id="{0C8535C2-82BF-4A8A-A51E-FDEA1B95EBB1}"/>
              </a:ext>
            </a:extLst>
          </p:cNvPr>
          <p:cNvSpPr>
            <a:spLocks noGrp="1"/>
          </p:cNvSpPr>
          <p:nvPr>
            <p:ph type="title"/>
          </p:nvPr>
        </p:nvSpPr>
        <p:spPr>
          <a:xfrm>
            <a:off x="478367" y="457132"/>
            <a:ext cx="11226800" cy="332399"/>
          </a:xfrm>
        </p:spPr>
        <p:txBody>
          <a:bodyPr/>
          <a:lstStyle/>
          <a:p>
            <a:r>
              <a:rPr lang="en-US" sz="2400" dirty="0"/>
              <a:t>Improved Demand Signals for One Business Plan</a:t>
            </a:r>
          </a:p>
        </p:txBody>
      </p:sp>
      <p:sp>
        <p:nvSpPr>
          <p:cNvPr id="6" name="TextBox 5">
            <a:extLst>
              <a:ext uri="{FF2B5EF4-FFF2-40B4-BE49-F238E27FC236}">
                <a16:creationId xmlns:a16="http://schemas.microsoft.com/office/drawing/2014/main" id="{F53C9E1F-8155-4FB5-B31B-8BF8467E81E6}"/>
              </a:ext>
            </a:extLst>
          </p:cNvPr>
          <p:cNvSpPr txBox="1"/>
          <p:nvPr/>
        </p:nvSpPr>
        <p:spPr>
          <a:xfrm>
            <a:off x="738224" y="1269351"/>
            <a:ext cx="1052818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S&amp;OP / IBP</a:t>
            </a:r>
          </a:p>
        </p:txBody>
      </p:sp>
      <p:sp>
        <p:nvSpPr>
          <p:cNvPr id="8" name="TextBox 7">
            <a:extLst>
              <a:ext uri="{FF2B5EF4-FFF2-40B4-BE49-F238E27FC236}">
                <a16:creationId xmlns:a16="http://schemas.microsoft.com/office/drawing/2014/main" id="{226E7054-B8DD-484E-8532-26B68F8C8F7C}"/>
              </a:ext>
            </a:extLst>
          </p:cNvPr>
          <p:cNvSpPr txBox="1"/>
          <p:nvPr/>
        </p:nvSpPr>
        <p:spPr>
          <a:xfrm>
            <a:off x="738225" y="1783500"/>
            <a:ext cx="5200935" cy="30777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Demand Review</a:t>
            </a:r>
          </a:p>
        </p:txBody>
      </p:sp>
      <p:sp>
        <p:nvSpPr>
          <p:cNvPr id="3" name="Rectangle 2">
            <a:extLst>
              <a:ext uri="{FF2B5EF4-FFF2-40B4-BE49-F238E27FC236}">
                <a16:creationId xmlns:a16="http://schemas.microsoft.com/office/drawing/2014/main" id="{4DC8104C-01B8-4E92-B046-C9E4CD51F12E}"/>
              </a:ext>
            </a:extLst>
          </p:cNvPr>
          <p:cNvSpPr/>
          <p:nvPr/>
        </p:nvSpPr>
        <p:spPr>
          <a:xfrm>
            <a:off x="892133" y="2507540"/>
            <a:ext cx="2234865" cy="995702"/>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latin typeface="Arial" panose="020B0604020202020204"/>
            </a:endParaRPr>
          </a:p>
        </p:txBody>
      </p:sp>
      <p:sp>
        <p:nvSpPr>
          <p:cNvPr id="9" name="Rectangle 8">
            <a:extLst>
              <a:ext uri="{FF2B5EF4-FFF2-40B4-BE49-F238E27FC236}">
                <a16:creationId xmlns:a16="http://schemas.microsoft.com/office/drawing/2014/main" id="{D3DA146D-0583-4BDB-A02A-D276A5280E8B}"/>
              </a:ext>
            </a:extLst>
          </p:cNvPr>
          <p:cNvSpPr/>
          <p:nvPr/>
        </p:nvSpPr>
        <p:spPr>
          <a:xfrm>
            <a:off x="3720751" y="3278967"/>
            <a:ext cx="1046557" cy="186431"/>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97A85F55-F917-4E4F-82E2-C103C5A8551D}"/>
              </a:ext>
            </a:extLst>
          </p:cNvPr>
          <p:cNvSpPr/>
          <p:nvPr/>
        </p:nvSpPr>
        <p:spPr>
          <a:xfrm>
            <a:off x="6136072" y="4238270"/>
            <a:ext cx="1435158" cy="142968"/>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latin typeface="Arial" panose="020B0604020202020204"/>
            </a:endParaRPr>
          </a:p>
        </p:txBody>
      </p:sp>
      <p:sp>
        <p:nvSpPr>
          <p:cNvPr id="5" name="Rectangle 4">
            <a:extLst>
              <a:ext uri="{FF2B5EF4-FFF2-40B4-BE49-F238E27FC236}">
                <a16:creationId xmlns:a16="http://schemas.microsoft.com/office/drawing/2014/main" id="{47B10E43-DE87-4911-BA95-AC5966FC2A88}"/>
              </a:ext>
            </a:extLst>
          </p:cNvPr>
          <p:cNvSpPr/>
          <p:nvPr/>
        </p:nvSpPr>
        <p:spPr>
          <a:xfrm>
            <a:off x="5939160" y="1783500"/>
            <a:ext cx="2900039" cy="30777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Supply Review</a:t>
            </a:r>
          </a:p>
        </p:txBody>
      </p:sp>
      <p:sp>
        <p:nvSpPr>
          <p:cNvPr id="11" name="Rectangle 10">
            <a:extLst>
              <a:ext uri="{FF2B5EF4-FFF2-40B4-BE49-F238E27FC236}">
                <a16:creationId xmlns:a16="http://schemas.microsoft.com/office/drawing/2014/main" id="{C30750EC-3356-4137-8A02-9884D422A0F5}"/>
              </a:ext>
            </a:extLst>
          </p:cNvPr>
          <p:cNvSpPr/>
          <p:nvPr/>
        </p:nvSpPr>
        <p:spPr>
          <a:xfrm>
            <a:off x="738225" y="4989206"/>
            <a:ext cx="7935258" cy="861774"/>
          </a:xfrm>
          <a:prstGeom prst="rect">
            <a:avLst/>
          </a:prstGeom>
          <a:no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08B48"/>
                </a:solidFill>
                <a:effectLst/>
                <a:uLnTx/>
                <a:uFillTx/>
                <a:latin typeface="Arial" panose="020B0604020202020204"/>
                <a:ea typeface="+mn-ea"/>
                <a:cs typeface="+mn-cs"/>
              </a:rPr>
              <a:t>Major steps supported by </a:t>
            </a:r>
            <a:r>
              <a:rPr kumimoji="0" lang="en-US" sz="1800" b="1" i="0" u="none" strike="noStrike" kern="1200" cap="none" spc="0" normalizeH="0" baseline="0" noProof="0" dirty="0">
                <a:ln>
                  <a:noFill/>
                </a:ln>
                <a:solidFill>
                  <a:srgbClr val="F08B48"/>
                </a:solidFill>
                <a:effectLst>
                  <a:outerShdw blurRad="38100" dist="38100" dir="2700000" algn="tl">
                    <a:srgbClr val="000000">
                      <a:alpha val="43137"/>
                    </a:srgbClr>
                  </a:outerShdw>
                </a:effectLst>
                <a:uLnTx/>
                <a:uFillTx/>
                <a:latin typeface="Arial" panose="020B0604020202020204"/>
                <a:ea typeface="+mn-ea"/>
                <a:cs typeface="+mn-cs"/>
              </a:rPr>
              <a:t>AI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Major improvements on Statistical Forecast + Causal Factor integration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Strengthening of Allocation scenario</a:t>
            </a:r>
          </a:p>
        </p:txBody>
      </p:sp>
      <p:sp>
        <p:nvSpPr>
          <p:cNvPr id="15" name="Flèche : courbe vers la gauche 14">
            <a:extLst>
              <a:ext uri="{FF2B5EF4-FFF2-40B4-BE49-F238E27FC236}">
                <a16:creationId xmlns:a16="http://schemas.microsoft.com/office/drawing/2014/main" id="{DB794157-5230-4DCF-86C0-246A1D97DC08}"/>
              </a:ext>
            </a:extLst>
          </p:cNvPr>
          <p:cNvSpPr/>
          <p:nvPr/>
        </p:nvSpPr>
        <p:spPr>
          <a:xfrm rot="19016898">
            <a:off x="6110585" y="2734613"/>
            <a:ext cx="598837" cy="307777"/>
          </a:xfrm>
          <a:prstGeom prst="curvedLeftArrow">
            <a:avLst/>
          </a:prstGeom>
          <a:solidFill>
            <a:srgbClr val="FF0000">
              <a:alpha val="50196"/>
            </a:srgb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6" name="Picture 2" descr="RÃ©sultat de recherche d'images pour &quot;kinaxis&quot;">
            <a:extLst>
              <a:ext uri="{FF2B5EF4-FFF2-40B4-BE49-F238E27FC236}">
                <a16:creationId xmlns:a16="http://schemas.microsoft.com/office/drawing/2014/main" id="{78FF991F-D4E2-4A8F-A2C0-BE0C616C77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36072" y="2541043"/>
            <a:ext cx="1435159" cy="48249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74F751BF-DFB0-49B5-9F5C-6512ACFA573F}"/>
              </a:ext>
            </a:extLst>
          </p:cNvPr>
          <p:cNvSpPr/>
          <p:nvPr/>
        </p:nvSpPr>
        <p:spPr>
          <a:xfrm>
            <a:off x="3160451" y="5037842"/>
            <a:ext cx="260310" cy="28129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latin typeface="Arial" panose="020B0604020202020204"/>
            </a:endParaRPr>
          </a:p>
        </p:txBody>
      </p:sp>
      <p:sp>
        <p:nvSpPr>
          <p:cNvPr id="20" name="Rectangle 19">
            <a:extLst>
              <a:ext uri="{FF2B5EF4-FFF2-40B4-BE49-F238E27FC236}">
                <a16:creationId xmlns:a16="http://schemas.microsoft.com/office/drawing/2014/main" id="{F23ECBC6-BBD8-4185-ACFB-EE831648DEA9}"/>
              </a:ext>
            </a:extLst>
          </p:cNvPr>
          <p:cNvSpPr/>
          <p:nvPr/>
        </p:nvSpPr>
        <p:spPr>
          <a:xfrm>
            <a:off x="8839200" y="1783500"/>
            <a:ext cx="2427213" cy="30777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Executive Review</a:t>
            </a:r>
          </a:p>
        </p:txBody>
      </p:sp>
      <p:sp>
        <p:nvSpPr>
          <p:cNvPr id="21" name="Rectangle 20">
            <a:extLst>
              <a:ext uri="{FF2B5EF4-FFF2-40B4-BE49-F238E27FC236}">
                <a16:creationId xmlns:a16="http://schemas.microsoft.com/office/drawing/2014/main" id="{0F9EAF43-69DB-4B8A-BA71-B7D15868CA1E}"/>
              </a:ext>
            </a:extLst>
          </p:cNvPr>
          <p:cNvSpPr/>
          <p:nvPr/>
        </p:nvSpPr>
        <p:spPr>
          <a:xfrm>
            <a:off x="7660887" y="4068094"/>
            <a:ext cx="765269" cy="16186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latin typeface="Arial" panose="020B0604020202020204"/>
            </a:endParaRPr>
          </a:p>
        </p:txBody>
      </p:sp>
    </p:spTree>
    <p:extLst>
      <p:ext uri="{BB962C8B-B14F-4D97-AF65-F5344CB8AC3E}">
        <p14:creationId xmlns:p14="http://schemas.microsoft.com/office/powerpoint/2010/main" val="3679883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49A28779-9923-4BAD-B901-0F5285D1BFBD}"/>
              </a:ext>
            </a:extLst>
          </p:cNvPr>
          <p:cNvGraphicFramePr>
            <a:graphicFrameLocks noChangeAspect="1"/>
          </p:cNvGraphicFramePr>
          <p:nvPr>
            <p:custDataLst>
              <p:tags r:id="rId2"/>
            </p:custDataLst>
            <p:extLst>
              <p:ext uri="{D42A27DB-BD31-4B8C-83A1-F6EECF244321}">
                <p14:modId xmlns:p14="http://schemas.microsoft.com/office/powerpoint/2010/main" val="100660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32" name="Diapositive think-cell" r:id="rId6" imgW="270" imgH="270" progId="TCLayout.ActiveDocument.1">
                  <p:embed/>
                </p:oleObj>
              </mc:Choice>
              <mc:Fallback>
                <p:oleObj name="Diapositive think-cell" r:id="rId6" imgW="270" imgH="270" progId="TCLayout.ActiveDocument.1">
                  <p:embed/>
                  <p:pic>
                    <p:nvPicPr>
                      <p:cNvPr id="11" name="Objet 10" hidden="1">
                        <a:extLst>
                          <a:ext uri="{FF2B5EF4-FFF2-40B4-BE49-F238E27FC236}">
                            <a16:creationId xmlns:a16="http://schemas.microsoft.com/office/drawing/2014/main" id="{49A28779-9923-4BAD-B901-0F5285D1BFB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1F2EE6D-D448-4344-9181-F9C9024E243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defRPr/>
            </a:pPr>
            <a:endParaRPr kumimoji="0" lang="en-US" sz="2400" u="none" strike="noStrike" kern="1200" cap="none" spc="0" normalizeH="0" noProof="0" dirty="0">
              <a:ln>
                <a:noFill/>
              </a:ln>
              <a:solidFill>
                <a:srgbClr val="FFFFFF"/>
              </a:solidFill>
              <a:effectLst/>
              <a:uLnTx/>
              <a:uFillTx/>
              <a:latin typeface="Arial" panose="020B0604020202020204" pitchFamily="34" charset="0"/>
              <a:ea typeface="+mj-ea"/>
              <a:cs typeface="+mj-cs"/>
              <a:sym typeface="Arial" panose="020B0604020202020204" pitchFamily="34" charset="0"/>
            </a:endParaRPr>
          </a:p>
        </p:txBody>
      </p:sp>
      <p:sp>
        <p:nvSpPr>
          <p:cNvPr id="129" name="Rectangle 128">
            <a:extLst>
              <a:ext uri="{FF2B5EF4-FFF2-40B4-BE49-F238E27FC236}">
                <a16:creationId xmlns:a16="http://schemas.microsoft.com/office/drawing/2014/main" id="{7E58B359-D8B5-4892-A400-F7FBC26EF379}"/>
              </a:ext>
            </a:extLst>
          </p:cNvPr>
          <p:cNvSpPr/>
          <p:nvPr/>
        </p:nvSpPr>
        <p:spPr>
          <a:xfrm>
            <a:off x="365588" y="4012145"/>
            <a:ext cx="11341373" cy="23135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8" name="Rectangle 127">
            <a:extLst>
              <a:ext uri="{FF2B5EF4-FFF2-40B4-BE49-F238E27FC236}">
                <a16:creationId xmlns:a16="http://schemas.microsoft.com/office/drawing/2014/main" id="{11B53424-9285-4BBF-9415-EA1CC5ABCAD4}"/>
              </a:ext>
            </a:extLst>
          </p:cNvPr>
          <p:cNvSpPr/>
          <p:nvPr/>
        </p:nvSpPr>
        <p:spPr>
          <a:xfrm>
            <a:off x="363794" y="1000198"/>
            <a:ext cx="11341373" cy="2872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D668574F-CA3A-4437-A156-43A5D9667D92}"/>
              </a:ext>
            </a:extLst>
          </p:cNvPr>
          <p:cNvSpPr>
            <a:spLocks noGrp="1"/>
          </p:cNvSpPr>
          <p:nvPr>
            <p:ph type="title"/>
          </p:nvPr>
        </p:nvSpPr>
        <p:spPr>
          <a:xfrm>
            <a:off x="478367" y="457132"/>
            <a:ext cx="11226800" cy="332399"/>
          </a:xfrm>
        </p:spPr>
        <p:txBody>
          <a:bodyPr/>
          <a:lstStyle/>
          <a:p>
            <a:r>
              <a:rPr lang="en-US" sz="2400" dirty="0"/>
              <a:t>Professionalization of Forecasting</a:t>
            </a:r>
          </a:p>
        </p:txBody>
      </p:sp>
      <p:pic>
        <p:nvPicPr>
          <p:cNvPr id="55" name="Picture 54">
            <a:extLst>
              <a:ext uri="{FF2B5EF4-FFF2-40B4-BE49-F238E27FC236}">
                <a16:creationId xmlns:a16="http://schemas.microsoft.com/office/drawing/2014/main" id="{97A01A89-EA3F-4203-9D02-8E91A2E715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829" y="1460360"/>
            <a:ext cx="6328196" cy="1993565"/>
          </a:xfrm>
          <a:prstGeom prst="rect">
            <a:avLst/>
          </a:prstGeom>
          <a:ln>
            <a:noFill/>
          </a:ln>
        </p:spPr>
      </p:pic>
      <p:pic>
        <p:nvPicPr>
          <p:cNvPr id="6" name="Picture 2" descr="RÃ©sultat de recherche d'images pour &quot;kinaxis&quot;">
            <a:extLst>
              <a:ext uri="{FF2B5EF4-FFF2-40B4-BE49-F238E27FC236}">
                <a16:creationId xmlns:a16="http://schemas.microsoft.com/office/drawing/2014/main" id="{41CCC30D-6EC4-429A-81F6-DA6B4712F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249" y="2159907"/>
            <a:ext cx="1435159" cy="4824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www.rstudio.com/wp-content/uploads/2018/10/RStudio-Logo-Flat.png">
            <a:extLst>
              <a:ext uri="{FF2B5EF4-FFF2-40B4-BE49-F238E27FC236}">
                <a16:creationId xmlns:a16="http://schemas.microsoft.com/office/drawing/2014/main" id="{B8A5456D-04A8-4E38-8B88-C3B0E6A6CC4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2111"/>
          <a:stretch/>
        </p:blipFill>
        <p:spPr bwMode="auto">
          <a:xfrm>
            <a:off x="5466160" y="1456522"/>
            <a:ext cx="338330" cy="3135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6E22F8D-EC5E-404F-A179-11D2734BE9EF}"/>
              </a:ext>
            </a:extLst>
          </p:cNvPr>
          <p:cNvSpPr/>
          <p:nvPr/>
        </p:nvSpPr>
        <p:spPr>
          <a:xfrm>
            <a:off x="2937800" y="3532266"/>
            <a:ext cx="1119651" cy="276999"/>
          </a:xfrm>
          <a:prstGeom prst="rect">
            <a:avLst/>
          </a:prstGeom>
          <a:ln w="19050">
            <a:solidFill>
              <a:srgbClr val="F08B4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08B48"/>
                </a:solidFill>
                <a:effectLst/>
                <a:uLnTx/>
                <a:uFillTx/>
                <a:latin typeface="Arial" panose="020B0604020202020204"/>
                <a:ea typeface="+mn-ea"/>
                <a:cs typeface="+mn-cs"/>
              </a:rPr>
              <a:t>signed SLA </a:t>
            </a:r>
            <a:endParaRPr kumimoji="0" lang="en-US" sz="1200" b="1" i="0" u="none" strike="noStrike" kern="1200" cap="none" spc="0" normalizeH="0" baseline="0" noProof="0" dirty="0">
              <a:ln>
                <a:noFill/>
              </a:ln>
              <a:solidFill>
                <a:srgbClr val="F08B48"/>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3955745B-6D71-4273-8C37-4BAC46576B8F}"/>
              </a:ext>
            </a:extLst>
          </p:cNvPr>
          <p:cNvSpPr/>
          <p:nvPr/>
        </p:nvSpPr>
        <p:spPr>
          <a:xfrm>
            <a:off x="5701052" y="2699837"/>
            <a:ext cx="1478290" cy="276999"/>
          </a:xfrm>
          <a:prstGeom prst="rect">
            <a:avLst/>
          </a:prstGeom>
          <a:ln w="19050">
            <a:solidFill>
              <a:srgbClr val="F08B4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08B48"/>
                </a:solidFill>
                <a:effectLst/>
                <a:uLnTx/>
                <a:uFillTx/>
                <a:latin typeface="Arial" panose="020B0604020202020204"/>
                <a:ea typeface="+mn-ea"/>
                <a:cs typeface="+mn-cs"/>
              </a:rPr>
              <a:t>36-month horizon</a:t>
            </a:r>
            <a:endParaRPr kumimoji="0" lang="en-US" sz="1200" b="1" i="0" u="none" strike="noStrike" kern="1200" cap="none" spc="0" normalizeH="0" baseline="0" noProof="0" dirty="0">
              <a:ln>
                <a:noFill/>
              </a:ln>
              <a:solidFill>
                <a:srgbClr val="F08B48"/>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DA0E9B5A-8586-4EA5-AC95-1AF4CF184AD3}"/>
              </a:ext>
            </a:extLst>
          </p:cNvPr>
          <p:cNvSpPr/>
          <p:nvPr/>
        </p:nvSpPr>
        <p:spPr>
          <a:xfrm>
            <a:off x="1333515" y="3120426"/>
            <a:ext cx="894797" cy="461665"/>
          </a:xfrm>
          <a:prstGeom prst="rect">
            <a:avLst/>
          </a:prstGeom>
          <a:ln w="19050">
            <a:solidFill>
              <a:srgbClr val="F08B4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08B48"/>
                </a:solidFill>
                <a:effectLst/>
                <a:uLnTx/>
                <a:uFillTx/>
                <a:latin typeface="Arial" panose="020B0604020202020204"/>
                <a:ea typeface="+mn-ea"/>
                <a:cs typeface="+mn-cs"/>
              </a:rPr>
              <a:t>Sales 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08B48"/>
                </a:solidFill>
                <a:effectLst/>
                <a:uLnTx/>
                <a:uFillTx/>
                <a:latin typeface="Arial" panose="020B0604020202020204"/>
                <a:ea typeface="+mn-ea"/>
                <a:cs typeface="+mn-cs"/>
              </a:rPr>
              <a:t>Sales In</a:t>
            </a:r>
          </a:p>
        </p:txBody>
      </p:sp>
      <p:sp>
        <p:nvSpPr>
          <p:cNvPr id="12" name="Rectangle 11">
            <a:extLst>
              <a:ext uri="{FF2B5EF4-FFF2-40B4-BE49-F238E27FC236}">
                <a16:creationId xmlns:a16="http://schemas.microsoft.com/office/drawing/2014/main" id="{1FAAA4EB-7D52-4358-B54B-497AAC8F8F1E}"/>
              </a:ext>
            </a:extLst>
          </p:cNvPr>
          <p:cNvSpPr/>
          <p:nvPr/>
        </p:nvSpPr>
        <p:spPr>
          <a:xfrm>
            <a:off x="8208115" y="2221221"/>
            <a:ext cx="2439733"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Arial" panose="020B0604020202020204"/>
                <a:ea typeface="+mn-ea"/>
                <a:cs typeface="+mn-cs"/>
              </a:rPr>
              <a:t>Improve Forecast Performance</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Arrow: Right 9">
            <a:extLst>
              <a:ext uri="{FF2B5EF4-FFF2-40B4-BE49-F238E27FC236}">
                <a16:creationId xmlns:a16="http://schemas.microsoft.com/office/drawing/2014/main" id="{94387BD8-AF96-4E8B-9AB0-993C39A0C997}"/>
              </a:ext>
            </a:extLst>
          </p:cNvPr>
          <p:cNvSpPr/>
          <p:nvPr/>
        </p:nvSpPr>
        <p:spPr>
          <a:xfrm>
            <a:off x="7473820" y="2262548"/>
            <a:ext cx="578498" cy="441774"/>
          </a:xfrm>
          <a:prstGeom prst="rightArrow">
            <a:avLst/>
          </a:prstGeom>
          <a:solidFill>
            <a:srgbClr val="F08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8B48"/>
              </a:solidFill>
              <a:effectLst/>
              <a:uLnTx/>
              <a:uFillTx/>
              <a:latin typeface="Arial" panose="020B0604020202020204"/>
              <a:ea typeface="+mn-ea"/>
              <a:cs typeface="+mn-cs"/>
            </a:endParaRPr>
          </a:p>
        </p:txBody>
      </p:sp>
      <p:grpSp>
        <p:nvGrpSpPr>
          <p:cNvPr id="13" name="grp2">
            <a:extLst>
              <a:ext uri="{FF2B5EF4-FFF2-40B4-BE49-F238E27FC236}">
                <a16:creationId xmlns:a16="http://schemas.microsoft.com/office/drawing/2014/main" id="{1B40C88F-0149-44AE-B86A-1FF73B9FECF0}"/>
              </a:ext>
            </a:extLst>
          </p:cNvPr>
          <p:cNvGrpSpPr/>
          <p:nvPr/>
        </p:nvGrpSpPr>
        <p:grpSpPr>
          <a:xfrm>
            <a:off x="612559" y="4092605"/>
            <a:ext cx="5990800" cy="2150879"/>
            <a:chOff x="627062" y="1268760"/>
            <a:chExt cx="7905377" cy="3384375"/>
          </a:xfrm>
        </p:grpSpPr>
        <p:sp>
          <p:nvSpPr>
            <p:cNvPr id="14" name="rc4">
              <a:extLst>
                <a:ext uri="{FF2B5EF4-FFF2-40B4-BE49-F238E27FC236}">
                  <a16:creationId xmlns:a16="http://schemas.microsoft.com/office/drawing/2014/main" id="{9368BDBC-4903-4EC2-8206-4111DC0B3571}"/>
                </a:ext>
              </a:extLst>
            </p:cNvPr>
            <p:cNvSpPr/>
            <p:nvPr/>
          </p:nvSpPr>
          <p:spPr>
            <a:xfrm>
              <a:off x="627062" y="1268760"/>
              <a:ext cx="7905377" cy="3384375"/>
            </a:xfrm>
            <a:prstGeom prst="rect">
              <a:avLst/>
            </a:prstGeom>
            <a:solidFill>
              <a:srgbClr val="FFFFFF">
                <a:alpha val="100000"/>
              </a:srgbClr>
            </a:solidFill>
            <a:ln w="9525" cap="rnd">
              <a:solidFill>
                <a:srgbClr val="FFFFFF">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5" name="pl5">
              <a:extLst>
                <a:ext uri="{FF2B5EF4-FFF2-40B4-BE49-F238E27FC236}">
                  <a16:creationId xmlns:a16="http://schemas.microsoft.com/office/drawing/2014/main" id="{9DADE16E-E4C4-4098-9566-D395B38261FD}"/>
                </a:ext>
              </a:extLst>
            </p:cNvPr>
            <p:cNvSpPr/>
            <p:nvPr/>
          </p:nvSpPr>
          <p:spPr>
            <a:xfrm>
              <a:off x="1277505" y="1908804"/>
              <a:ext cx="7087293" cy="1651207"/>
            </a:xfrm>
            <a:custGeom>
              <a:avLst/>
              <a:gdLst/>
              <a:ahLst/>
              <a:cxnLst/>
              <a:rect l="0" t="0" r="0" b="0"/>
              <a:pathLst>
                <a:path w="7087293" h="1651207">
                  <a:moveTo>
                    <a:pt x="0" y="665917"/>
                  </a:moveTo>
                  <a:lnTo>
                    <a:pt x="147651" y="801746"/>
                  </a:lnTo>
                  <a:lnTo>
                    <a:pt x="295303" y="614382"/>
                  </a:lnTo>
                  <a:lnTo>
                    <a:pt x="442955" y="587028"/>
                  </a:lnTo>
                  <a:lnTo>
                    <a:pt x="590607" y="0"/>
                  </a:lnTo>
                  <a:lnTo>
                    <a:pt x="738259" y="332167"/>
                  </a:lnTo>
                  <a:lnTo>
                    <a:pt x="885911" y="385249"/>
                  </a:lnTo>
                  <a:lnTo>
                    <a:pt x="1033563" y="607829"/>
                  </a:lnTo>
                  <a:lnTo>
                    <a:pt x="1181215" y="600665"/>
                  </a:lnTo>
                  <a:lnTo>
                    <a:pt x="1328867" y="294983"/>
                  </a:lnTo>
                  <a:lnTo>
                    <a:pt x="1476519" y="244001"/>
                  </a:lnTo>
                  <a:lnTo>
                    <a:pt x="1624171" y="352370"/>
                  </a:lnTo>
                  <a:lnTo>
                    <a:pt x="1771823" y="204787"/>
                  </a:lnTo>
                  <a:lnTo>
                    <a:pt x="1919475" y="338937"/>
                  </a:lnTo>
                  <a:lnTo>
                    <a:pt x="2067127" y="501968"/>
                  </a:lnTo>
                  <a:lnTo>
                    <a:pt x="2214779" y="122677"/>
                  </a:lnTo>
                  <a:lnTo>
                    <a:pt x="2362431" y="275722"/>
                  </a:lnTo>
                  <a:lnTo>
                    <a:pt x="2510083" y="315290"/>
                  </a:lnTo>
                  <a:lnTo>
                    <a:pt x="2657735" y="424213"/>
                  </a:lnTo>
                  <a:lnTo>
                    <a:pt x="2805387" y="487288"/>
                  </a:lnTo>
                  <a:lnTo>
                    <a:pt x="2953039" y="410056"/>
                  </a:lnTo>
                  <a:lnTo>
                    <a:pt x="3100691" y="329134"/>
                  </a:lnTo>
                  <a:lnTo>
                    <a:pt x="3248342" y="651455"/>
                  </a:lnTo>
                  <a:lnTo>
                    <a:pt x="3395994" y="1042704"/>
                  </a:lnTo>
                  <a:lnTo>
                    <a:pt x="3543646" y="1044377"/>
                  </a:lnTo>
                  <a:lnTo>
                    <a:pt x="3691298" y="1161620"/>
                  </a:lnTo>
                  <a:lnTo>
                    <a:pt x="3838950" y="1095151"/>
                  </a:lnTo>
                  <a:lnTo>
                    <a:pt x="3986602" y="1191664"/>
                  </a:lnTo>
                  <a:lnTo>
                    <a:pt x="4134254" y="1269585"/>
                  </a:lnTo>
                  <a:lnTo>
                    <a:pt x="4281906" y="1286039"/>
                  </a:lnTo>
                  <a:lnTo>
                    <a:pt x="4429558" y="1301129"/>
                  </a:lnTo>
                  <a:lnTo>
                    <a:pt x="4577210" y="1395103"/>
                  </a:lnTo>
                  <a:lnTo>
                    <a:pt x="4724862" y="1329907"/>
                  </a:lnTo>
                  <a:lnTo>
                    <a:pt x="4872514" y="1388421"/>
                  </a:lnTo>
                  <a:lnTo>
                    <a:pt x="5020166" y="1386127"/>
                  </a:lnTo>
                  <a:lnTo>
                    <a:pt x="5167818" y="1301348"/>
                  </a:lnTo>
                  <a:lnTo>
                    <a:pt x="5315470" y="1451430"/>
                  </a:lnTo>
                  <a:lnTo>
                    <a:pt x="5463122" y="1318695"/>
                  </a:lnTo>
                  <a:lnTo>
                    <a:pt x="5610774" y="1231150"/>
                  </a:lnTo>
                  <a:lnTo>
                    <a:pt x="5758426" y="1172488"/>
                  </a:lnTo>
                  <a:lnTo>
                    <a:pt x="5906078" y="1579936"/>
                  </a:lnTo>
                  <a:lnTo>
                    <a:pt x="6053730" y="1432881"/>
                  </a:lnTo>
                  <a:lnTo>
                    <a:pt x="6201382" y="1558036"/>
                  </a:lnTo>
                  <a:lnTo>
                    <a:pt x="6349034" y="1216944"/>
                  </a:lnTo>
                  <a:lnTo>
                    <a:pt x="6496685" y="1556612"/>
                  </a:lnTo>
                  <a:lnTo>
                    <a:pt x="6644337" y="1475206"/>
                  </a:lnTo>
                  <a:lnTo>
                    <a:pt x="6791989" y="1651207"/>
                  </a:lnTo>
                  <a:lnTo>
                    <a:pt x="6939641" y="1432375"/>
                  </a:lnTo>
                  <a:lnTo>
                    <a:pt x="7087293" y="1593136"/>
                  </a:lnTo>
                </a:path>
              </a:pathLst>
            </a:custGeom>
            <a:ln w="9525" cap="rnd">
              <a:solidFill>
                <a:srgbClr val="3E90D0">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6" name="pl6">
              <a:extLst>
                <a:ext uri="{FF2B5EF4-FFF2-40B4-BE49-F238E27FC236}">
                  <a16:creationId xmlns:a16="http://schemas.microsoft.com/office/drawing/2014/main" id="{5A069C57-635E-4B96-A12E-83B146132D91}"/>
                </a:ext>
              </a:extLst>
            </p:cNvPr>
            <p:cNvSpPr/>
            <p:nvPr/>
          </p:nvSpPr>
          <p:spPr>
            <a:xfrm>
              <a:off x="1277505" y="1619814"/>
              <a:ext cx="0" cy="2271563"/>
            </a:xfrm>
            <a:custGeom>
              <a:avLst/>
              <a:gdLst/>
              <a:ahLst/>
              <a:cxnLst/>
              <a:rect l="0" t="0" r="0" b="0"/>
              <a:pathLst>
                <a:path h="2271563">
                  <a:moveTo>
                    <a:pt x="0" y="2271563"/>
                  </a:moveTo>
                  <a:lnTo>
                    <a:pt x="0" y="0"/>
                  </a:lnTo>
                </a:path>
              </a:pathLst>
            </a:custGeom>
            <a:ln w="9525" cap="rnd">
              <a:solidFill>
                <a:srgbClr val="CAD0CE">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7" name="pl7">
              <a:extLst>
                <a:ext uri="{FF2B5EF4-FFF2-40B4-BE49-F238E27FC236}">
                  <a16:creationId xmlns:a16="http://schemas.microsoft.com/office/drawing/2014/main" id="{AED65729-3205-4FA1-83F7-146D6155351D}"/>
                </a:ext>
              </a:extLst>
            </p:cNvPr>
            <p:cNvSpPr/>
            <p:nvPr/>
          </p:nvSpPr>
          <p:spPr>
            <a:xfrm>
              <a:off x="1252881" y="3891377"/>
              <a:ext cx="24623" cy="0"/>
            </a:xfrm>
            <a:custGeom>
              <a:avLst/>
              <a:gdLst/>
              <a:ahLst/>
              <a:cxnLst/>
              <a:rect l="0" t="0" r="0" b="0"/>
              <a:pathLst>
                <a:path w="24623">
                  <a:moveTo>
                    <a:pt x="24623" y="0"/>
                  </a:moveTo>
                  <a:lnTo>
                    <a:pt x="0" y="0"/>
                  </a:lnTo>
                </a:path>
              </a:pathLst>
            </a:custGeom>
            <a:ln w="9525" cap="rnd">
              <a:solidFill>
                <a:srgbClr val="CAD0CE">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8" name="pl8">
              <a:extLst>
                <a:ext uri="{FF2B5EF4-FFF2-40B4-BE49-F238E27FC236}">
                  <a16:creationId xmlns:a16="http://schemas.microsoft.com/office/drawing/2014/main" id="{D462C4A4-5AEF-4F44-84F2-F7B86CB2AF4B}"/>
                </a:ext>
              </a:extLst>
            </p:cNvPr>
            <p:cNvSpPr/>
            <p:nvPr/>
          </p:nvSpPr>
          <p:spPr>
            <a:xfrm>
              <a:off x="1252881" y="3437064"/>
              <a:ext cx="24623" cy="0"/>
            </a:xfrm>
            <a:custGeom>
              <a:avLst/>
              <a:gdLst/>
              <a:ahLst/>
              <a:cxnLst/>
              <a:rect l="0" t="0" r="0" b="0"/>
              <a:pathLst>
                <a:path w="24623">
                  <a:moveTo>
                    <a:pt x="24623" y="0"/>
                  </a:moveTo>
                  <a:lnTo>
                    <a:pt x="0" y="0"/>
                  </a:lnTo>
                </a:path>
              </a:pathLst>
            </a:custGeom>
            <a:ln w="9525" cap="rnd">
              <a:solidFill>
                <a:srgbClr val="CAD0CE">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9" name="pl9">
              <a:extLst>
                <a:ext uri="{FF2B5EF4-FFF2-40B4-BE49-F238E27FC236}">
                  <a16:creationId xmlns:a16="http://schemas.microsoft.com/office/drawing/2014/main" id="{33399EEE-EE7E-45D7-B0FB-7CBB75E30853}"/>
                </a:ext>
              </a:extLst>
            </p:cNvPr>
            <p:cNvSpPr/>
            <p:nvPr/>
          </p:nvSpPr>
          <p:spPr>
            <a:xfrm>
              <a:off x="1252881" y="2982752"/>
              <a:ext cx="24623" cy="0"/>
            </a:xfrm>
            <a:custGeom>
              <a:avLst/>
              <a:gdLst/>
              <a:ahLst/>
              <a:cxnLst/>
              <a:rect l="0" t="0" r="0" b="0"/>
              <a:pathLst>
                <a:path w="24623">
                  <a:moveTo>
                    <a:pt x="24623" y="0"/>
                  </a:moveTo>
                  <a:lnTo>
                    <a:pt x="0" y="0"/>
                  </a:lnTo>
                </a:path>
              </a:pathLst>
            </a:custGeom>
            <a:ln w="9525" cap="rnd">
              <a:solidFill>
                <a:srgbClr val="CAD0CE">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20" name="pl10">
              <a:extLst>
                <a:ext uri="{FF2B5EF4-FFF2-40B4-BE49-F238E27FC236}">
                  <a16:creationId xmlns:a16="http://schemas.microsoft.com/office/drawing/2014/main" id="{F7004531-1F81-4F3D-9D7A-B3F323E21AA4}"/>
                </a:ext>
              </a:extLst>
            </p:cNvPr>
            <p:cNvSpPr/>
            <p:nvPr/>
          </p:nvSpPr>
          <p:spPr>
            <a:xfrm>
              <a:off x="1252881" y="2528439"/>
              <a:ext cx="24623" cy="0"/>
            </a:xfrm>
            <a:custGeom>
              <a:avLst/>
              <a:gdLst/>
              <a:ahLst/>
              <a:cxnLst/>
              <a:rect l="0" t="0" r="0" b="0"/>
              <a:pathLst>
                <a:path w="24623">
                  <a:moveTo>
                    <a:pt x="24623" y="0"/>
                  </a:moveTo>
                  <a:lnTo>
                    <a:pt x="0" y="0"/>
                  </a:lnTo>
                </a:path>
              </a:pathLst>
            </a:custGeom>
            <a:ln w="9525" cap="rnd">
              <a:solidFill>
                <a:srgbClr val="CAD0CE">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21" name="pl11">
              <a:extLst>
                <a:ext uri="{FF2B5EF4-FFF2-40B4-BE49-F238E27FC236}">
                  <a16:creationId xmlns:a16="http://schemas.microsoft.com/office/drawing/2014/main" id="{D15E2347-8DB0-4A9D-A0E1-096A58C5B52A}"/>
                </a:ext>
              </a:extLst>
            </p:cNvPr>
            <p:cNvSpPr/>
            <p:nvPr/>
          </p:nvSpPr>
          <p:spPr>
            <a:xfrm>
              <a:off x="1252881" y="2074126"/>
              <a:ext cx="24623" cy="0"/>
            </a:xfrm>
            <a:custGeom>
              <a:avLst/>
              <a:gdLst/>
              <a:ahLst/>
              <a:cxnLst/>
              <a:rect l="0" t="0" r="0" b="0"/>
              <a:pathLst>
                <a:path w="24623">
                  <a:moveTo>
                    <a:pt x="24623" y="0"/>
                  </a:moveTo>
                  <a:lnTo>
                    <a:pt x="0" y="0"/>
                  </a:lnTo>
                </a:path>
              </a:pathLst>
            </a:custGeom>
            <a:ln w="9525" cap="rnd">
              <a:solidFill>
                <a:srgbClr val="CAD0CE">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22" name="pl12">
              <a:extLst>
                <a:ext uri="{FF2B5EF4-FFF2-40B4-BE49-F238E27FC236}">
                  <a16:creationId xmlns:a16="http://schemas.microsoft.com/office/drawing/2014/main" id="{C3F53C3C-DF37-4E91-8077-6F5CB11A0D58}"/>
                </a:ext>
              </a:extLst>
            </p:cNvPr>
            <p:cNvSpPr/>
            <p:nvPr/>
          </p:nvSpPr>
          <p:spPr>
            <a:xfrm>
              <a:off x="1252881" y="1619814"/>
              <a:ext cx="24623" cy="0"/>
            </a:xfrm>
            <a:custGeom>
              <a:avLst/>
              <a:gdLst/>
              <a:ahLst/>
              <a:cxnLst/>
              <a:rect l="0" t="0" r="0" b="0"/>
              <a:pathLst>
                <a:path w="24623">
                  <a:moveTo>
                    <a:pt x="24623" y="0"/>
                  </a:moveTo>
                  <a:lnTo>
                    <a:pt x="0" y="0"/>
                  </a:lnTo>
                </a:path>
              </a:pathLst>
            </a:custGeom>
            <a:ln w="9525" cap="rnd">
              <a:solidFill>
                <a:srgbClr val="CAD0CE">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23" name="tx13">
              <a:extLst>
                <a:ext uri="{FF2B5EF4-FFF2-40B4-BE49-F238E27FC236}">
                  <a16:creationId xmlns:a16="http://schemas.microsoft.com/office/drawing/2014/main" id="{9A8C25A3-ACD6-4B44-B978-E83D064D3EBB}"/>
                </a:ext>
              </a:extLst>
            </p:cNvPr>
            <p:cNvSpPr/>
            <p:nvPr/>
          </p:nvSpPr>
          <p:spPr>
            <a:xfrm rot="-5400000">
              <a:off x="987437" y="3840577"/>
              <a:ext cx="76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0</a:t>
              </a:r>
            </a:p>
          </p:txBody>
        </p:sp>
        <p:sp>
          <p:nvSpPr>
            <p:cNvPr id="24" name="tx14">
              <a:extLst>
                <a:ext uri="{FF2B5EF4-FFF2-40B4-BE49-F238E27FC236}">
                  <a16:creationId xmlns:a16="http://schemas.microsoft.com/office/drawing/2014/main" id="{FF4CED54-B2E8-48E7-99A7-B4D672A14C69}"/>
                </a:ext>
              </a:extLst>
            </p:cNvPr>
            <p:cNvSpPr/>
            <p:nvPr/>
          </p:nvSpPr>
          <p:spPr>
            <a:xfrm rot="-5400000">
              <a:off x="949337" y="3386264"/>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10</a:t>
              </a:r>
            </a:p>
          </p:txBody>
        </p:sp>
        <p:sp>
          <p:nvSpPr>
            <p:cNvPr id="25" name="tx15">
              <a:extLst>
                <a:ext uri="{FF2B5EF4-FFF2-40B4-BE49-F238E27FC236}">
                  <a16:creationId xmlns:a16="http://schemas.microsoft.com/office/drawing/2014/main" id="{43443FC5-53E5-48FD-B7C1-C1C75FF802C4}"/>
                </a:ext>
              </a:extLst>
            </p:cNvPr>
            <p:cNvSpPr/>
            <p:nvPr/>
          </p:nvSpPr>
          <p:spPr>
            <a:xfrm rot="-5400000">
              <a:off x="949337" y="2931952"/>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20</a:t>
              </a:r>
            </a:p>
          </p:txBody>
        </p:sp>
        <p:sp>
          <p:nvSpPr>
            <p:cNvPr id="26" name="tx16">
              <a:extLst>
                <a:ext uri="{FF2B5EF4-FFF2-40B4-BE49-F238E27FC236}">
                  <a16:creationId xmlns:a16="http://schemas.microsoft.com/office/drawing/2014/main" id="{389CABD9-8D5E-4101-94FB-C8C0301A5DD8}"/>
                </a:ext>
              </a:extLst>
            </p:cNvPr>
            <p:cNvSpPr/>
            <p:nvPr/>
          </p:nvSpPr>
          <p:spPr>
            <a:xfrm rot="-5400000">
              <a:off x="949337" y="2477639"/>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30</a:t>
              </a:r>
            </a:p>
          </p:txBody>
        </p:sp>
        <p:sp>
          <p:nvSpPr>
            <p:cNvPr id="27" name="tx17">
              <a:extLst>
                <a:ext uri="{FF2B5EF4-FFF2-40B4-BE49-F238E27FC236}">
                  <a16:creationId xmlns:a16="http://schemas.microsoft.com/office/drawing/2014/main" id="{485B833C-BA63-4019-AEFC-26B4CD43DC54}"/>
                </a:ext>
              </a:extLst>
            </p:cNvPr>
            <p:cNvSpPr/>
            <p:nvPr/>
          </p:nvSpPr>
          <p:spPr>
            <a:xfrm rot="-5400000">
              <a:off x="949337" y="2023326"/>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40</a:t>
              </a:r>
            </a:p>
          </p:txBody>
        </p:sp>
        <p:sp>
          <p:nvSpPr>
            <p:cNvPr id="28" name="tx18">
              <a:extLst>
                <a:ext uri="{FF2B5EF4-FFF2-40B4-BE49-F238E27FC236}">
                  <a16:creationId xmlns:a16="http://schemas.microsoft.com/office/drawing/2014/main" id="{89AD65E5-1EF0-4965-B1CB-F3FC60867116}"/>
                </a:ext>
              </a:extLst>
            </p:cNvPr>
            <p:cNvSpPr/>
            <p:nvPr/>
          </p:nvSpPr>
          <p:spPr>
            <a:xfrm rot="-5400000">
              <a:off x="949337" y="1569014"/>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50</a:t>
              </a:r>
            </a:p>
          </p:txBody>
        </p:sp>
        <p:sp>
          <p:nvSpPr>
            <p:cNvPr id="29" name="pl19">
              <a:extLst>
                <a:ext uri="{FF2B5EF4-FFF2-40B4-BE49-F238E27FC236}">
                  <a16:creationId xmlns:a16="http://schemas.microsoft.com/office/drawing/2014/main" id="{8534B899-6DDE-4AE8-8114-3E5B5CC63292}"/>
                </a:ext>
              </a:extLst>
            </p:cNvPr>
            <p:cNvSpPr/>
            <p:nvPr/>
          </p:nvSpPr>
          <p:spPr>
            <a:xfrm>
              <a:off x="1277505" y="1520220"/>
              <a:ext cx="7087293" cy="2462355"/>
            </a:xfrm>
            <a:custGeom>
              <a:avLst/>
              <a:gdLst/>
              <a:ahLst/>
              <a:cxnLst/>
              <a:rect l="0" t="0" r="0" b="0"/>
              <a:pathLst>
                <a:path w="7087293" h="2462355">
                  <a:moveTo>
                    <a:pt x="0" y="2462355"/>
                  </a:moveTo>
                  <a:lnTo>
                    <a:pt x="7087293" y="2462355"/>
                  </a:lnTo>
                  <a:lnTo>
                    <a:pt x="7087293" y="0"/>
                  </a:lnTo>
                  <a:lnTo>
                    <a:pt x="0" y="0"/>
                  </a:lnTo>
                  <a:lnTo>
                    <a:pt x="0" y="2462355"/>
                  </a:lnTo>
                </a:path>
              </a:pathLst>
            </a:custGeom>
            <a:ln w="9525" cap="rnd">
              <a:solidFill>
                <a:srgbClr val="CAD0CE">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30" name="tx20">
              <a:extLst>
                <a:ext uri="{FF2B5EF4-FFF2-40B4-BE49-F238E27FC236}">
                  <a16:creationId xmlns:a16="http://schemas.microsoft.com/office/drawing/2014/main" id="{83B82422-E04A-4F45-8A37-1BA54447E084}"/>
                </a:ext>
              </a:extLst>
            </p:cNvPr>
            <p:cNvSpPr/>
            <p:nvPr/>
          </p:nvSpPr>
          <p:spPr>
            <a:xfrm>
              <a:off x="3861613" y="1298049"/>
              <a:ext cx="1919076" cy="152598"/>
            </a:xfrm>
            <a:prstGeom prst="rect">
              <a:avLst/>
            </a:prstGeom>
            <a:noFill/>
          </p:spPr>
          <p:txBody>
            <a:bodyPr wrap="none" lIns="0" tIns="0" rIns="0" bIns="0" anchor="ctr" anchorCtr="1"/>
            <a:lstStyle/>
            <a:p>
              <a:pPr marL="0" marR="0" lvl="0" indent="0" algn="l" defTabSz="914400" rtl="0" eaLnBrk="1" fontAlgn="auto" latinLnBrk="0" hangingPunct="1">
                <a:lnSpc>
                  <a:spcPts val="1439"/>
                </a:lnSpc>
                <a:spcBef>
                  <a:spcPts val="0"/>
                </a:spcBef>
                <a:spcAft>
                  <a:spcPts val="0"/>
                </a:spcAft>
                <a:buClrTx/>
                <a:buSzTx/>
                <a:buFontTx/>
                <a:buNone/>
                <a:tabLst/>
                <a:defRPr/>
              </a:pPr>
              <a:r>
                <a:rPr kumimoji="0" lang="en-US" sz="1439" b="1" i="0" u="none" strike="noStrike" kern="1200" cap="none" spc="0" normalizeH="0" baseline="0" noProof="0" dirty="0">
                  <a:ln>
                    <a:noFill/>
                  </a:ln>
                  <a:solidFill>
                    <a:srgbClr val="525CA3">
                      <a:alpha val="100000"/>
                    </a:srgbClr>
                  </a:solidFill>
                  <a:effectLst/>
                  <a:uLnTx/>
                  <a:uFillTx/>
                  <a:latin typeface="Calibri"/>
                  <a:ea typeface="+mn-ea"/>
                  <a:cs typeface="Calibri"/>
                </a:rPr>
                <a:t>Aggregated TOTAL MAPE Change</a:t>
              </a:r>
            </a:p>
          </p:txBody>
        </p:sp>
        <p:sp>
          <p:nvSpPr>
            <p:cNvPr id="31" name="tx21">
              <a:extLst>
                <a:ext uri="{FF2B5EF4-FFF2-40B4-BE49-F238E27FC236}">
                  <a16:creationId xmlns:a16="http://schemas.microsoft.com/office/drawing/2014/main" id="{208C61E3-E9E2-4165-9D14-380A015F8DC7}"/>
                </a:ext>
              </a:extLst>
            </p:cNvPr>
            <p:cNvSpPr/>
            <p:nvPr/>
          </p:nvSpPr>
          <p:spPr>
            <a:xfrm>
              <a:off x="4757652" y="4518008"/>
              <a:ext cx="1270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M</a:t>
              </a:r>
            </a:p>
          </p:txBody>
        </p:sp>
        <p:sp>
          <p:nvSpPr>
            <p:cNvPr id="32" name="tx22">
              <a:extLst>
                <a:ext uri="{FF2B5EF4-FFF2-40B4-BE49-F238E27FC236}">
                  <a16:creationId xmlns:a16="http://schemas.microsoft.com/office/drawing/2014/main" id="{4AE0D95B-7D7A-4B35-BD07-23A5F83D0F74}"/>
                </a:ext>
              </a:extLst>
            </p:cNvPr>
            <p:cNvSpPr/>
            <p:nvPr/>
          </p:nvSpPr>
          <p:spPr>
            <a:xfrm rot="-5400000">
              <a:off x="633107" y="2700598"/>
              <a:ext cx="1143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a:t>
              </a:r>
            </a:p>
          </p:txBody>
        </p:sp>
        <p:sp>
          <p:nvSpPr>
            <p:cNvPr id="33" name="pl23">
              <a:extLst>
                <a:ext uri="{FF2B5EF4-FFF2-40B4-BE49-F238E27FC236}">
                  <a16:creationId xmlns:a16="http://schemas.microsoft.com/office/drawing/2014/main" id="{F4B54884-48EB-49D6-B86E-7FBBEDF7205D}"/>
                </a:ext>
              </a:extLst>
            </p:cNvPr>
            <p:cNvSpPr/>
            <p:nvPr/>
          </p:nvSpPr>
          <p:spPr>
            <a:xfrm>
              <a:off x="1277505" y="3982575"/>
              <a:ext cx="7087293" cy="0"/>
            </a:xfrm>
            <a:custGeom>
              <a:avLst/>
              <a:gdLst/>
              <a:ahLst/>
              <a:cxnLst/>
              <a:rect l="0" t="0" r="0" b="0"/>
              <a:pathLst>
                <a:path w="7087293">
                  <a:moveTo>
                    <a:pt x="0" y="0"/>
                  </a:moveTo>
                  <a:lnTo>
                    <a:pt x="7087293" y="0"/>
                  </a:lnTo>
                </a:path>
              </a:pathLst>
            </a:custGeom>
            <a:ln w="9525" cap="rnd">
              <a:solidFill>
                <a:srgbClr val="000000">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34" name="pl24">
              <a:extLst>
                <a:ext uri="{FF2B5EF4-FFF2-40B4-BE49-F238E27FC236}">
                  <a16:creationId xmlns:a16="http://schemas.microsoft.com/office/drawing/2014/main" id="{327A542F-0F6C-4ACE-A79F-73744E582B48}"/>
                </a:ext>
              </a:extLst>
            </p:cNvPr>
            <p:cNvSpPr/>
            <p:nvPr/>
          </p:nvSpPr>
          <p:spPr>
            <a:xfrm>
              <a:off x="1277505"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35" name="pl25">
              <a:extLst>
                <a:ext uri="{FF2B5EF4-FFF2-40B4-BE49-F238E27FC236}">
                  <a16:creationId xmlns:a16="http://schemas.microsoft.com/office/drawing/2014/main" id="{A4C23A2D-7FC8-49A3-AA9A-CCC7122535C2}"/>
                </a:ext>
              </a:extLst>
            </p:cNvPr>
            <p:cNvSpPr/>
            <p:nvPr/>
          </p:nvSpPr>
          <p:spPr>
            <a:xfrm>
              <a:off x="1425157"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36" name="pl26">
              <a:extLst>
                <a:ext uri="{FF2B5EF4-FFF2-40B4-BE49-F238E27FC236}">
                  <a16:creationId xmlns:a16="http://schemas.microsoft.com/office/drawing/2014/main" id="{8E089A42-4609-4EDF-A505-806EF3495765}"/>
                </a:ext>
              </a:extLst>
            </p:cNvPr>
            <p:cNvSpPr/>
            <p:nvPr/>
          </p:nvSpPr>
          <p:spPr>
            <a:xfrm>
              <a:off x="1572809"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37" name="pl27">
              <a:extLst>
                <a:ext uri="{FF2B5EF4-FFF2-40B4-BE49-F238E27FC236}">
                  <a16:creationId xmlns:a16="http://schemas.microsoft.com/office/drawing/2014/main" id="{FB9E88F0-3DA6-4C91-B429-7BC09342775B}"/>
                </a:ext>
              </a:extLst>
            </p:cNvPr>
            <p:cNvSpPr/>
            <p:nvPr/>
          </p:nvSpPr>
          <p:spPr>
            <a:xfrm>
              <a:off x="1720461"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38" name="pl28">
              <a:extLst>
                <a:ext uri="{FF2B5EF4-FFF2-40B4-BE49-F238E27FC236}">
                  <a16:creationId xmlns:a16="http://schemas.microsoft.com/office/drawing/2014/main" id="{7261E7C3-3014-4C37-A5A0-F275E00A8BA9}"/>
                </a:ext>
              </a:extLst>
            </p:cNvPr>
            <p:cNvSpPr/>
            <p:nvPr/>
          </p:nvSpPr>
          <p:spPr>
            <a:xfrm>
              <a:off x="1868113"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39" name="pl29">
              <a:extLst>
                <a:ext uri="{FF2B5EF4-FFF2-40B4-BE49-F238E27FC236}">
                  <a16:creationId xmlns:a16="http://schemas.microsoft.com/office/drawing/2014/main" id="{ACE01740-5A5B-471E-BD4A-656D7318DF6A}"/>
                </a:ext>
              </a:extLst>
            </p:cNvPr>
            <p:cNvSpPr/>
            <p:nvPr/>
          </p:nvSpPr>
          <p:spPr>
            <a:xfrm>
              <a:off x="2015764"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0" name="pl30">
              <a:extLst>
                <a:ext uri="{FF2B5EF4-FFF2-40B4-BE49-F238E27FC236}">
                  <a16:creationId xmlns:a16="http://schemas.microsoft.com/office/drawing/2014/main" id="{C98893EB-F809-4993-85A6-A6CA2EB06485}"/>
                </a:ext>
              </a:extLst>
            </p:cNvPr>
            <p:cNvSpPr/>
            <p:nvPr/>
          </p:nvSpPr>
          <p:spPr>
            <a:xfrm>
              <a:off x="2163416"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1" name="pl31">
              <a:extLst>
                <a:ext uri="{FF2B5EF4-FFF2-40B4-BE49-F238E27FC236}">
                  <a16:creationId xmlns:a16="http://schemas.microsoft.com/office/drawing/2014/main" id="{E57B816D-0EEB-43DA-A0CF-3AB6BF9768D7}"/>
                </a:ext>
              </a:extLst>
            </p:cNvPr>
            <p:cNvSpPr/>
            <p:nvPr/>
          </p:nvSpPr>
          <p:spPr>
            <a:xfrm>
              <a:off x="2311068"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2" name="pl32">
              <a:extLst>
                <a:ext uri="{FF2B5EF4-FFF2-40B4-BE49-F238E27FC236}">
                  <a16:creationId xmlns:a16="http://schemas.microsoft.com/office/drawing/2014/main" id="{3F67F10E-8385-4D3C-A17A-18695B0AFBDD}"/>
                </a:ext>
              </a:extLst>
            </p:cNvPr>
            <p:cNvSpPr/>
            <p:nvPr/>
          </p:nvSpPr>
          <p:spPr>
            <a:xfrm>
              <a:off x="2458720"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3" name="pl33">
              <a:extLst>
                <a:ext uri="{FF2B5EF4-FFF2-40B4-BE49-F238E27FC236}">
                  <a16:creationId xmlns:a16="http://schemas.microsoft.com/office/drawing/2014/main" id="{F340E8BA-51A4-48D3-8F42-2BBB3859DE7A}"/>
                </a:ext>
              </a:extLst>
            </p:cNvPr>
            <p:cNvSpPr/>
            <p:nvPr/>
          </p:nvSpPr>
          <p:spPr>
            <a:xfrm>
              <a:off x="2606372"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4" name="pl34">
              <a:extLst>
                <a:ext uri="{FF2B5EF4-FFF2-40B4-BE49-F238E27FC236}">
                  <a16:creationId xmlns:a16="http://schemas.microsoft.com/office/drawing/2014/main" id="{7F0D1817-D348-4350-85A6-DE4665092D76}"/>
                </a:ext>
              </a:extLst>
            </p:cNvPr>
            <p:cNvSpPr/>
            <p:nvPr/>
          </p:nvSpPr>
          <p:spPr>
            <a:xfrm>
              <a:off x="2754024"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5" name="pl35">
              <a:extLst>
                <a:ext uri="{FF2B5EF4-FFF2-40B4-BE49-F238E27FC236}">
                  <a16:creationId xmlns:a16="http://schemas.microsoft.com/office/drawing/2014/main" id="{F096E08C-CD1E-4886-9B6A-34E9B11BD4DF}"/>
                </a:ext>
              </a:extLst>
            </p:cNvPr>
            <p:cNvSpPr/>
            <p:nvPr/>
          </p:nvSpPr>
          <p:spPr>
            <a:xfrm>
              <a:off x="2901676"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6" name="pl36">
              <a:extLst>
                <a:ext uri="{FF2B5EF4-FFF2-40B4-BE49-F238E27FC236}">
                  <a16:creationId xmlns:a16="http://schemas.microsoft.com/office/drawing/2014/main" id="{6AC6692E-DE11-49A5-BC95-D41B8B3A8218}"/>
                </a:ext>
              </a:extLst>
            </p:cNvPr>
            <p:cNvSpPr/>
            <p:nvPr/>
          </p:nvSpPr>
          <p:spPr>
            <a:xfrm>
              <a:off x="3049328"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7" name="pl37">
              <a:extLst>
                <a:ext uri="{FF2B5EF4-FFF2-40B4-BE49-F238E27FC236}">
                  <a16:creationId xmlns:a16="http://schemas.microsoft.com/office/drawing/2014/main" id="{509C5CC0-11E9-464B-AF75-ED5C8F55FBC6}"/>
                </a:ext>
              </a:extLst>
            </p:cNvPr>
            <p:cNvSpPr/>
            <p:nvPr/>
          </p:nvSpPr>
          <p:spPr>
            <a:xfrm>
              <a:off x="3196980"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8" name="pl38">
              <a:extLst>
                <a:ext uri="{FF2B5EF4-FFF2-40B4-BE49-F238E27FC236}">
                  <a16:creationId xmlns:a16="http://schemas.microsoft.com/office/drawing/2014/main" id="{AA143F1E-0B70-47CD-902B-EAAF721556C1}"/>
                </a:ext>
              </a:extLst>
            </p:cNvPr>
            <p:cNvSpPr/>
            <p:nvPr/>
          </p:nvSpPr>
          <p:spPr>
            <a:xfrm>
              <a:off x="3344632"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49" name="pl39">
              <a:extLst>
                <a:ext uri="{FF2B5EF4-FFF2-40B4-BE49-F238E27FC236}">
                  <a16:creationId xmlns:a16="http://schemas.microsoft.com/office/drawing/2014/main" id="{8C333CB2-4067-4D79-B279-FE8F076D4518}"/>
                </a:ext>
              </a:extLst>
            </p:cNvPr>
            <p:cNvSpPr/>
            <p:nvPr/>
          </p:nvSpPr>
          <p:spPr>
            <a:xfrm>
              <a:off x="3492284"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50" name="pl40">
              <a:extLst>
                <a:ext uri="{FF2B5EF4-FFF2-40B4-BE49-F238E27FC236}">
                  <a16:creationId xmlns:a16="http://schemas.microsoft.com/office/drawing/2014/main" id="{D2DF39AC-2CD1-4CFC-A284-D076EA5F95C3}"/>
                </a:ext>
              </a:extLst>
            </p:cNvPr>
            <p:cNvSpPr/>
            <p:nvPr/>
          </p:nvSpPr>
          <p:spPr>
            <a:xfrm>
              <a:off x="3639936"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51" name="pl41">
              <a:extLst>
                <a:ext uri="{FF2B5EF4-FFF2-40B4-BE49-F238E27FC236}">
                  <a16:creationId xmlns:a16="http://schemas.microsoft.com/office/drawing/2014/main" id="{5D0F33C3-D16A-46B4-937D-7AAD773798DA}"/>
                </a:ext>
              </a:extLst>
            </p:cNvPr>
            <p:cNvSpPr/>
            <p:nvPr/>
          </p:nvSpPr>
          <p:spPr>
            <a:xfrm>
              <a:off x="3787588"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52" name="pl42">
              <a:extLst>
                <a:ext uri="{FF2B5EF4-FFF2-40B4-BE49-F238E27FC236}">
                  <a16:creationId xmlns:a16="http://schemas.microsoft.com/office/drawing/2014/main" id="{91BF1675-0051-44A7-83B4-8CFDA4F824DD}"/>
                </a:ext>
              </a:extLst>
            </p:cNvPr>
            <p:cNvSpPr/>
            <p:nvPr/>
          </p:nvSpPr>
          <p:spPr>
            <a:xfrm>
              <a:off x="3935240"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53" name="pl43">
              <a:extLst>
                <a:ext uri="{FF2B5EF4-FFF2-40B4-BE49-F238E27FC236}">
                  <a16:creationId xmlns:a16="http://schemas.microsoft.com/office/drawing/2014/main" id="{250E5FBD-F17A-4E5D-8C70-38702E235342}"/>
                </a:ext>
              </a:extLst>
            </p:cNvPr>
            <p:cNvSpPr/>
            <p:nvPr/>
          </p:nvSpPr>
          <p:spPr>
            <a:xfrm>
              <a:off x="4082892"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54" name="pl44">
              <a:extLst>
                <a:ext uri="{FF2B5EF4-FFF2-40B4-BE49-F238E27FC236}">
                  <a16:creationId xmlns:a16="http://schemas.microsoft.com/office/drawing/2014/main" id="{400ABAB1-5768-4CFA-BFD7-03C4BCFB79EF}"/>
                </a:ext>
              </a:extLst>
            </p:cNvPr>
            <p:cNvSpPr/>
            <p:nvPr/>
          </p:nvSpPr>
          <p:spPr>
            <a:xfrm>
              <a:off x="4230544"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56" name="pl45">
              <a:extLst>
                <a:ext uri="{FF2B5EF4-FFF2-40B4-BE49-F238E27FC236}">
                  <a16:creationId xmlns:a16="http://schemas.microsoft.com/office/drawing/2014/main" id="{98AD8441-62B8-41AC-B6C4-ADFB3D0A03FF}"/>
                </a:ext>
              </a:extLst>
            </p:cNvPr>
            <p:cNvSpPr/>
            <p:nvPr/>
          </p:nvSpPr>
          <p:spPr>
            <a:xfrm>
              <a:off x="4378196"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57" name="pl46">
              <a:extLst>
                <a:ext uri="{FF2B5EF4-FFF2-40B4-BE49-F238E27FC236}">
                  <a16:creationId xmlns:a16="http://schemas.microsoft.com/office/drawing/2014/main" id="{583DED76-A05F-4B80-8F06-0574CE38CB9C}"/>
                </a:ext>
              </a:extLst>
            </p:cNvPr>
            <p:cNvSpPr/>
            <p:nvPr/>
          </p:nvSpPr>
          <p:spPr>
            <a:xfrm>
              <a:off x="4525848"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58" name="pl47">
              <a:extLst>
                <a:ext uri="{FF2B5EF4-FFF2-40B4-BE49-F238E27FC236}">
                  <a16:creationId xmlns:a16="http://schemas.microsoft.com/office/drawing/2014/main" id="{4B4EA420-8A9D-4468-813A-E591DD5EE849}"/>
                </a:ext>
              </a:extLst>
            </p:cNvPr>
            <p:cNvSpPr/>
            <p:nvPr/>
          </p:nvSpPr>
          <p:spPr>
            <a:xfrm>
              <a:off x="4673500"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59" name="pl48">
              <a:extLst>
                <a:ext uri="{FF2B5EF4-FFF2-40B4-BE49-F238E27FC236}">
                  <a16:creationId xmlns:a16="http://schemas.microsoft.com/office/drawing/2014/main" id="{F212C8C2-97C5-4438-96C1-AA24B31881DF}"/>
                </a:ext>
              </a:extLst>
            </p:cNvPr>
            <p:cNvSpPr/>
            <p:nvPr/>
          </p:nvSpPr>
          <p:spPr>
            <a:xfrm>
              <a:off x="4821152"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0" name="pl49">
              <a:extLst>
                <a:ext uri="{FF2B5EF4-FFF2-40B4-BE49-F238E27FC236}">
                  <a16:creationId xmlns:a16="http://schemas.microsoft.com/office/drawing/2014/main" id="{1701C869-507C-49EF-AB62-46832C3DFFE4}"/>
                </a:ext>
              </a:extLst>
            </p:cNvPr>
            <p:cNvSpPr/>
            <p:nvPr/>
          </p:nvSpPr>
          <p:spPr>
            <a:xfrm>
              <a:off x="4968804"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1" name="pl50">
              <a:extLst>
                <a:ext uri="{FF2B5EF4-FFF2-40B4-BE49-F238E27FC236}">
                  <a16:creationId xmlns:a16="http://schemas.microsoft.com/office/drawing/2014/main" id="{B5001930-AED6-445A-9478-F2A804E34D5F}"/>
                </a:ext>
              </a:extLst>
            </p:cNvPr>
            <p:cNvSpPr/>
            <p:nvPr/>
          </p:nvSpPr>
          <p:spPr>
            <a:xfrm>
              <a:off x="5116456"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2" name="pl51">
              <a:extLst>
                <a:ext uri="{FF2B5EF4-FFF2-40B4-BE49-F238E27FC236}">
                  <a16:creationId xmlns:a16="http://schemas.microsoft.com/office/drawing/2014/main" id="{7F0301A6-14D1-4180-B641-15874DE77475}"/>
                </a:ext>
              </a:extLst>
            </p:cNvPr>
            <p:cNvSpPr/>
            <p:nvPr/>
          </p:nvSpPr>
          <p:spPr>
            <a:xfrm>
              <a:off x="5264107"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3" name="pl52">
              <a:extLst>
                <a:ext uri="{FF2B5EF4-FFF2-40B4-BE49-F238E27FC236}">
                  <a16:creationId xmlns:a16="http://schemas.microsoft.com/office/drawing/2014/main" id="{C580ACE0-80ED-4F38-A221-75B6EF859891}"/>
                </a:ext>
              </a:extLst>
            </p:cNvPr>
            <p:cNvSpPr/>
            <p:nvPr/>
          </p:nvSpPr>
          <p:spPr>
            <a:xfrm>
              <a:off x="5411759"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4" name="pl53">
              <a:extLst>
                <a:ext uri="{FF2B5EF4-FFF2-40B4-BE49-F238E27FC236}">
                  <a16:creationId xmlns:a16="http://schemas.microsoft.com/office/drawing/2014/main" id="{55F79903-182C-4BA5-A688-5DD2AAD906A8}"/>
                </a:ext>
              </a:extLst>
            </p:cNvPr>
            <p:cNvSpPr/>
            <p:nvPr/>
          </p:nvSpPr>
          <p:spPr>
            <a:xfrm>
              <a:off x="5559411"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5" name="pl54">
              <a:extLst>
                <a:ext uri="{FF2B5EF4-FFF2-40B4-BE49-F238E27FC236}">
                  <a16:creationId xmlns:a16="http://schemas.microsoft.com/office/drawing/2014/main" id="{CE53AD1E-F526-4D17-882A-6B913A037CFE}"/>
                </a:ext>
              </a:extLst>
            </p:cNvPr>
            <p:cNvSpPr/>
            <p:nvPr/>
          </p:nvSpPr>
          <p:spPr>
            <a:xfrm>
              <a:off x="5707063"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6" name="pl55">
              <a:extLst>
                <a:ext uri="{FF2B5EF4-FFF2-40B4-BE49-F238E27FC236}">
                  <a16:creationId xmlns:a16="http://schemas.microsoft.com/office/drawing/2014/main" id="{0A4DAD9C-21E6-480C-8869-DDF30624A628}"/>
                </a:ext>
              </a:extLst>
            </p:cNvPr>
            <p:cNvSpPr/>
            <p:nvPr/>
          </p:nvSpPr>
          <p:spPr>
            <a:xfrm>
              <a:off x="5854715"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7" name="pl56">
              <a:extLst>
                <a:ext uri="{FF2B5EF4-FFF2-40B4-BE49-F238E27FC236}">
                  <a16:creationId xmlns:a16="http://schemas.microsoft.com/office/drawing/2014/main" id="{80453ACD-7739-4C5D-9B54-7B62B27067CF}"/>
                </a:ext>
              </a:extLst>
            </p:cNvPr>
            <p:cNvSpPr/>
            <p:nvPr/>
          </p:nvSpPr>
          <p:spPr>
            <a:xfrm>
              <a:off x="6002367"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8" name="pl57">
              <a:extLst>
                <a:ext uri="{FF2B5EF4-FFF2-40B4-BE49-F238E27FC236}">
                  <a16:creationId xmlns:a16="http://schemas.microsoft.com/office/drawing/2014/main" id="{6548FCF6-FD1C-4832-9A04-76C2C4B65F22}"/>
                </a:ext>
              </a:extLst>
            </p:cNvPr>
            <p:cNvSpPr/>
            <p:nvPr/>
          </p:nvSpPr>
          <p:spPr>
            <a:xfrm>
              <a:off x="6150019"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69" name="pl58">
              <a:extLst>
                <a:ext uri="{FF2B5EF4-FFF2-40B4-BE49-F238E27FC236}">
                  <a16:creationId xmlns:a16="http://schemas.microsoft.com/office/drawing/2014/main" id="{ED10E670-AB57-4789-B2D9-0CE0435F801A}"/>
                </a:ext>
              </a:extLst>
            </p:cNvPr>
            <p:cNvSpPr/>
            <p:nvPr/>
          </p:nvSpPr>
          <p:spPr>
            <a:xfrm>
              <a:off x="6297671"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0" name="pl59">
              <a:extLst>
                <a:ext uri="{FF2B5EF4-FFF2-40B4-BE49-F238E27FC236}">
                  <a16:creationId xmlns:a16="http://schemas.microsoft.com/office/drawing/2014/main" id="{55DC4D21-2EAB-44C9-AEDA-0E493B47FF4F}"/>
                </a:ext>
              </a:extLst>
            </p:cNvPr>
            <p:cNvSpPr/>
            <p:nvPr/>
          </p:nvSpPr>
          <p:spPr>
            <a:xfrm>
              <a:off x="6445323"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1" name="pl60">
              <a:extLst>
                <a:ext uri="{FF2B5EF4-FFF2-40B4-BE49-F238E27FC236}">
                  <a16:creationId xmlns:a16="http://schemas.microsoft.com/office/drawing/2014/main" id="{492DF8A6-4E8A-4E11-92FB-2F005CB784D4}"/>
                </a:ext>
              </a:extLst>
            </p:cNvPr>
            <p:cNvSpPr/>
            <p:nvPr/>
          </p:nvSpPr>
          <p:spPr>
            <a:xfrm>
              <a:off x="6592975"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2" name="pl61">
              <a:extLst>
                <a:ext uri="{FF2B5EF4-FFF2-40B4-BE49-F238E27FC236}">
                  <a16:creationId xmlns:a16="http://schemas.microsoft.com/office/drawing/2014/main" id="{DFB6AD79-7832-41EA-A5AE-122F60D88434}"/>
                </a:ext>
              </a:extLst>
            </p:cNvPr>
            <p:cNvSpPr/>
            <p:nvPr/>
          </p:nvSpPr>
          <p:spPr>
            <a:xfrm>
              <a:off x="6740627"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3" name="pl62">
              <a:extLst>
                <a:ext uri="{FF2B5EF4-FFF2-40B4-BE49-F238E27FC236}">
                  <a16:creationId xmlns:a16="http://schemas.microsoft.com/office/drawing/2014/main" id="{57AF05F8-62BC-4266-B443-55904B0E1C05}"/>
                </a:ext>
              </a:extLst>
            </p:cNvPr>
            <p:cNvSpPr/>
            <p:nvPr/>
          </p:nvSpPr>
          <p:spPr>
            <a:xfrm>
              <a:off x="6888279"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4" name="pl63">
              <a:extLst>
                <a:ext uri="{FF2B5EF4-FFF2-40B4-BE49-F238E27FC236}">
                  <a16:creationId xmlns:a16="http://schemas.microsoft.com/office/drawing/2014/main" id="{F6E6C7F0-F878-4440-8965-2C490C7EC2F1}"/>
                </a:ext>
              </a:extLst>
            </p:cNvPr>
            <p:cNvSpPr/>
            <p:nvPr/>
          </p:nvSpPr>
          <p:spPr>
            <a:xfrm>
              <a:off x="7035931"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5" name="pl64">
              <a:extLst>
                <a:ext uri="{FF2B5EF4-FFF2-40B4-BE49-F238E27FC236}">
                  <a16:creationId xmlns:a16="http://schemas.microsoft.com/office/drawing/2014/main" id="{19B0DDA0-CDC7-44AE-AC8C-619FAAC03BAD}"/>
                </a:ext>
              </a:extLst>
            </p:cNvPr>
            <p:cNvSpPr/>
            <p:nvPr/>
          </p:nvSpPr>
          <p:spPr>
            <a:xfrm>
              <a:off x="7183583"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6" name="pl65">
              <a:extLst>
                <a:ext uri="{FF2B5EF4-FFF2-40B4-BE49-F238E27FC236}">
                  <a16:creationId xmlns:a16="http://schemas.microsoft.com/office/drawing/2014/main" id="{55A164B6-C09F-45B9-95E5-425E4A0D4449}"/>
                </a:ext>
              </a:extLst>
            </p:cNvPr>
            <p:cNvSpPr/>
            <p:nvPr/>
          </p:nvSpPr>
          <p:spPr>
            <a:xfrm>
              <a:off x="7331235"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7" name="pl66">
              <a:extLst>
                <a:ext uri="{FF2B5EF4-FFF2-40B4-BE49-F238E27FC236}">
                  <a16:creationId xmlns:a16="http://schemas.microsoft.com/office/drawing/2014/main" id="{012E166B-BC35-4E63-A5F2-385DBD4D1E54}"/>
                </a:ext>
              </a:extLst>
            </p:cNvPr>
            <p:cNvSpPr/>
            <p:nvPr/>
          </p:nvSpPr>
          <p:spPr>
            <a:xfrm>
              <a:off x="7478887"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8" name="pl67">
              <a:extLst>
                <a:ext uri="{FF2B5EF4-FFF2-40B4-BE49-F238E27FC236}">
                  <a16:creationId xmlns:a16="http://schemas.microsoft.com/office/drawing/2014/main" id="{E7D75528-B68A-4E39-8C58-4E92322704FC}"/>
                </a:ext>
              </a:extLst>
            </p:cNvPr>
            <p:cNvSpPr/>
            <p:nvPr/>
          </p:nvSpPr>
          <p:spPr>
            <a:xfrm>
              <a:off x="7626539"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79" name="pl68">
              <a:extLst>
                <a:ext uri="{FF2B5EF4-FFF2-40B4-BE49-F238E27FC236}">
                  <a16:creationId xmlns:a16="http://schemas.microsoft.com/office/drawing/2014/main" id="{38708108-F39E-41FE-B4D6-ED3328B4881C}"/>
                </a:ext>
              </a:extLst>
            </p:cNvPr>
            <p:cNvSpPr/>
            <p:nvPr/>
          </p:nvSpPr>
          <p:spPr>
            <a:xfrm>
              <a:off x="7774191"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80" name="pl69">
              <a:extLst>
                <a:ext uri="{FF2B5EF4-FFF2-40B4-BE49-F238E27FC236}">
                  <a16:creationId xmlns:a16="http://schemas.microsoft.com/office/drawing/2014/main" id="{4F8FB1D7-3A67-4B7E-9BDD-F8820C04091E}"/>
                </a:ext>
              </a:extLst>
            </p:cNvPr>
            <p:cNvSpPr/>
            <p:nvPr/>
          </p:nvSpPr>
          <p:spPr>
            <a:xfrm>
              <a:off x="7921843"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81" name="pl70">
              <a:extLst>
                <a:ext uri="{FF2B5EF4-FFF2-40B4-BE49-F238E27FC236}">
                  <a16:creationId xmlns:a16="http://schemas.microsoft.com/office/drawing/2014/main" id="{08024C60-CDE8-4E50-A470-618415398E28}"/>
                </a:ext>
              </a:extLst>
            </p:cNvPr>
            <p:cNvSpPr/>
            <p:nvPr/>
          </p:nvSpPr>
          <p:spPr>
            <a:xfrm>
              <a:off x="8069495"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82" name="pl71">
              <a:extLst>
                <a:ext uri="{FF2B5EF4-FFF2-40B4-BE49-F238E27FC236}">
                  <a16:creationId xmlns:a16="http://schemas.microsoft.com/office/drawing/2014/main" id="{F0BAA506-ED53-4A27-8140-C85615AA0574}"/>
                </a:ext>
              </a:extLst>
            </p:cNvPr>
            <p:cNvSpPr/>
            <p:nvPr/>
          </p:nvSpPr>
          <p:spPr>
            <a:xfrm>
              <a:off x="8217147"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83" name="pl72">
              <a:extLst>
                <a:ext uri="{FF2B5EF4-FFF2-40B4-BE49-F238E27FC236}">
                  <a16:creationId xmlns:a16="http://schemas.microsoft.com/office/drawing/2014/main" id="{2608CA95-D560-47A2-95B1-03AE92EB28BC}"/>
                </a:ext>
              </a:extLst>
            </p:cNvPr>
            <p:cNvSpPr/>
            <p:nvPr/>
          </p:nvSpPr>
          <p:spPr>
            <a:xfrm>
              <a:off x="8364798" y="3982575"/>
              <a:ext cx="0" cy="83820"/>
            </a:xfrm>
            <a:custGeom>
              <a:avLst/>
              <a:gdLst/>
              <a:ahLst/>
              <a:cxnLst/>
              <a:rect l="0" t="0" r="0" b="0"/>
              <a:pathLst>
                <a:path h="83820">
                  <a:moveTo>
                    <a:pt x="0" y="0"/>
                  </a:moveTo>
                  <a:lnTo>
                    <a:pt x="0" y="83820"/>
                  </a:lnTo>
                </a:path>
              </a:pathLst>
            </a:custGeom>
            <a:ln w="9525" cap="rnd">
              <a:solidFill>
                <a:srgbClr val="525CA3">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84" name="tx73">
              <a:extLst>
                <a:ext uri="{FF2B5EF4-FFF2-40B4-BE49-F238E27FC236}">
                  <a16:creationId xmlns:a16="http://schemas.microsoft.com/office/drawing/2014/main" id="{CD625B66-A7D4-4E00-8A80-9C8C905E6D77}"/>
                </a:ext>
              </a:extLst>
            </p:cNvPr>
            <p:cNvSpPr/>
            <p:nvPr/>
          </p:nvSpPr>
          <p:spPr>
            <a:xfrm>
              <a:off x="1175905" y="4182728"/>
              <a:ext cx="203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-24</a:t>
              </a:r>
            </a:p>
          </p:txBody>
        </p:sp>
        <p:sp>
          <p:nvSpPr>
            <p:cNvPr id="85" name="tx74">
              <a:extLst>
                <a:ext uri="{FF2B5EF4-FFF2-40B4-BE49-F238E27FC236}">
                  <a16:creationId xmlns:a16="http://schemas.microsoft.com/office/drawing/2014/main" id="{B799442C-DCBC-45AE-BA16-B9AE93D76F25}"/>
                </a:ext>
              </a:extLst>
            </p:cNvPr>
            <p:cNvSpPr/>
            <p:nvPr/>
          </p:nvSpPr>
          <p:spPr>
            <a:xfrm>
              <a:off x="1618861" y="4182728"/>
              <a:ext cx="203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-21</a:t>
              </a:r>
            </a:p>
          </p:txBody>
        </p:sp>
        <p:sp>
          <p:nvSpPr>
            <p:cNvPr id="86" name="tx75">
              <a:extLst>
                <a:ext uri="{FF2B5EF4-FFF2-40B4-BE49-F238E27FC236}">
                  <a16:creationId xmlns:a16="http://schemas.microsoft.com/office/drawing/2014/main" id="{0E1ECFE8-AA31-430E-9642-F1FF13EE145C}"/>
                </a:ext>
              </a:extLst>
            </p:cNvPr>
            <p:cNvSpPr/>
            <p:nvPr/>
          </p:nvSpPr>
          <p:spPr>
            <a:xfrm>
              <a:off x="2061816" y="4182728"/>
              <a:ext cx="203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-18</a:t>
              </a:r>
            </a:p>
          </p:txBody>
        </p:sp>
        <p:sp>
          <p:nvSpPr>
            <p:cNvPr id="87" name="tx76">
              <a:extLst>
                <a:ext uri="{FF2B5EF4-FFF2-40B4-BE49-F238E27FC236}">
                  <a16:creationId xmlns:a16="http://schemas.microsoft.com/office/drawing/2014/main" id="{A2B38DCA-6F9F-420B-9591-DEB066234438}"/>
                </a:ext>
              </a:extLst>
            </p:cNvPr>
            <p:cNvSpPr/>
            <p:nvPr/>
          </p:nvSpPr>
          <p:spPr>
            <a:xfrm>
              <a:off x="2504772" y="4182728"/>
              <a:ext cx="203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-15</a:t>
              </a:r>
            </a:p>
          </p:txBody>
        </p:sp>
        <p:sp>
          <p:nvSpPr>
            <p:cNvPr id="88" name="tx77">
              <a:extLst>
                <a:ext uri="{FF2B5EF4-FFF2-40B4-BE49-F238E27FC236}">
                  <a16:creationId xmlns:a16="http://schemas.microsoft.com/office/drawing/2014/main" id="{66DF1D3D-6375-4D88-8F20-84EC7A2DFF49}"/>
                </a:ext>
              </a:extLst>
            </p:cNvPr>
            <p:cNvSpPr/>
            <p:nvPr/>
          </p:nvSpPr>
          <p:spPr>
            <a:xfrm>
              <a:off x="2947728" y="4182728"/>
              <a:ext cx="203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-12</a:t>
              </a:r>
            </a:p>
          </p:txBody>
        </p:sp>
        <p:sp>
          <p:nvSpPr>
            <p:cNvPr id="89" name="tx78">
              <a:extLst>
                <a:ext uri="{FF2B5EF4-FFF2-40B4-BE49-F238E27FC236}">
                  <a16:creationId xmlns:a16="http://schemas.microsoft.com/office/drawing/2014/main" id="{2DC0EFB2-CC8F-493D-81AE-BCEB9A0C1308}"/>
                </a:ext>
              </a:extLst>
            </p:cNvPr>
            <p:cNvSpPr/>
            <p:nvPr/>
          </p:nvSpPr>
          <p:spPr>
            <a:xfrm>
              <a:off x="3428784" y="4182728"/>
              <a:ext cx="1270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-9</a:t>
              </a:r>
            </a:p>
          </p:txBody>
        </p:sp>
        <p:sp>
          <p:nvSpPr>
            <p:cNvPr id="90" name="tx79">
              <a:extLst>
                <a:ext uri="{FF2B5EF4-FFF2-40B4-BE49-F238E27FC236}">
                  <a16:creationId xmlns:a16="http://schemas.microsoft.com/office/drawing/2014/main" id="{002C9C4C-D0A0-4F55-9CCF-08710FCCA1FF}"/>
                </a:ext>
              </a:extLst>
            </p:cNvPr>
            <p:cNvSpPr/>
            <p:nvPr/>
          </p:nvSpPr>
          <p:spPr>
            <a:xfrm>
              <a:off x="3724088" y="4182728"/>
              <a:ext cx="1270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-7</a:t>
              </a:r>
            </a:p>
          </p:txBody>
        </p:sp>
        <p:sp>
          <p:nvSpPr>
            <p:cNvPr id="91" name="tx80">
              <a:extLst>
                <a:ext uri="{FF2B5EF4-FFF2-40B4-BE49-F238E27FC236}">
                  <a16:creationId xmlns:a16="http://schemas.microsoft.com/office/drawing/2014/main" id="{2282A953-B769-439A-8837-84A372388D10}"/>
                </a:ext>
              </a:extLst>
            </p:cNvPr>
            <p:cNvSpPr/>
            <p:nvPr/>
          </p:nvSpPr>
          <p:spPr>
            <a:xfrm>
              <a:off x="4019392" y="4182728"/>
              <a:ext cx="1270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-5</a:t>
              </a:r>
            </a:p>
          </p:txBody>
        </p:sp>
        <p:sp>
          <p:nvSpPr>
            <p:cNvPr id="92" name="tx81">
              <a:extLst>
                <a:ext uri="{FF2B5EF4-FFF2-40B4-BE49-F238E27FC236}">
                  <a16:creationId xmlns:a16="http://schemas.microsoft.com/office/drawing/2014/main" id="{314920DA-0445-4E4A-9ADB-8444B3CAD4AA}"/>
                </a:ext>
              </a:extLst>
            </p:cNvPr>
            <p:cNvSpPr/>
            <p:nvPr/>
          </p:nvSpPr>
          <p:spPr>
            <a:xfrm>
              <a:off x="4314696" y="4182728"/>
              <a:ext cx="1270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-3</a:t>
              </a:r>
            </a:p>
          </p:txBody>
        </p:sp>
        <p:sp>
          <p:nvSpPr>
            <p:cNvPr id="93" name="tx82">
              <a:extLst>
                <a:ext uri="{FF2B5EF4-FFF2-40B4-BE49-F238E27FC236}">
                  <a16:creationId xmlns:a16="http://schemas.microsoft.com/office/drawing/2014/main" id="{6454B885-FEB9-4632-8EA2-AF969E41D111}"/>
                </a:ext>
              </a:extLst>
            </p:cNvPr>
            <p:cNvSpPr/>
            <p:nvPr/>
          </p:nvSpPr>
          <p:spPr>
            <a:xfrm>
              <a:off x="4610000" y="4182728"/>
              <a:ext cx="1270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a:t>
              </a:r>
            </a:p>
          </p:txBody>
        </p:sp>
        <p:sp>
          <p:nvSpPr>
            <p:cNvPr id="94" name="tx83">
              <a:extLst>
                <a:ext uri="{FF2B5EF4-FFF2-40B4-BE49-F238E27FC236}">
                  <a16:creationId xmlns:a16="http://schemas.microsoft.com/office/drawing/2014/main" id="{D50F01D9-183C-4170-91D2-D1F528FE4DED}"/>
                </a:ext>
              </a:extLst>
            </p:cNvPr>
            <p:cNvSpPr/>
            <p:nvPr/>
          </p:nvSpPr>
          <p:spPr>
            <a:xfrm>
              <a:off x="4930704" y="4182728"/>
              <a:ext cx="76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a:t>
              </a:r>
            </a:p>
          </p:txBody>
        </p:sp>
        <p:sp>
          <p:nvSpPr>
            <p:cNvPr id="95" name="tx84">
              <a:extLst>
                <a:ext uri="{FF2B5EF4-FFF2-40B4-BE49-F238E27FC236}">
                  <a16:creationId xmlns:a16="http://schemas.microsoft.com/office/drawing/2014/main" id="{60FD6A8C-D5E4-4ED9-9CB4-4C0C66922019}"/>
                </a:ext>
              </a:extLst>
            </p:cNvPr>
            <p:cNvSpPr/>
            <p:nvPr/>
          </p:nvSpPr>
          <p:spPr>
            <a:xfrm>
              <a:off x="5226007" y="4182728"/>
              <a:ext cx="76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3</a:t>
              </a:r>
            </a:p>
          </p:txBody>
        </p:sp>
        <p:sp>
          <p:nvSpPr>
            <p:cNvPr id="96" name="tx85">
              <a:extLst>
                <a:ext uri="{FF2B5EF4-FFF2-40B4-BE49-F238E27FC236}">
                  <a16:creationId xmlns:a16="http://schemas.microsoft.com/office/drawing/2014/main" id="{151CF9B6-1E75-4F3A-982D-2182FB4BA0CE}"/>
                </a:ext>
              </a:extLst>
            </p:cNvPr>
            <p:cNvSpPr/>
            <p:nvPr/>
          </p:nvSpPr>
          <p:spPr>
            <a:xfrm>
              <a:off x="5521311" y="4182728"/>
              <a:ext cx="76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5</a:t>
              </a:r>
            </a:p>
          </p:txBody>
        </p:sp>
        <p:sp>
          <p:nvSpPr>
            <p:cNvPr id="97" name="tx86">
              <a:extLst>
                <a:ext uri="{FF2B5EF4-FFF2-40B4-BE49-F238E27FC236}">
                  <a16:creationId xmlns:a16="http://schemas.microsoft.com/office/drawing/2014/main" id="{3CDD7241-10B5-4F65-9B26-BFAA16FB7248}"/>
                </a:ext>
              </a:extLst>
            </p:cNvPr>
            <p:cNvSpPr/>
            <p:nvPr/>
          </p:nvSpPr>
          <p:spPr>
            <a:xfrm>
              <a:off x="5816615" y="4182728"/>
              <a:ext cx="76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7</a:t>
              </a:r>
            </a:p>
          </p:txBody>
        </p:sp>
        <p:sp>
          <p:nvSpPr>
            <p:cNvPr id="98" name="tx87">
              <a:extLst>
                <a:ext uri="{FF2B5EF4-FFF2-40B4-BE49-F238E27FC236}">
                  <a16:creationId xmlns:a16="http://schemas.microsoft.com/office/drawing/2014/main" id="{3B7C8035-A419-4329-898E-BB0513DBB964}"/>
                </a:ext>
              </a:extLst>
            </p:cNvPr>
            <p:cNvSpPr/>
            <p:nvPr/>
          </p:nvSpPr>
          <p:spPr>
            <a:xfrm>
              <a:off x="6111919" y="4182728"/>
              <a:ext cx="762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9</a:t>
              </a:r>
            </a:p>
          </p:txBody>
        </p:sp>
        <p:sp>
          <p:nvSpPr>
            <p:cNvPr id="99" name="tx88">
              <a:extLst>
                <a:ext uri="{FF2B5EF4-FFF2-40B4-BE49-F238E27FC236}">
                  <a16:creationId xmlns:a16="http://schemas.microsoft.com/office/drawing/2014/main" id="{E5054D94-6FAC-43C3-BBCD-9A763BA7A870}"/>
                </a:ext>
              </a:extLst>
            </p:cNvPr>
            <p:cNvSpPr/>
            <p:nvPr/>
          </p:nvSpPr>
          <p:spPr>
            <a:xfrm>
              <a:off x="6369123" y="4182728"/>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11</a:t>
              </a:r>
            </a:p>
          </p:txBody>
        </p:sp>
        <p:sp>
          <p:nvSpPr>
            <p:cNvPr id="100" name="tx89">
              <a:extLst>
                <a:ext uri="{FF2B5EF4-FFF2-40B4-BE49-F238E27FC236}">
                  <a16:creationId xmlns:a16="http://schemas.microsoft.com/office/drawing/2014/main" id="{4F1F51C0-F652-47E3-A168-7DFC6881CE3B}"/>
                </a:ext>
              </a:extLst>
            </p:cNvPr>
            <p:cNvSpPr/>
            <p:nvPr/>
          </p:nvSpPr>
          <p:spPr>
            <a:xfrm>
              <a:off x="6664427" y="4182728"/>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13</a:t>
              </a:r>
            </a:p>
          </p:txBody>
        </p:sp>
        <p:sp>
          <p:nvSpPr>
            <p:cNvPr id="101" name="tx90">
              <a:extLst>
                <a:ext uri="{FF2B5EF4-FFF2-40B4-BE49-F238E27FC236}">
                  <a16:creationId xmlns:a16="http://schemas.microsoft.com/office/drawing/2014/main" id="{863DE4B0-5009-40A9-8E01-89B35B4A19B8}"/>
                </a:ext>
              </a:extLst>
            </p:cNvPr>
            <p:cNvSpPr/>
            <p:nvPr/>
          </p:nvSpPr>
          <p:spPr>
            <a:xfrm>
              <a:off x="6959731" y="4182728"/>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15</a:t>
              </a:r>
            </a:p>
          </p:txBody>
        </p:sp>
        <p:sp>
          <p:nvSpPr>
            <p:cNvPr id="102" name="tx91">
              <a:extLst>
                <a:ext uri="{FF2B5EF4-FFF2-40B4-BE49-F238E27FC236}">
                  <a16:creationId xmlns:a16="http://schemas.microsoft.com/office/drawing/2014/main" id="{35F8A5BA-0FC4-4F1C-BB69-B0673EA36644}"/>
                </a:ext>
              </a:extLst>
            </p:cNvPr>
            <p:cNvSpPr/>
            <p:nvPr/>
          </p:nvSpPr>
          <p:spPr>
            <a:xfrm>
              <a:off x="7255035" y="4182728"/>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17</a:t>
              </a:r>
            </a:p>
          </p:txBody>
        </p:sp>
        <p:sp>
          <p:nvSpPr>
            <p:cNvPr id="103" name="tx92">
              <a:extLst>
                <a:ext uri="{FF2B5EF4-FFF2-40B4-BE49-F238E27FC236}">
                  <a16:creationId xmlns:a16="http://schemas.microsoft.com/office/drawing/2014/main" id="{CFD1D3B2-B2E4-4F48-BBD2-430637FF5B31}"/>
                </a:ext>
              </a:extLst>
            </p:cNvPr>
            <p:cNvSpPr/>
            <p:nvPr/>
          </p:nvSpPr>
          <p:spPr>
            <a:xfrm>
              <a:off x="7550339" y="4182728"/>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19</a:t>
              </a:r>
            </a:p>
          </p:txBody>
        </p:sp>
        <p:sp>
          <p:nvSpPr>
            <p:cNvPr id="104" name="tx93">
              <a:extLst>
                <a:ext uri="{FF2B5EF4-FFF2-40B4-BE49-F238E27FC236}">
                  <a16:creationId xmlns:a16="http://schemas.microsoft.com/office/drawing/2014/main" id="{D6A0CFEF-F15B-4259-814F-63E444739503}"/>
                </a:ext>
              </a:extLst>
            </p:cNvPr>
            <p:cNvSpPr/>
            <p:nvPr/>
          </p:nvSpPr>
          <p:spPr>
            <a:xfrm>
              <a:off x="7845643" y="4182728"/>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21</a:t>
              </a:r>
            </a:p>
          </p:txBody>
        </p:sp>
        <p:sp>
          <p:nvSpPr>
            <p:cNvPr id="105" name="tx94">
              <a:extLst>
                <a:ext uri="{FF2B5EF4-FFF2-40B4-BE49-F238E27FC236}">
                  <a16:creationId xmlns:a16="http://schemas.microsoft.com/office/drawing/2014/main" id="{48965771-06F9-4742-8E51-DC0B0F0D3397}"/>
                </a:ext>
              </a:extLst>
            </p:cNvPr>
            <p:cNvSpPr/>
            <p:nvPr/>
          </p:nvSpPr>
          <p:spPr>
            <a:xfrm>
              <a:off x="8140947" y="4182728"/>
              <a:ext cx="152400" cy="101600"/>
            </a:xfrm>
            <a:prstGeom prst="rect">
              <a:avLst/>
            </a:prstGeom>
            <a:noFill/>
          </p:spPr>
          <p:txBody>
            <a:bodyPr wrap="none" lIns="0" tIns="0" rIns="0" bIns="0" anchor="ctr" anchorCtr="1"/>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CA3">
                      <a:alpha val="100000"/>
                    </a:srgbClr>
                  </a:solidFill>
                  <a:effectLst/>
                  <a:uLnTx/>
                  <a:uFillTx/>
                  <a:latin typeface="Calibri"/>
                  <a:ea typeface="+mn-ea"/>
                  <a:cs typeface="Calibri"/>
                </a:rPr>
                <a:t>23</a:t>
              </a:r>
            </a:p>
          </p:txBody>
        </p:sp>
        <p:sp>
          <p:nvSpPr>
            <p:cNvPr id="106" name="pl95">
              <a:extLst>
                <a:ext uri="{FF2B5EF4-FFF2-40B4-BE49-F238E27FC236}">
                  <a16:creationId xmlns:a16="http://schemas.microsoft.com/office/drawing/2014/main" id="{4EF49C30-E26D-47F0-AEF0-B898306CB2EA}"/>
                </a:ext>
              </a:extLst>
            </p:cNvPr>
            <p:cNvSpPr/>
            <p:nvPr/>
          </p:nvSpPr>
          <p:spPr>
            <a:xfrm>
              <a:off x="4821152" y="1520220"/>
              <a:ext cx="0" cy="2462355"/>
            </a:xfrm>
            <a:custGeom>
              <a:avLst/>
              <a:gdLst/>
              <a:ahLst/>
              <a:cxnLst/>
              <a:rect l="0" t="0" r="0" b="0"/>
              <a:pathLst>
                <a:path h="2462355">
                  <a:moveTo>
                    <a:pt x="0" y="2462355"/>
                  </a:moveTo>
                  <a:lnTo>
                    <a:pt x="0" y="0"/>
                  </a:lnTo>
                  <a:lnTo>
                    <a:pt x="0" y="0"/>
                  </a:lnTo>
                </a:path>
              </a:pathLst>
            </a:custGeom>
            <a:ln w="9525" cap="rnd">
              <a:solidFill>
                <a:srgbClr val="000000">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07" name="pl96">
              <a:extLst>
                <a:ext uri="{FF2B5EF4-FFF2-40B4-BE49-F238E27FC236}">
                  <a16:creationId xmlns:a16="http://schemas.microsoft.com/office/drawing/2014/main" id="{CEA66761-9BD2-4FE2-ABAF-7C0316722637}"/>
                </a:ext>
              </a:extLst>
            </p:cNvPr>
            <p:cNvSpPr/>
            <p:nvPr/>
          </p:nvSpPr>
          <p:spPr>
            <a:xfrm>
              <a:off x="1277505" y="2382687"/>
              <a:ext cx="7087293" cy="662642"/>
            </a:xfrm>
            <a:custGeom>
              <a:avLst/>
              <a:gdLst/>
              <a:ahLst/>
              <a:cxnLst/>
              <a:rect l="0" t="0" r="0" b="0"/>
              <a:pathLst>
                <a:path w="7087293" h="662642">
                  <a:moveTo>
                    <a:pt x="0" y="382448"/>
                  </a:moveTo>
                  <a:lnTo>
                    <a:pt x="147651" y="380478"/>
                  </a:lnTo>
                  <a:lnTo>
                    <a:pt x="295303" y="362277"/>
                  </a:lnTo>
                  <a:lnTo>
                    <a:pt x="442955" y="384539"/>
                  </a:lnTo>
                  <a:lnTo>
                    <a:pt x="590607" y="464016"/>
                  </a:lnTo>
                  <a:lnTo>
                    <a:pt x="738259" y="532614"/>
                  </a:lnTo>
                  <a:lnTo>
                    <a:pt x="885911" y="498736"/>
                  </a:lnTo>
                  <a:lnTo>
                    <a:pt x="1033563" y="495911"/>
                  </a:lnTo>
                  <a:lnTo>
                    <a:pt x="1181215" y="498347"/>
                  </a:lnTo>
                  <a:lnTo>
                    <a:pt x="1328867" y="502860"/>
                  </a:lnTo>
                  <a:lnTo>
                    <a:pt x="1476519" y="430025"/>
                  </a:lnTo>
                  <a:lnTo>
                    <a:pt x="1624171" y="467209"/>
                  </a:lnTo>
                  <a:lnTo>
                    <a:pt x="1771823" y="501820"/>
                  </a:lnTo>
                  <a:lnTo>
                    <a:pt x="1919475" y="544915"/>
                  </a:lnTo>
                  <a:lnTo>
                    <a:pt x="2067127" y="518263"/>
                  </a:lnTo>
                  <a:lnTo>
                    <a:pt x="2214779" y="469818"/>
                  </a:lnTo>
                  <a:lnTo>
                    <a:pt x="2362431" y="431774"/>
                  </a:lnTo>
                  <a:lnTo>
                    <a:pt x="2510083" y="448626"/>
                  </a:lnTo>
                  <a:lnTo>
                    <a:pt x="2657735" y="434409"/>
                  </a:lnTo>
                  <a:lnTo>
                    <a:pt x="2805387" y="479769"/>
                  </a:lnTo>
                  <a:lnTo>
                    <a:pt x="2953039" y="495484"/>
                  </a:lnTo>
                  <a:lnTo>
                    <a:pt x="3100691" y="499487"/>
                  </a:lnTo>
                  <a:lnTo>
                    <a:pt x="3248342" y="506568"/>
                  </a:lnTo>
                  <a:lnTo>
                    <a:pt x="3395994" y="500292"/>
                  </a:lnTo>
                  <a:lnTo>
                    <a:pt x="3543646" y="498934"/>
                  </a:lnTo>
                  <a:lnTo>
                    <a:pt x="3691298" y="499472"/>
                  </a:lnTo>
                  <a:lnTo>
                    <a:pt x="3838950" y="497922"/>
                  </a:lnTo>
                  <a:lnTo>
                    <a:pt x="3986602" y="513713"/>
                  </a:lnTo>
                  <a:lnTo>
                    <a:pt x="4134254" y="527002"/>
                  </a:lnTo>
                  <a:lnTo>
                    <a:pt x="4281906" y="517371"/>
                  </a:lnTo>
                  <a:lnTo>
                    <a:pt x="4429558" y="577248"/>
                  </a:lnTo>
                  <a:lnTo>
                    <a:pt x="4577210" y="586340"/>
                  </a:lnTo>
                  <a:lnTo>
                    <a:pt x="4724862" y="591932"/>
                  </a:lnTo>
                  <a:lnTo>
                    <a:pt x="4872514" y="551416"/>
                  </a:lnTo>
                  <a:lnTo>
                    <a:pt x="5020166" y="580816"/>
                  </a:lnTo>
                  <a:lnTo>
                    <a:pt x="5167818" y="613635"/>
                  </a:lnTo>
                  <a:lnTo>
                    <a:pt x="5315470" y="0"/>
                  </a:lnTo>
                  <a:lnTo>
                    <a:pt x="5463122" y="139191"/>
                  </a:lnTo>
                  <a:lnTo>
                    <a:pt x="5610774" y="391432"/>
                  </a:lnTo>
                  <a:lnTo>
                    <a:pt x="5758426" y="508047"/>
                  </a:lnTo>
                  <a:lnTo>
                    <a:pt x="5906078" y="514146"/>
                  </a:lnTo>
                  <a:lnTo>
                    <a:pt x="6053730" y="527668"/>
                  </a:lnTo>
                  <a:lnTo>
                    <a:pt x="6201382" y="507724"/>
                  </a:lnTo>
                  <a:lnTo>
                    <a:pt x="6349034" y="533428"/>
                  </a:lnTo>
                  <a:lnTo>
                    <a:pt x="6496685" y="577064"/>
                  </a:lnTo>
                  <a:lnTo>
                    <a:pt x="6644337" y="539423"/>
                  </a:lnTo>
                  <a:lnTo>
                    <a:pt x="6791989" y="573217"/>
                  </a:lnTo>
                  <a:lnTo>
                    <a:pt x="6939641" y="632141"/>
                  </a:lnTo>
                  <a:lnTo>
                    <a:pt x="7087293" y="662642"/>
                  </a:lnTo>
                </a:path>
              </a:pathLst>
            </a:custGeom>
            <a:ln w="9525" cap="rnd">
              <a:solidFill>
                <a:srgbClr val="BE006B">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08" name="pl97">
              <a:extLst>
                <a:ext uri="{FF2B5EF4-FFF2-40B4-BE49-F238E27FC236}">
                  <a16:creationId xmlns:a16="http://schemas.microsoft.com/office/drawing/2014/main" id="{21BCD4EB-5379-49C0-8F61-F7313537D20E}"/>
                </a:ext>
              </a:extLst>
            </p:cNvPr>
            <p:cNvSpPr/>
            <p:nvPr/>
          </p:nvSpPr>
          <p:spPr>
            <a:xfrm>
              <a:off x="1277505" y="2327935"/>
              <a:ext cx="3395994" cy="0"/>
            </a:xfrm>
            <a:custGeom>
              <a:avLst/>
              <a:gdLst/>
              <a:ahLst/>
              <a:cxnLst/>
              <a:rect l="0" t="0" r="0" b="0"/>
              <a:pathLst>
                <a:path w="3395994">
                  <a:moveTo>
                    <a:pt x="0" y="0"/>
                  </a:moveTo>
                  <a:lnTo>
                    <a:pt x="147651" y="0"/>
                  </a:lnTo>
                  <a:lnTo>
                    <a:pt x="295303" y="0"/>
                  </a:lnTo>
                  <a:lnTo>
                    <a:pt x="442955" y="0"/>
                  </a:lnTo>
                  <a:lnTo>
                    <a:pt x="590607" y="0"/>
                  </a:lnTo>
                  <a:lnTo>
                    <a:pt x="738259" y="0"/>
                  </a:lnTo>
                  <a:lnTo>
                    <a:pt x="885911" y="0"/>
                  </a:lnTo>
                  <a:lnTo>
                    <a:pt x="1033563" y="0"/>
                  </a:lnTo>
                  <a:lnTo>
                    <a:pt x="1181215" y="0"/>
                  </a:lnTo>
                  <a:lnTo>
                    <a:pt x="1328867" y="0"/>
                  </a:lnTo>
                  <a:lnTo>
                    <a:pt x="1476519" y="0"/>
                  </a:lnTo>
                  <a:lnTo>
                    <a:pt x="1624171" y="0"/>
                  </a:lnTo>
                  <a:lnTo>
                    <a:pt x="1771823" y="0"/>
                  </a:lnTo>
                  <a:lnTo>
                    <a:pt x="1919475" y="0"/>
                  </a:lnTo>
                  <a:lnTo>
                    <a:pt x="2067127" y="0"/>
                  </a:lnTo>
                  <a:lnTo>
                    <a:pt x="2214779" y="0"/>
                  </a:lnTo>
                  <a:lnTo>
                    <a:pt x="2362431" y="0"/>
                  </a:lnTo>
                  <a:lnTo>
                    <a:pt x="2510083" y="0"/>
                  </a:lnTo>
                  <a:lnTo>
                    <a:pt x="2657735" y="0"/>
                  </a:lnTo>
                  <a:lnTo>
                    <a:pt x="2805387" y="0"/>
                  </a:lnTo>
                  <a:lnTo>
                    <a:pt x="2953039" y="0"/>
                  </a:lnTo>
                  <a:lnTo>
                    <a:pt x="3100691" y="0"/>
                  </a:lnTo>
                  <a:lnTo>
                    <a:pt x="3248342" y="0"/>
                  </a:lnTo>
                  <a:lnTo>
                    <a:pt x="3395994" y="0"/>
                  </a:lnTo>
                </a:path>
              </a:pathLst>
            </a:custGeom>
            <a:ln w="28575" cap="rnd">
              <a:solidFill>
                <a:srgbClr val="3E90D0">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09" name="pl98">
              <a:extLst>
                <a:ext uri="{FF2B5EF4-FFF2-40B4-BE49-F238E27FC236}">
                  <a16:creationId xmlns:a16="http://schemas.microsoft.com/office/drawing/2014/main" id="{48B50143-BB0B-4464-8D81-05C7B702C672}"/>
                </a:ext>
              </a:extLst>
            </p:cNvPr>
            <p:cNvSpPr/>
            <p:nvPr/>
          </p:nvSpPr>
          <p:spPr>
            <a:xfrm>
              <a:off x="4821152" y="3220658"/>
              <a:ext cx="3543646" cy="0"/>
            </a:xfrm>
            <a:custGeom>
              <a:avLst/>
              <a:gdLst/>
              <a:ahLst/>
              <a:cxnLst/>
              <a:rect l="0" t="0" r="0" b="0"/>
              <a:pathLst>
                <a:path w="3543646">
                  <a:moveTo>
                    <a:pt x="0" y="0"/>
                  </a:moveTo>
                  <a:lnTo>
                    <a:pt x="147651" y="0"/>
                  </a:lnTo>
                  <a:lnTo>
                    <a:pt x="295303" y="0"/>
                  </a:lnTo>
                  <a:lnTo>
                    <a:pt x="442955" y="0"/>
                  </a:lnTo>
                  <a:lnTo>
                    <a:pt x="590607" y="0"/>
                  </a:lnTo>
                  <a:lnTo>
                    <a:pt x="738259" y="0"/>
                  </a:lnTo>
                  <a:lnTo>
                    <a:pt x="885911" y="0"/>
                  </a:lnTo>
                  <a:lnTo>
                    <a:pt x="1033563" y="0"/>
                  </a:lnTo>
                  <a:lnTo>
                    <a:pt x="1181215" y="0"/>
                  </a:lnTo>
                  <a:lnTo>
                    <a:pt x="1328867" y="0"/>
                  </a:lnTo>
                  <a:lnTo>
                    <a:pt x="1476519" y="0"/>
                  </a:lnTo>
                  <a:lnTo>
                    <a:pt x="1624171" y="0"/>
                  </a:lnTo>
                  <a:lnTo>
                    <a:pt x="1771823" y="0"/>
                  </a:lnTo>
                  <a:lnTo>
                    <a:pt x="1919475" y="0"/>
                  </a:lnTo>
                  <a:lnTo>
                    <a:pt x="2067127" y="0"/>
                  </a:lnTo>
                  <a:lnTo>
                    <a:pt x="2214779" y="0"/>
                  </a:lnTo>
                  <a:lnTo>
                    <a:pt x="2362431" y="0"/>
                  </a:lnTo>
                  <a:lnTo>
                    <a:pt x="2510083" y="0"/>
                  </a:lnTo>
                  <a:lnTo>
                    <a:pt x="2657735" y="0"/>
                  </a:lnTo>
                  <a:lnTo>
                    <a:pt x="2805387" y="0"/>
                  </a:lnTo>
                  <a:lnTo>
                    <a:pt x="2953039" y="0"/>
                  </a:lnTo>
                  <a:lnTo>
                    <a:pt x="3100691" y="0"/>
                  </a:lnTo>
                  <a:lnTo>
                    <a:pt x="3248342" y="0"/>
                  </a:lnTo>
                  <a:lnTo>
                    <a:pt x="3395994" y="0"/>
                  </a:lnTo>
                  <a:lnTo>
                    <a:pt x="3543646" y="0"/>
                  </a:lnTo>
                </a:path>
              </a:pathLst>
            </a:custGeom>
            <a:ln w="28575" cap="rnd">
              <a:solidFill>
                <a:srgbClr val="3E90D0">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10" name="pl99">
              <a:extLst>
                <a:ext uri="{FF2B5EF4-FFF2-40B4-BE49-F238E27FC236}">
                  <a16:creationId xmlns:a16="http://schemas.microsoft.com/office/drawing/2014/main" id="{C09ECE30-ED7B-4583-BDF9-D2E8E4265971}"/>
                </a:ext>
              </a:extLst>
            </p:cNvPr>
            <p:cNvSpPr/>
            <p:nvPr/>
          </p:nvSpPr>
          <p:spPr>
            <a:xfrm>
              <a:off x="1277505" y="2348355"/>
              <a:ext cx="3395994" cy="3446"/>
            </a:xfrm>
            <a:custGeom>
              <a:avLst/>
              <a:gdLst/>
              <a:ahLst/>
              <a:cxnLst/>
              <a:rect l="0" t="0" r="0" b="0"/>
              <a:pathLst>
                <a:path w="3395994" h="3446">
                  <a:moveTo>
                    <a:pt x="0" y="3446"/>
                  </a:moveTo>
                  <a:lnTo>
                    <a:pt x="147651" y="3296"/>
                  </a:lnTo>
                  <a:lnTo>
                    <a:pt x="295303" y="3146"/>
                  </a:lnTo>
                  <a:lnTo>
                    <a:pt x="442955" y="2996"/>
                  </a:lnTo>
                  <a:lnTo>
                    <a:pt x="590607" y="2846"/>
                  </a:lnTo>
                  <a:lnTo>
                    <a:pt x="738259" y="2696"/>
                  </a:lnTo>
                  <a:lnTo>
                    <a:pt x="885911" y="2547"/>
                  </a:lnTo>
                  <a:lnTo>
                    <a:pt x="1033563" y="2397"/>
                  </a:lnTo>
                  <a:lnTo>
                    <a:pt x="1181215" y="2247"/>
                  </a:lnTo>
                  <a:lnTo>
                    <a:pt x="1328867" y="2097"/>
                  </a:lnTo>
                  <a:lnTo>
                    <a:pt x="1476519" y="1947"/>
                  </a:lnTo>
                  <a:lnTo>
                    <a:pt x="1624171" y="1797"/>
                  </a:lnTo>
                  <a:lnTo>
                    <a:pt x="1771823" y="1648"/>
                  </a:lnTo>
                  <a:lnTo>
                    <a:pt x="1919475" y="1498"/>
                  </a:lnTo>
                  <a:lnTo>
                    <a:pt x="2067127" y="1348"/>
                  </a:lnTo>
                  <a:lnTo>
                    <a:pt x="2214779" y="1198"/>
                  </a:lnTo>
                  <a:lnTo>
                    <a:pt x="2362431" y="1048"/>
                  </a:lnTo>
                  <a:lnTo>
                    <a:pt x="2510083" y="898"/>
                  </a:lnTo>
                  <a:lnTo>
                    <a:pt x="2657735" y="749"/>
                  </a:lnTo>
                  <a:lnTo>
                    <a:pt x="2805387" y="599"/>
                  </a:lnTo>
                  <a:lnTo>
                    <a:pt x="2953039" y="449"/>
                  </a:lnTo>
                  <a:lnTo>
                    <a:pt x="3100691" y="299"/>
                  </a:lnTo>
                  <a:lnTo>
                    <a:pt x="3248342" y="149"/>
                  </a:lnTo>
                  <a:lnTo>
                    <a:pt x="3395994" y="0"/>
                  </a:lnTo>
                </a:path>
              </a:pathLst>
            </a:custGeom>
            <a:ln w="9525" cap="rnd">
              <a:solidFill>
                <a:srgbClr val="3E90D0">
                  <a:alpha val="100000"/>
                </a:srgbClr>
              </a:solidFill>
              <a:prstDash val="dash"/>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11" name="pl100">
              <a:extLst>
                <a:ext uri="{FF2B5EF4-FFF2-40B4-BE49-F238E27FC236}">
                  <a16:creationId xmlns:a16="http://schemas.microsoft.com/office/drawing/2014/main" id="{74039AEC-B9E1-40B7-83FA-CDB1F6CC5D3F}"/>
                </a:ext>
              </a:extLst>
            </p:cNvPr>
            <p:cNvSpPr/>
            <p:nvPr/>
          </p:nvSpPr>
          <p:spPr>
            <a:xfrm>
              <a:off x="4821152" y="3065211"/>
              <a:ext cx="3543646" cy="392832"/>
            </a:xfrm>
            <a:custGeom>
              <a:avLst/>
              <a:gdLst/>
              <a:ahLst/>
              <a:cxnLst/>
              <a:rect l="0" t="0" r="0" b="0"/>
              <a:pathLst>
                <a:path w="3543646" h="392832">
                  <a:moveTo>
                    <a:pt x="0" y="0"/>
                  </a:moveTo>
                  <a:lnTo>
                    <a:pt x="147651" y="16368"/>
                  </a:lnTo>
                  <a:lnTo>
                    <a:pt x="295303" y="32736"/>
                  </a:lnTo>
                  <a:lnTo>
                    <a:pt x="442955" y="49104"/>
                  </a:lnTo>
                  <a:lnTo>
                    <a:pt x="590607" y="65472"/>
                  </a:lnTo>
                  <a:lnTo>
                    <a:pt x="738259" y="81840"/>
                  </a:lnTo>
                  <a:lnTo>
                    <a:pt x="885911" y="98208"/>
                  </a:lnTo>
                  <a:lnTo>
                    <a:pt x="1033563" y="114576"/>
                  </a:lnTo>
                  <a:lnTo>
                    <a:pt x="1181215" y="130944"/>
                  </a:lnTo>
                  <a:lnTo>
                    <a:pt x="1328867" y="147312"/>
                  </a:lnTo>
                  <a:lnTo>
                    <a:pt x="1476519" y="163680"/>
                  </a:lnTo>
                  <a:lnTo>
                    <a:pt x="1624171" y="180048"/>
                  </a:lnTo>
                  <a:lnTo>
                    <a:pt x="1771823" y="196416"/>
                  </a:lnTo>
                  <a:lnTo>
                    <a:pt x="1919475" y="212784"/>
                  </a:lnTo>
                  <a:lnTo>
                    <a:pt x="2067127" y="229152"/>
                  </a:lnTo>
                  <a:lnTo>
                    <a:pt x="2214779" y="245520"/>
                  </a:lnTo>
                  <a:lnTo>
                    <a:pt x="2362431" y="261888"/>
                  </a:lnTo>
                  <a:lnTo>
                    <a:pt x="2510083" y="278256"/>
                  </a:lnTo>
                  <a:lnTo>
                    <a:pt x="2657735" y="294624"/>
                  </a:lnTo>
                  <a:lnTo>
                    <a:pt x="2805387" y="310992"/>
                  </a:lnTo>
                  <a:lnTo>
                    <a:pt x="2953039" y="327360"/>
                  </a:lnTo>
                  <a:lnTo>
                    <a:pt x="3100691" y="343728"/>
                  </a:lnTo>
                  <a:lnTo>
                    <a:pt x="3248342" y="360096"/>
                  </a:lnTo>
                  <a:lnTo>
                    <a:pt x="3395994" y="376464"/>
                  </a:lnTo>
                  <a:lnTo>
                    <a:pt x="3543646" y="392832"/>
                  </a:lnTo>
                </a:path>
              </a:pathLst>
            </a:custGeom>
            <a:ln w="9525" cap="rnd">
              <a:solidFill>
                <a:srgbClr val="3E90D0">
                  <a:alpha val="100000"/>
                </a:srgbClr>
              </a:solidFill>
              <a:prstDash val="dash"/>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12" name="rc101">
              <a:extLst>
                <a:ext uri="{FF2B5EF4-FFF2-40B4-BE49-F238E27FC236}">
                  <a16:creationId xmlns:a16="http://schemas.microsoft.com/office/drawing/2014/main" id="{6E5599A3-EC51-42DF-9B62-304BC53C824D}"/>
                </a:ext>
              </a:extLst>
            </p:cNvPr>
            <p:cNvSpPr/>
            <p:nvPr/>
          </p:nvSpPr>
          <p:spPr>
            <a:xfrm>
              <a:off x="2745051" y="1587496"/>
              <a:ext cx="4334296" cy="145979"/>
            </a:xfrm>
            <a:prstGeom prst="rect">
              <a:avLst/>
            </a:prstGeom>
            <a:solidFill>
              <a:srgbClr val="FFFFFF">
                <a:alpha val="100000"/>
              </a:srgbClr>
            </a:solidFill>
            <a:ln w="9525" cap="rnd">
              <a:solidFill>
                <a:srgbClr val="CAD0CE">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13" name="pl102">
              <a:extLst>
                <a:ext uri="{FF2B5EF4-FFF2-40B4-BE49-F238E27FC236}">
                  <a16:creationId xmlns:a16="http://schemas.microsoft.com/office/drawing/2014/main" id="{CB360D94-C4BD-4B7C-8DE8-76393F7BF195}"/>
                </a:ext>
              </a:extLst>
            </p:cNvPr>
            <p:cNvSpPr/>
            <p:nvPr/>
          </p:nvSpPr>
          <p:spPr>
            <a:xfrm>
              <a:off x="2827143" y="1653490"/>
              <a:ext cx="183107" cy="0"/>
            </a:xfrm>
            <a:custGeom>
              <a:avLst/>
              <a:gdLst/>
              <a:ahLst/>
              <a:cxnLst/>
              <a:rect l="0" t="0" r="0" b="0"/>
              <a:pathLst>
                <a:path w="183107">
                  <a:moveTo>
                    <a:pt x="0" y="0"/>
                  </a:moveTo>
                  <a:lnTo>
                    <a:pt x="183107" y="0"/>
                  </a:lnTo>
                </a:path>
              </a:pathLst>
            </a:custGeom>
            <a:ln w="9525" cap="rnd">
              <a:solidFill>
                <a:srgbClr val="3E90D0">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14" name="pl103">
              <a:extLst>
                <a:ext uri="{FF2B5EF4-FFF2-40B4-BE49-F238E27FC236}">
                  <a16:creationId xmlns:a16="http://schemas.microsoft.com/office/drawing/2014/main" id="{683EAB19-FC7D-4868-A174-D946D4D3D666}"/>
                </a:ext>
              </a:extLst>
            </p:cNvPr>
            <p:cNvSpPr/>
            <p:nvPr/>
          </p:nvSpPr>
          <p:spPr>
            <a:xfrm>
              <a:off x="3935688" y="1653490"/>
              <a:ext cx="183107" cy="0"/>
            </a:xfrm>
            <a:custGeom>
              <a:avLst/>
              <a:gdLst/>
              <a:ahLst/>
              <a:cxnLst/>
              <a:rect l="0" t="0" r="0" b="0"/>
              <a:pathLst>
                <a:path w="183107">
                  <a:moveTo>
                    <a:pt x="0" y="0"/>
                  </a:moveTo>
                  <a:lnTo>
                    <a:pt x="183107" y="0"/>
                  </a:lnTo>
                </a:path>
              </a:pathLst>
            </a:custGeom>
            <a:ln w="9525" cap="rnd">
              <a:solidFill>
                <a:srgbClr val="BE006B">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15" name="pl104">
              <a:extLst>
                <a:ext uri="{FF2B5EF4-FFF2-40B4-BE49-F238E27FC236}">
                  <a16:creationId xmlns:a16="http://schemas.microsoft.com/office/drawing/2014/main" id="{56013E13-7516-4679-95AC-2583B6B85535}"/>
                </a:ext>
              </a:extLst>
            </p:cNvPr>
            <p:cNvSpPr/>
            <p:nvPr/>
          </p:nvSpPr>
          <p:spPr>
            <a:xfrm>
              <a:off x="4749253" y="1653491"/>
              <a:ext cx="183107" cy="0"/>
            </a:xfrm>
            <a:custGeom>
              <a:avLst/>
              <a:gdLst/>
              <a:ahLst/>
              <a:cxnLst/>
              <a:rect l="0" t="0" r="0" b="0"/>
              <a:pathLst>
                <a:path w="183107">
                  <a:moveTo>
                    <a:pt x="0" y="0"/>
                  </a:moveTo>
                  <a:lnTo>
                    <a:pt x="183107" y="0"/>
                  </a:lnTo>
                </a:path>
              </a:pathLst>
            </a:custGeom>
            <a:ln w="28575" cap="rnd">
              <a:solidFill>
                <a:srgbClr val="3E90D0">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16" name="pl105">
              <a:extLst>
                <a:ext uri="{FF2B5EF4-FFF2-40B4-BE49-F238E27FC236}">
                  <a16:creationId xmlns:a16="http://schemas.microsoft.com/office/drawing/2014/main" id="{482F5FCD-31C9-40C6-9128-5EE9FFAC5455}"/>
                </a:ext>
              </a:extLst>
            </p:cNvPr>
            <p:cNvSpPr/>
            <p:nvPr/>
          </p:nvSpPr>
          <p:spPr>
            <a:xfrm>
              <a:off x="5977973" y="1664506"/>
              <a:ext cx="183107" cy="0"/>
            </a:xfrm>
            <a:custGeom>
              <a:avLst/>
              <a:gdLst/>
              <a:ahLst/>
              <a:cxnLst/>
              <a:rect l="0" t="0" r="0" b="0"/>
              <a:pathLst>
                <a:path w="183107">
                  <a:moveTo>
                    <a:pt x="0" y="0"/>
                  </a:moveTo>
                  <a:lnTo>
                    <a:pt x="183107" y="0"/>
                  </a:lnTo>
                </a:path>
              </a:pathLst>
            </a:custGeom>
            <a:ln w="28575" cap="rnd">
              <a:solidFill>
                <a:srgbClr val="3E90D0">
                  <a:alpha val="100000"/>
                </a:srgbClr>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B747B"/>
                </a:solidFill>
                <a:effectLst/>
                <a:uLnTx/>
                <a:uFillTx/>
                <a:latin typeface="Arial" panose="020B0604020202020204"/>
                <a:ea typeface="+mn-ea"/>
                <a:cs typeface="+mn-cs"/>
              </a:endParaRPr>
            </a:p>
          </p:txBody>
        </p:sp>
        <p:sp>
          <p:nvSpPr>
            <p:cNvPr id="117" name="tx106">
              <a:extLst>
                <a:ext uri="{FF2B5EF4-FFF2-40B4-BE49-F238E27FC236}">
                  <a16:creationId xmlns:a16="http://schemas.microsoft.com/office/drawing/2014/main" id="{9A437947-B340-4A95-A060-05F8D3728296}"/>
                </a:ext>
              </a:extLst>
            </p:cNvPr>
            <p:cNvSpPr/>
            <p:nvPr/>
          </p:nvSpPr>
          <p:spPr>
            <a:xfrm>
              <a:off x="3132504" y="1626606"/>
              <a:ext cx="482500" cy="70048"/>
            </a:xfrm>
            <a:prstGeom prst="rect">
              <a:avLst/>
            </a:prstGeom>
            <a:noFill/>
          </p:spPr>
          <p:txBody>
            <a:bodyPr wrap="none" lIns="0" tIns="0" rIns="0" bIns="0" anchor="ctr" anchorCtr="1"/>
            <a:lstStyle/>
            <a:p>
              <a:pPr marL="0" marR="0" lvl="0" indent="0" algn="l" defTabSz="914400" rtl="0" eaLnBrk="1" fontAlgn="auto" latinLnBrk="0" hangingPunct="1">
                <a:lnSpc>
                  <a:spcPts val="839"/>
                </a:lnSpc>
                <a:spcBef>
                  <a:spcPts val="0"/>
                </a:spcBef>
                <a:spcAft>
                  <a:spcPts val="0"/>
                </a:spcAft>
                <a:buClrTx/>
                <a:buSzTx/>
                <a:buFontTx/>
                <a:buNone/>
                <a:tabLst/>
                <a:defRPr/>
              </a:pPr>
              <a:r>
                <a:rPr kumimoji="0" lang="en-US" sz="839" b="0" i="0" u="none" strike="noStrike" kern="1200" cap="none" spc="0" normalizeH="0" baseline="0" noProof="0" dirty="0">
                  <a:ln>
                    <a:noFill/>
                  </a:ln>
                  <a:solidFill>
                    <a:srgbClr val="3E90D0">
                      <a:alpha val="100000"/>
                    </a:srgbClr>
                  </a:solidFill>
                  <a:effectLst/>
                  <a:uLnTx/>
                  <a:uFillTx/>
                  <a:latin typeface="Calibri"/>
                  <a:ea typeface="+mn-ea"/>
                  <a:cs typeface="Calibri"/>
                </a:rPr>
                <a:t>Total.MAPE</a:t>
              </a:r>
            </a:p>
          </p:txBody>
        </p:sp>
        <p:sp>
          <p:nvSpPr>
            <p:cNvPr id="118" name="tx107">
              <a:extLst>
                <a:ext uri="{FF2B5EF4-FFF2-40B4-BE49-F238E27FC236}">
                  <a16:creationId xmlns:a16="http://schemas.microsoft.com/office/drawing/2014/main" id="{FE383D54-CBA9-4C09-A0A1-C6DE300AF3B1}"/>
                </a:ext>
              </a:extLst>
            </p:cNvPr>
            <p:cNvSpPr/>
            <p:nvPr/>
          </p:nvSpPr>
          <p:spPr>
            <a:xfrm>
              <a:off x="4208273" y="1630574"/>
              <a:ext cx="165397" cy="66080"/>
            </a:xfrm>
            <a:prstGeom prst="rect">
              <a:avLst/>
            </a:prstGeom>
            <a:noFill/>
          </p:spPr>
          <p:txBody>
            <a:bodyPr wrap="none" lIns="0" tIns="0" rIns="0" bIns="0" anchor="ctr" anchorCtr="1"/>
            <a:lstStyle/>
            <a:p>
              <a:pPr marL="0" marR="0" lvl="0" indent="0" algn="l" defTabSz="914400" rtl="0" eaLnBrk="1" fontAlgn="auto" latinLnBrk="0" hangingPunct="1">
                <a:lnSpc>
                  <a:spcPts val="839"/>
                </a:lnSpc>
                <a:spcBef>
                  <a:spcPts val="0"/>
                </a:spcBef>
                <a:spcAft>
                  <a:spcPts val="0"/>
                </a:spcAft>
                <a:buClrTx/>
                <a:buSzTx/>
                <a:buFontTx/>
                <a:buNone/>
                <a:tabLst/>
                <a:defRPr/>
              </a:pPr>
              <a:r>
                <a:rPr kumimoji="0" lang="en-US" sz="839" b="0" i="0" u="none" strike="noStrike" kern="1200" cap="none" spc="0" normalizeH="0" baseline="0" noProof="0" dirty="0">
                  <a:ln>
                    <a:noFill/>
                  </a:ln>
                  <a:solidFill>
                    <a:srgbClr val="BE006B">
                      <a:alpha val="100000"/>
                    </a:srgbClr>
                  </a:solidFill>
                  <a:effectLst/>
                  <a:uLnTx/>
                  <a:uFillTx/>
                  <a:latin typeface="Calibri"/>
                  <a:ea typeface="+mn-ea"/>
                  <a:cs typeface="Calibri"/>
                </a:rPr>
                <a:t>CoV</a:t>
              </a:r>
            </a:p>
          </p:txBody>
        </p:sp>
        <p:sp>
          <p:nvSpPr>
            <p:cNvPr id="119" name="tx108">
              <a:extLst>
                <a:ext uri="{FF2B5EF4-FFF2-40B4-BE49-F238E27FC236}">
                  <a16:creationId xmlns:a16="http://schemas.microsoft.com/office/drawing/2014/main" id="{1ABE068D-EDAF-40DC-AA6F-AD59E4E7AF3A}"/>
                </a:ext>
              </a:extLst>
            </p:cNvPr>
            <p:cNvSpPr/>
            <p:nvPr/>
          </p:nvSpPr>
          <p:spPr>
            <a:xfrm>
              <a:off x="5076464" y="1637226"/>
              <a:ext cx="714226" cy="70444"/>
            </a:xfrm>
            <a:prstGeom prst="rect">
              <a:avLst/>
            </a:prstGeom>
            <a:noFill/>
          </p:spPr>
          <p:txBody>
            <a:bodyPr wrap="none" lIns="0" tIns="0" rIns="0" bIns="0" anchor="ctr" anchorCtr="1"/>
            <a:lstStyle/>
            <a:p>
              <a:pPr marL="0" marR="0" lvl="0" indent="0" algn="l" defTabSz="914400" rtl="0" eaLnBrk="1" fontAlgn="auto" latinLnBrk="0" hangingPunct="1">
                <a:lnSpc>
                  <a:spcPts val="839"/>
                </a:lnSpc>
                <a:spcBef>
                  <a:spcPts val="0"/>
                </a:spcBef>
                <a:spcAft>
                  <a:spcPts val="0"/>
                </a:spcAft>
                <a:buClrTx/>
                <a:buSzTx/>
                <a:buFontTx/>
                <a:buNone/>
                <a:tabLst/>
                <a:defRPr/>
              </a:pPr>
              <a:r>
                <a:rPr kumimoji="0" lang="en-US" sz="839" b="0" i="0" u="none" strike="noStrike" kern="1200" cap="none" spc="0" normalizeH="0" baseline="0" noProof="0" dirty="0">
                  <a:ln>
                    <a:noFill/>
                  </a:ln>
                  <a:solidFill>
                    <a:srgbClr val="3E90D0">
                      <a:alpha val="100000"/>
                    </a:srgbClr>
                  </a:solidFill>
                  <a:effectLst/>
                  <a:uLnTx/>
                  <a:uFillTx/>
                  <a:latin typeface="Calibri"/>
                  <a:ea typeface="+mn-ea"/>
                  <a:cs typeface="Calibri"/>
                </a:rPr>
                <a:t>Before.Total 34.4</a:t>
              </a:r>
            </a:p>
          </p:txBody>
        </p:sp>
        <p:sp>
          <p:nvSpPr>
            <p:cNvPr id="120" name="tx109">
              <a:extLst>
                <a:ext uri="{FF2B5EF4-FFF2-40B4-BE49-F238E27FC236}">
                  <a16:creationId xmlns:a16="http://schemas.microsoft.com/office/drawing/2014/main" id="{9C407A69-8194-4F9B-9E6D-33464B1E8A8B}"/>
                </a:ext>
              </a:extLst>
            </p:cNvPr>
            <p:cNvSpPr/>
            <p:nvPr/>
          </p:nvSpPr>
          <p:spPr>
            <a:xfrm>
              <a:off x="6283335" y="1637226"/>
              <a:ext cx="647650" cy="70444"/>
            </a:xfrm>
            <a:prstGeom prst="rect">
              <a:avLst/>
            </a:prstGeom>
            <a:noFill/>
          </p:spPr>
          <p:txBody>
            <a:bodyPr wrap="none" lIns="0" tIns="0" rIns="0" bIns="0" anchor="ctr" anchorCtr="1"/>
            <a:lstStyle/>
            <a:p>
              <a:pPr marL="0" marR="0" lvl="0" indent="0" algn="l" defTabSz="914400" rtl="0" eaLnBrk="1" fontAlgn="auto" latinLnBrk="0" hangingPunct="1">
                <a:lnSpc>
                  <a:spcPts val="839"/>
                </a:lnSpc>
                <a:spcBef>
                  <a:spcPts val="0"/>
                </a:spcBef>
                <a:spcAft>
                  <a:spcPts val="0"/>
                </a:spcAft>
                <a:buClrTx/>
                <a:buSzTx/>
                <a:buFontTx/>
                <a:buNone/>
                <a:tabLst/>
                <a:defRPr/>
              </a:pPr>
              <a:r>
                <a:rPr kumimoji="0" lang="en-US" sz="839" b="0" i="0" u="none" strike="noStrike" kern="1200" cap="none" spc="0" normalizeH="0" baseline="0" noProof="0" dirty="0">
                  <a:ln>
                    <a:noFill/>
                  </a:ln>
                  <a:solidFill>
                    <a:srgbClr val="3E90D0">
                      <a:alpha val="100000"/>
                    </a:srgbClr>
                  </a:solidFill>
                  <a:effectLst/>
                  <a:uLnTx/>
                  <a:uFillTx/>
                  <a:latin typeface="Calibri"/>
                  <a:ea typeface="+mn-ea"/>
                  <a:cs typeface="Calibri"/>
                </a:rPr>
                <a:t>After.Total 14.8</a:t>
              </a:r>
            </a:p>
          </p:txBody>
        </p:sp>
      </p:grpSp>
      <p:sp>
        <p:nvSpPr>
          <p:cNvPr id="9" name="Rectangle 8">
            <a:extLst>
              <a:ext uri="{FF2B5EF4-FFF2-40B4-BE49-F238E27FC236}">
                <a16:creationId xmlns:a16="http://schemas.microsoft.com/office/drawing/2014/main" id="{4A814343-66F9-4F33-9D46-4872D3CBABD5}"/>
              </a:ext>
            </a:extLst>
          </p:cNvPr>
          <p:cNvSpPr/>
          <p:nvPr/>
        </p:nvSpPr>
        <p:spPr>
          <a:xfrm>
            <a:off x="7179342" y="4625973"/>
            <a:ext cx="4330646" cy="123880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6B747B"/>
                </a:solidFill>
                <a:effectLst/>
                <a:uLnTx/>
                <a:uFillTx/>
                <a:latin typeface="Arial" panose="020B0604020202020204"/>
                <a:ea typeface="+mn-ea"/>
                <a:cs typeface="+mn-cs"/>
              </a:rPr>
              <a:t>MAPE improvement : gain of </a:t>
            </a:r>
            <a:r>
              <a:rPr kumimoji="0" lang="en-US" altLang="en-US" sz="1600" b="1" i="0" u="none" strike="noStrike" kern="1200" cap="none" spc="0" normalizeH="0" baseline="0" noProof="0" dirty="0">
                <a:ln>
                  <a:noFill/>
                </a:ln>
                <a:solidFill>
                  <a:srgbClr val="00B050"/>
                </a:solidFill>
                <a:effectLst/>
                <a:uLnTx/>
                <a:uFillTx/>
                <a:latin typeface="Arial" panose="020B0604020202020204"/>
                <a:ea typeface="+mn-ea"/>
                <a:cs typeface="+mn-cs"/>
              </a:rPr>
              <a:t>19.6pp (- 43% of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Results from International region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16 Markets </a:t>
            </a:r>
            <a:r>
              <a:rPr kumimoji="0" lang="en-US" sz="8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included represent  </a:t>
            </a:r>
            <a:r>
              <a:rPr kumimoji="0" lang="en-US" sz="1050" b="1" i="1"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35%</a:t>
            </a:r>
            <a:r>
              <a:rPr kumimoji="0" lang="en-US" sz="8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of the volume and </a:t>
            </a:r>
            <a:r>
              <a:rPr kumimoji="0" lang="en-US" sz="1050" b="1" i="1"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24.5% </a:t>
            </a:r>
            <a:r>
              <a:rPr kumimoji="0" lang="en-US" sz="8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of the value </a:t>
            </a:r>
          </a:p>
        </p:txBody>
      </p:sp>
      <p:sp>
        <p:nvSpPr>
          <p:cNvPr id="121" name="Rectangle 120">
            <a:extLst>
              <a:ext uri="{FF2B5EF4-FFF2-40B4-BE49-F238E27FC236}">
                <a16:creationId xmlns:a16="http://schemas.microsoft.com/office/drawing/2014/main" id="{E0C79F4A-3A12-4C0C-8B8C-573754EE62A1}"/>
              </a:ext>
            </a:extLst>
          </p:cNvPr>
          <p:cNvSpPr/>
          <p:nvPr/>
        </p:nvSpPr>
        <p:spPr>
          <a:xfrm>
            <a:off x="4233715" y="3523266"/>
            <a:ext cx="1691489" cy="276999"/>
          </a:xfrm>
          <a:prstGeom prst="rect">
            <a:avLst/>
          </a:prstGeom>
          <a:ln w="19050">
            <a:solidFill>
              <a:srgbClr val="F08B4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08B48"/>
                </a:solidFill>
                <a:effectLst/>
                <a:uLnTx/>
                <a:uFillTx/>
                <a:latin typeface="Arial" panose="020B0604020202020204"/>
                <a:ea typeface="+mn-ea"/>
                <a:cs typeface="+mn-cs"/>
              </a:rPr>
              <a:t>Segmented Portfolio</a:t>
            </a:r>
            <a:endParaRPr kumimoji="0" lang="en-US" sz="1200" b="1" i="0" u="none" strike="noStrike" kern="1200" cap="none" spc="0" normalizeH="0" baseline="0" noProof="0" dirty="0">
              <a:ln>
                <a:noFill/>
              </a:ln>
              <a:solidFill>
                <a:srgbClr val="F08B48"/>
              </a:solidFill>
              <a:effectLst/>
              <a:uLnTx/>
              <a:uFillTx/>
              <a:latin typeface="Arial" panose="020B0604020202020204"/>
              <a:ea typeface="+mn-ea"/>
              <a:cs typeface="+mn-cs"/>
            </a:endParaRPr>
          </a:p>
        </p:txBody>
      </p:sp>
      <p:sp>
        <p:nvSpPr>
          <p:cNvPr id="122" name="Flèche : bas 121">
            <a:extLst>
              <a:ext uri="{FF2B5EF4-FFF2-40B4-BE49-F238E27FC236}">
                <a16:creationId xmlns:a16="http://schemas.microsoft.com/office/drawing/2014/main" id="{08A5ED64-55CB-4435-81C7-E6B44182D17F}"/>
              </a:ext>
            </a:extLst>
          </p:cNvPr>
          <p:cNvSpPr/>
          <p:nvPr/>
        </p:nvSpPr>
        <p:spPr>
          <a:xfrm>
            <a:off x="3846911" y="4752158"/>
            <a:ext cx="337106" cy="58510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4" name="Rectangle 123">
            <a:extLst>
              <a:ext uri="{FF2B5EF4-FFF2-40B4-BE49-F238E27FC236}">
                <a16:creationId xmlns:a16="http://schemas.microsoft.com/office/drawing/2014/main" id="{82AD46E8-A8EA-45B6-B57A-79A74BB9BFA4}"/>
              </a:ext>
            </a:extLst>
          </p:cNvPr>
          <p:cNvSpPr/>
          <p:nvPr/>
        </p:nvSpPr>
        <p:spPr>
          <a:xfrm>
            <a:off x="1716331" y="1057951"/>
            <a:ext cx="1265717" cy="461665"/>
          </a:xfrm>
          <a:prstGeom prst="rect">
            <a:avLst/>
          </a:prstGeom>
          <a:ln w="19050">
            <a:solidFill>
              <a:srgbClr val="F08B4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08B48"/>
                </a:solidFill>
                <a:effectLst/>
                <a:uLnTx/>
                <a:uFillTx/>
                <a:latin typeface="Arial" panose="020B0604020202020204"/>
                <a:ea typeface="+mn-ea"/>
                <a:cs typeface="+mn-cs"/>
              </a:rPr>
              <a:t>New Operating Model</a:t>
            </a:r>
            <a:endParaRPr kumimoji="0" lang="en-US" sz="1200" b="1" i="0" u="none" strike="noStrike" kern="1200" cap="none" spc="0" normalizeH="0" baseline="0" noProof="0" dirty="0">
              <a:ln>
                <a:noFill/>
              </a:ln>
              <a:solidFill>
                <a:srgbClr val="F08B48"/>
              </a:solidFill>
              <a:effectLst/>
              <a:uLnTx/>
              <a:uFillTx/>
              <a:latin typeface="Arial" panose="020B0604020202020204"/>
              <a:ea typeface="+mn-ea"/>
              <a:cs typeface="+mn-cs"/>
            </a:endParaRPr>
          </a:p>
        </p:txBody>
      </p:sp>
      <p:sp>
        <p:nvSpPr>
          <p:cNvPr id="125" name="Rectangle 124">
            <a:extLst>
              <a:ext uri="{FF2B5EF4-FFF2-40B4-BE49-F238E27FC236}">
                <a16:creationId xmlns:a16="http://schemas.microsoft.com/office/drawing/2014/main" id="{6B795B36-0F52-434B-AEA9-D995F9D15980}"/>
              </a:ext>
            </a:extLst>
          </p:cNvPr>
          <p:cNvSpPr/>
          <p:nvPr/>
        </p:nvSpPr>
        <p:spPr>
          <a:xfrm>
            <a:off x="4277680" y="1055953"/>
            <a:ext cx="1265717" cy="461665"/>
          </a:xfrm>
          <a:prstGeom prst="rect">
            <a:avLst/>
          </a:prstGeom>
          <a:ln w="19050">
            <a:solidFill>
              <a:srgbClr val="F08B4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08B48"/>
                </a:solidFill>
                <a:effectLst/>
                <a:uLnTx/>
                <a:uFillTx/>
                <a:latin typeface="Arial" panose="020B0604020202020204"/>
                <a:ea typeface="+mn-ea"/>
                <a:cs typeface="+mn-cs"/>
              </a:rPr>
              <a:t>Advanced Tools</a:t>
            </a:r>
            <a:endParaRPr kumimoji="0" lang="en-US" sz="1200" b="1" i="0" u="none" strike="noStrike" kern="1200" cap="none" spc="0" normalizeH="0" baseline="0" noProof="0" dirty="0">
              <a:ln>
                <a:noFill/>
              </a:ln>
              <a:solidFill>
                <a:srgbClr val="F08B48"/>
              </a:solidFill>
              <a:effectLst/>
              <a:uLnTx/>
              <a:uFillTx/>
              <a:latin typeface="Arial" panose="020B0604020202020204"/>
              <a:ea typeface="+mn-ea"/>
              <a:cs typeface="+mn-cs"/>
            </a:endParaRPr>
          </a:p>
        </p:txBody>
      </p:sp>
      <p:sp>
        <p:nvSpPr>
          <p:cNvPr id="127" name="Rectangle 126">
            <a:extLst>
              <a:ext uri="{FF2B5EF4-FFF2-40B4-BE49-F238E27FC236}">
                <a16:creationId xmlns:a16="http://schemas.microsoft.com/office/drawing/2014/main" id="{F57085E0-669E-4AD3-9EFA-7B160F8FB0DA}"/>
              </a:ext>
            </a:extLst>
          </p:cNvPr>
          <p:cNvSpPr/>
          <p:nvPr/>
        </p:nvSpPr>
        <p:spPr>
          <a:xfrm>
            <a:off x="8208115" y="4212616"/>
            <a:ext cx="2439733" cy="30777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Arial" panose="020B0604020202020204"/>
                <a:ea typeface="+mn-ea"/>
                <a:cs typeface="+mn-cs"/>
              </a:rPr>
              <a:t>Achievements</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3" name="Rectangle 122">
            <a:extLst>
              <a:ext uri="{FF2B5EF4-FFF2-40B4-BE49-F238E27FC236}">
                <a16:creationId xmlns:a16="http://schemas.microsoft.com/office/drawing/2014/main" id="{A2E82E6A-9114-46CC-A8A2-2FD1906552CF}"/>
              </a:ext>
            </a:extLst>
          </p:cNvPr>
          <p:cNvSpPr/>
          <p:nvPr/>
        </p:nvSpPr>
        <p:spPr>
          <a:xfrm>
            <a:off x="4070497" y="4784617"/>
            <a:ext cx="671979" cy="276999"/>
          </a:xfrm>
          <a:prstGeom prst="rect">
            <a:avLst/>
          </a:prstGeom>
        </p:spPr>
        <p:txBody>
          <a:bodyPr wrap="none">
            <a:spAutoFit/>
          </a:bodyPr>
          <a:lstStyle/>
          <a:p>
            <a:r>
              <a:rPr lang="en-US" altLang="en-US" sz="1200" b="1" dirty="0">
                <a:solidFill>
                  <a:srgbClr val="00B050"/>
                </a:solidFill>
              </a:rPr>
              <a:t>19.6pp</a:t>
            </a:r>
            <a:endParaRPr lang="en-US" sz="1200" dirty="0"/>
          </a:p>
        </p:txBody>
      </p:sp>
    </p:spTree>
    <p:extLst>
      <p:ext uri="{BB962C8B-B14F-4D97-AF65-F5344CB8AC3E}">
        <p14:creationId xmlns:p14="http://schemas.microsoft.com/office/powerpoint/2010/main" val="2675035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t 14" hidden="1">
            <a:extLst>
              <a:ext uri="{FF2B5EF4-FFF2-40B4-BE49-F238E27FC236}">
                <a16:creationId xmlns:a16="http://schemas.microsoft.com/office/drawing/2014/main" id="{E87E3863-0F84-4BC9-9C8F-3E90CCDBD460}"/>
              </a:ext>
            </a:extLst>
          </p:cNvPr>
          <p:cNvGraphicFramePr>
            <a:graphicFrameLocks noChangeAspect="1"/>
          </p:cNvGraphicFramePr>
          <p:nvPr>
            <p:custDataLst>
              <p:tags r:id="rId2"/>
            </p:custDataLst>
            <p:extLst>
              <p:ext uri="{D42A27DB-BD31-4B8C-83A1-F6EECF244321}">
                <p14:modId xmlns:p14="http://schemas.microsoft.com/office/powerpoint/2010/main" val="2350742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56" name="Diapositive think-cell" r:id="rId6" imgW="270" imgH="270" progId="TCLayout.ActiveDocument.1">
                  <p:embed/>
                </p:oleObj>
              </mc:Choice>
              <mc:Fallback>
                <p:oleObj name="Diapositive think-cell" r:id="rId6" imgW="270" imgH="270" progId="TCLayout.ActiveDocument.1">
                  <p:embed/>
                  <p:pic>
                    <p:nvPicPr>
                      <p:cNvPr id="15" name="Objet 14" hidden="1">
                        <a:extLst>
                          <a:ext uri="{FF2B5EF4-FFF2-40B4-BE49-F238E27FC236}">
                            <a16:creationId xmlns:a16="http://schemas.microsoft.com/office/drawing/2014/main" id="{E87E3863-0F84-4BC9-9C8F-3E90CCDBD46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613FE36-4006-49E0-842E-37ABEFB733C9}"/>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797306A0-FEB7-423A-8E9A-6053630EC9E1}"/>
              </a:ext>
            </a:extLst>
          </p:cNvPr>
          <p:cNvSpPr>
            <a:spLocks noGrp="1"/>
          </p:cNvSpPr>
          <p:nvPr>
            <p:ph type="title"/>
          </p:nvPr>
        </p:nvSpPr>
        <p:spPr>
          <a:xfrm>
            <a:off x="478368" y="379401"/>
            <a:ext cx="11227859" cy="276999"/>
          </a:xfrm>
        </p:spPr>
        <p:txBody>
          <a:bodyPr/>
          <a:lstStyle/>
          <a:p>
            <a:r>
              <a:rPr lang="en-US" dirty="0"/>
              <a:t>GLOBAL VISIBILITY, TRANSPARENCY &amp; TRUST …. FROM SINGLE SOURCE</a:t>
            </a:r>
          </a:p>
        </p:txBody>
      </p:sp>
      <p:pic>
        <p:nvPicPr>
          <p:cNvPr id="4" name="Content Placeholder 3">
            <a:extLst>
              <a:ext uri="{FF2B5EF4-FFF2-40B4-BE49-F238E27FC236}">
                <a16:creationId xmlns:a16="http://schemas.microsoft.com/office/drawing/2014/main" id="{8954F8E9-C0D5-4DDB-A5EA-342DD8838D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9601" y="1423687"/>
            <a:ext cx="3627594" cy="2210587"/>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A21DAD0A-76E4-4732-83F4-7A7A9BD6F467}"/>
              </a:ext>
            </a:extLst>
          </p:cNvPr>
          <p:cNvPicPr>
            <a:picLocks noChangeAspect="1"/>
          </p:cNvPicPr>
          <p:nvPr/>
        </p:nvPicPr>
        <p:blipFill rotWithShape="1">
          <a:blip r:embed="rId9"/>
          <a:srcRect r="11127"/>
          <a:stretch/>
        </p:blipFill>
        <p:spPr>
          <a:xfrm>
            <a:off x="2616028" y="4558221"/>
            <a:ext cx="2602664" cy="152089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C94059CF-EA34-48AD-A0C7-2BDE187304AB}"/>
              </a:ext>
            </a:extLst>
          </p:cNvPr>
          <p:cNvPicPr>
            <a:picLocks noChangeAspect="1"/>
          </p:cNvPicPr>
          <p:nvPr/>
        </p:nvPicPr>
        <p:blipFill rotWithShape="1">
          <a:blip r:embed="rId10"/>
          <a:srcRect l="4158"/>
          <a:stretch/>
        </p:blipFill>
        <p:spPr>
          <a:xfrm>
            <a:off x="8219439" y="4136761"/>
            <a:ext cx="3687756" cy="203077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A519CD9-295F-48A2-BCCD-A6F91BACD5BF}"/>
              </a:ext>
            </a:extLst>
          </p:cNvPr>
          <p:cNvPicPr>
            <a:picLocks noChangeAspect="1"/>
          </p:cNvPicPr>
          <p:nvPr/>
        </p:nvPicPr>
        <p:blipFill rotWithShape="1">
          <a:blip r:embed="rId11"/>
          <a:srcRect l="15413"/>
          <a:stretch/>
        </p:blipFill>
        <p:spPr>
          <a:xfrm>
            <a:off x="5294431" y="4564893"/>
            <a:ext cx="2449587" cy="1526633"/>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D65593AC-3019-4E1C-AB13-59A65B2A9DAE}"/>
              </a:ext>
            </a:extLst>
          </p:cNvPr>
          <p:cNvPicPr>
            <a:picLocks noChangeAspect="1"/>
          </p:cNvPicPr>
          <p:nvPr/>
        </p:nvPicPr>
        <p:blipFill>
          <a:blip r:embed="rId12"/>
          <a:stretch>
            <a:fillRect/>
          </a:stretch>
        </p:blipFill>
        <p:spPr>
          <a:xfrm>
            <a:off x="173712" y="4563393"/>
            <a:ext cx="2402432" cy="151629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0A9A7F45-C9A0-4FB1-A4D9-CDBE55134790}"/>
              </a:ext>
            </a:extLst>
          </p:cNvPr>
          <p:cNvSpPr txBox="1"/>
          <p:nvPr/>
        </p:nvSpPr>
        <p:spPr>
          <a:xfrm>
            <a:off x="196644" y="1038804"/>
            <a:ext cx="7557205" cy="30777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s-E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Interactive Automated Dashboards</a:t>
            </a:r>
          </a:p>
        </p:txBody>
      </p:sp>
      <p:sp>
        <p:nvSpPr>
          <p:cNvPr id="11" name="TextBox 10">
            <a:extLst>
              <a:ext uri="{FF2B5EF4-FFF2-40B4-BE49-F238E27FC236}">
                <a16:creationId xmlns:a16="http://schemas.microsoft.com/office/drawing/2014/main" id="{B04DD45D-4B95-4564-8362-318559F42C57}"/>
              </a:ext>
            </a:extLst>
          </p:cNvPr>
          <p:cNvSpPr txBox="1"/>
          <p:nvPr/>
        </p:nvSpPr>
        <p:spPr>
          <a:xfrm>
            <a:off x="8219439" y="1027225"/>
            <a:ext cx="3687755" cy="31935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s-E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SC Modeling Visualization</a:t>
            </a:r>
          </a:p>
        </p:txBody>
      </p:sp>
      <p:sp>
        <p:nvSpPr>
          <p:cNvPr id="12" name="TextBox 11">
            <a:extLst>
              <a:ext uri="{FF2B5EF4-FFF2-40B4-BE49-F238E27FC236}">
                <a16:creationId xmlns:a16="http://schemas.microsoft.com/office/drawing/2014/main" id="{86B828D2-CEAA-4530-B036-2B5F006AF562}"/>
              </a:ext>
            </a:extLst>
          </p:cNvPr>
          <p:cNvSpPr txBox="1"/>
          <p:nvPr/>
        </p:nvSpPr>
        <p:spPr>
          <a:xfrm>
            <a:off x="5179364" y="6030980"/>
            <a:ext cx="3321628" cy="246221"/>
          </a:xfrm>
          <a:prstGeom prst="rect">
            <a:avLst/>
          </a:prstGeom>
          <a:noFill/>
        </p:spPr>
        <p:txBody>
          <a:bodyPr wrap="square" rtlCol="0">
            <a:spAutoFit/>
          </a:bodyPr>
          <a:lstStyle/>
          <a:p>
            <a:r>
              <a:rPr lang="en-US" sz="1000" i="1" dirty="0"/>
              <a:t>Market SC Dashboard</a:t>
            </a:r>
          </a:p>
        </p:txBody>
      </p:sp>
      <p:sp>
        <p:nvSpPr>
          <p:cNvPr id="13" name="TextBox 12">
            <a:extLst>
              <a:ext uri="{FF2B5EF4-FFF2-40B4-BE49-F238E27FC236}">
                <a16:creationId xmlns:a16="http://schemas.microsoft.com/office/drawing/2014/main" id="{64AFD3C3-77E5-463D-BC2C-1811EC0DCE89}"/>
              </a:ext>
            </a:extLst>
          </p:cNvPr>
          <p:cNvSpPr txBox="1"/>
          <p:nvPr/>
        </p:nvSpPr>
        <p:spPr>
          <a:xfrm>
            <a:off x="21918" y="6039732"/>
            <a:ext cx="3502485" cy="246221"/>
          </a:xfrm>
          <a:prstGeom prst="rect">
            <a:avLst/>
          </a:prstGeom>
          <a:noFill/>
        </p:spPr>
        <p:txBody>
          <a:bodyPr wrap="square" rtlCol="0">
            <a:spAutoFit/>
          </a:bodyPr>
          <a:lstStyle/>
          <a:p>
            <a:r>
              <a:rPr lang="en-US" sz="1000" i="1" dirty="0"/>
              <a:t>S&amp;OP Performance review </a:t>
            </a:r>
          </a:p>
        </p:txBody>
      </p:sp>
      <p:sp>
        <p:nvSpPr>
          <p:cNvPr id="14" name="TextBox 13">
            <a:extLst>
              <a:ext uri="{FF2B5EF4-FFF2-40B4-BE49-F238E27FC236}">
                <a16:creationId xmlns:a16="http://schemas.microsoft.com/office/drawing/2014/main" id="{1123D7BE-4DAB-450F-960F-470FFADE780D}"/>
              </a:ext>
            </a:extLst>
          </p:cNvPr>
          <p:cNvSpPr txBox="1"/>
          <p:nvPr/>
        </p:nvSpPr>
        <p:spPr>
          <a:xfrm>
            <a:off x="2750571" y="6067017"/>
            <a:ext cx="3502485" cy="246221"/>
          </a:xfrm>
          <a:prstGeom prst="rect">
            <a:avLst/>
          </a:prstGeom>
          <a:noFill/>
        </p:spPr>
        <p:txBody>
          <a:bodyPr wrap="square" rtlCol="0">
            <a:spAutoFit/>
          </a:bodyPr>
          <a:lstStyle/>
          <a:p>
            <a:r>
              <a:rPr lang="en-US" sz="1000" i="1" dirty="0"/>
              <a:t>S&amp;OP Supply review</a:t>
            </a:r>
          </a:p>
        </p:txBody>
      </p:sp>
      <p:sp>
        <p:nvSpPr>
          <p:cNvPr id="16" name="TextBox 15">
            <a:extLst>
              <a:ext uri="{FF2B5EF4-FFF2-40B4-BE49-F238E27FC236}">
                <a16:creationId xmlns:a16="http://schemas.microsoft.com/office/drawing/2014/main" id="{2F2E5874-E1AE-4C30-A5AA-07267C23AFE5}"/>
              </a:ext>
            </a:extLst>
          </p:cNvPr>
          <p:cNvSpPr txBox="1"/>
          <p:nvPr/>
        </p:nvSpPr>
        <p:spPr>
          <a:xfrm>
            <a:off x="8309695" y="3639296"/>
            <a:ext cx="3502485" cy="246221"/>
          </a:xfrm>
          <a:prstGeom prst="rect">
            <a:avLst/>
          </a:prstGeom>
          <a:noFill/>
        </p:spPr>
        <p:txBody>
          <a:bodyPr wrap="square" rtlCol="0">
            <a:spAutoFit/>
          </a:bodyPr>
          <a:lstStyle/>
          <a:p>
            <a:r>
              <a:rPr lang="en-US" sz="1000" i="1" dirty="0"/>
              <a:t>Supply Chain Diagram by Products</a:t>
            </a:r>
          </a:p>
        </p:txBody>
      </p:sp>
      <p:sp>
        <p:nvSpPr>
          <p:cNvPr id="17" name="TextBox 16">
            <a:extLst>
              <a:ext uri="{FF2B5EF4-FFF2-40B4-BE49-F238E27FC236}">
                <a16:creationId xmlns:a16="http://schemas.microsoft.com/office/drawing/2014/main" id="{20BC4AE5-1FEE-43C2-95B1-7FB8433514A8}"/>
              </a:ext>
            </a:extLst>
          </p:cNvPr>
          <p:cNvSpPr txBox="1"/>
          <p:nvPr/>
        </p:nvSpPr>
        <p:spPr>
          <a:xfrm>
            <a:off x="8309695" y="6197689"/>
            <a:ext cx="3178057" cy="246221"/>
          </a:xfrm>
          <a:prstGeom prst="rect">
            <a:avLst/>
          </a:prstGeom>
          <a:noFill/>
        </p:spPr>
        <p:txBody>
          <a:bodyPr wrap="square" rtlCol="0">
            <a:spAutoFit/>
          </a:bodyPr>
          <a:lstStyle/>
          <a:p>
            <a:r>
              <a:rPr lang="en-US" sz="1000" i="1" dirty="0"/>
              <a:t>Supply Chain Flow over the world</a:t>
            </a:r>
          </a:p>
        </p:txBody>
      </p:sp>
      <p:grpSp>
        <p:nvGrpSpPr>
          <p:cNvPr id="19" name="Groupe 18">
            <a:extLst>
              <a:ext uri="{FF2B5EF4-FFF2-40B4-BE49-F238E27FC236}">
                <a16:creationId xmlns:a16="http://schemas.microsoft.com/office/drawing/2014/main" id="{0F5D2561-8D95-4349-9172-E0107FD0DAF9}"/>
              </a:ext>
            </a:extLst>
          </p:cNvPr>
          <p:cNvGrpSpPr/>
          <p:nvPr/>
        </p:nvGrpSpPr>
        <p:grpSpPr>
          <a:xfrm>
            <a:off x="2968853" y="1382620"/>
            <a:ext cx="1992565" cy="3035365"/>
            <a:chOff x="1068761" y="3879024"/>
            <a:chExt cx="1329049" cy="1948237"/>
          </a:xfrm>
        </p:grpSpPr>
        <p:sp>
          <p:nvSpPr>
            <p:cNvPr id="20" name="Forme libre : forme 19">
              <a:extLst>
                <a:ext uri="{FF2B5EF4-FFF2-40B4-BE49-F238E27FC236}">
                  <a16:creationId xmlns:a16="http://schemas.microsoft.com/office/drawing/2014/main" id="{465E2B02-34B1-4FBE-A443-97989E7EECA0}"/>
                </a:ext>
              </a:extLst>
            </p:cNvPr>
            <p:cNvSpPr/>
            <p:nvPr/>
          </p:nvSpPr>
          <p:spPr>
            <a:xfrm>
              <a:off x="1068761" y="4547610"/>
              <a:ext cx="726844" cy="624017"/>
            </a:xfrm>
            <a:custGeom>
              <a:avLst/>
              <a:gdLst>
                <a:gd name="connsiteX0" fmla="*/ 0 w 726844"/>
                <a:gd name="connsiteY0" fmla="*/ 312009 h 624017"/>
                <a:gd name="connsiteX1" fmla="*/ 156004 w 726844"/>
                <a:gd name="connsiteY1" fmla="*/ 0 h 624017"/>
                <a:gd name="connsiteX2" fmla="*/ 570840 w 726844"/>
                <a:gd name="connsiteY2" fmla="*/ 0 h 624017"/>
                <a:gd name="connsiteX3" fmla="*/ 726844 w 726844"/>
                <a:gd name="connsiteY3" fmla="*/ 312009 h 624017"/>
                <a:gd name="connsiteX4" fmla="*/ 570840 w 726844"/>
                <a:gd name="connsiteY4" fmla="*/ 624017 h 624017"/>
                <a:gd name="connsiteX5" fmla="*/ 156004 w 726844"/>
                <a:gd name="connsiteY5" fmla="*/ 624017 h 624017"/>
                <a:gd name="connsiteX6" fmla="*/ 0 w 726844"/>
                <a:gd name="connsiteY6" fmla="*/ 312009 h 62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4" h="624017">
                  <a:moveTo>
                    <a:pt x="0" y="312009"/>
                  </a:moveTo>
                  <a:lnTo>
                    <a:pt x="156004" y="0"/>
                  </a:lnTo>
                  <a:lnTo>
                    <a:pt x="570840" y="0"/>
                  </a:lnTo>
                  <a:lnTo>
                    <a:pt x="726844" y="312009"/>
                  </a:lnTo>
                  <a:lnTo>
                    <a:pt x="570840" y="624017"/>
                  </a:lnTo>
                  <a:lnTo>
                    <a:pt x="156004" y="624017"/>
                  </a:lnTo>
                  <a:lnTo>
                    <a:pt x="0" y="312009"/>
                  </a:lnTo>
                  <a:close/>
                </a:path>
              </a:pathLst>
            </a:custGeom>
          </p:spPr>
          <p:style>
            <a:lnRef idx="2">
              <a:schemeClr val="accent2">
                <a:shade val="50000"/>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112572" tIns="109346" rIns="112572" bIns="109346" numCol="1" spcCol="1270" anchor="ctr" anchorCtr="0">
              <a:noAutofit/>
            </a:bodyPr>
            <a:lstStyle/>
            <a:p>
              <a:pPr algn="ctr" defTabSz="444500">
                <a:lnSpc>
                  <a:spcPct val="90000"/>
                </a:lnSpc>
                <a:spcBef>
                  <a:spcPct val="0"/>
                </a:spcBef>
                <a:spcAft>
                  <a:spcPct val="35000"/>
                </a:spcAft>
              </a:pPr>
              <a:r>
                <a:rPr lang="en-US" sz="1400" b="1" dirty="0"/>
                <a:t>Quantity sales</a:t>
              </a:r>
            </a:p>
          </p:txBody>
        </p:sp>
        <p:sp>
          <p:nvSpPr>
            <p:cNvPr id="24" name="Forme libre : forme 23">
              <a:extLst>
                <a:ext uri="{FF2B5EF4-FFF2-40B4-BE49-F238E27FC236}">
                  <a16:creationId xmlns:a16="http://schemas.microsoft.com/office/drawing/2014/main" id="{4D83ADBE-CDD4-44C6-A21F-5380AFADB3BA}"/>
                </a:ext>
              </a:extLst>
            </p:cNvPr>
            <p:cNvSpPr/>
            <p:nvPr/>
          </p:nvSpPr>
          <p:spPr>
            <a:xfrm>
              <a:off x="1670966" y="4215845"/>
              <a:ext cx="726844" cy="624017"/>
            </a:xfrm>
            <a:custGeom>
              <a:avLst/>
              <a:gdLst>
                <a:gd name="connsiteX0" fmla="*/ 0 w 726844"/>
                <a:gd name="connsiteY0" fmla="*/ 312009 h 624017"/>
                <a:gd name="connsiteX1" fmla="*/ 156004 w 726844"/>
                <a:gd name="connsiteY1" fmla="*/ 0 h 624017"/>
                <a:gd name="connsiteX2" fmla="*/ 570840 w 726844"/>
                <a:gd name="connsiteY2" fmla="*/ 0 h 624017"/>
                <a:gd name="connsiteX3" fmla="*/ 726844 w 726844"/>
                <a:gd name="connsiteY3" fmla="*/ 312009 h 624017"/>
                <a:gd name="connsiteX4" fmla="*/ 570840 w 726844"/>
                <a:gd name="connsiteY4" fmla="*/ 624017 h 624017"/>
                <a:gd name="connsiteX5" fmla="*/ 156004 w 726844"/>
                <a:gd name="connsiteY5" fmla="*/ 624017 h 624017"/>
                <a:gd name="connsiteX6" fmla="*/ 0 w 726844"/>
                <a:gd name="connsiteY6" fmla="*/ 312009 h 62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4" h="624017">
                  <a:moveTo>
                    <a:pt x="0" y="312009"/>
                  </a:moveTo>
                  <a:lnTo>
                    <a:pt x="156004" y="0"/>
                  </a:lnTo>
                  <a:lnTo>
                    <a:pt x="570840" y="0"/>
                  </a:lnTo>
                  <a:lnTo>
                    <a:pt x="726844" y="312009"/>
                  </a:lnTo>
                  <a:lnTo>
                    <a:pt x="570840" y="624017"/>
                  </a:lnTo>
                  <a:lnTo>
                    <a:pt x="156004" y="624017"/>
                  </a:lnTo>
                  <a:lnTo>
                    <a:pt x="0" y="312009"/>
                  </a:lnTo>
                  <a:close/>
                </a:path>
              </a:pathLst>
            </a:custGeom>
          </p:spPr>
          <p:style>
            <a:lnRef idx="2">
              <a:schemeClr val="accent2">
                <a:shade val="50000"/>
                <a:hueOff val="199970"/>
                <a:satOff val="-3186"/>
                <a:lumOff val="18763"/>
                <a:alphaOff val="0"/>
              </a:schemeClr>
            </a:lnRef>
            <a:fillRef idx="1">
              <a:schemeClr val="accent2">
                <a:shade val="50000"/>
                <a:hueOff val="199970"/>
                <a:satOff val="-3186"/>
                <a:lumOff val="18763"/>
                <a:alphaOff val="0"/>
              </a:schemeClr>
            </a:fillRef>
            <a:effectRef idx="0">
              <a:schemeClr val="accent2">
                <a:shade val="50000"/>
                <a:hueOff val="199970"/>
                <a:satOff val="-3186"/>
                <a:lumOff val="18763"/>
                <a:alphaOff val="0"/>
              </a:schemeClr>
            </a:effectRef>
            <a:fontRef idx="minor">
              <a:schemeClr val="lt1"/>
            </a:fontRef>
          </p:style>
          <p:txBody>
            <a:bodyPr spcFirstLastPara="0" vert="horz" wrap="square" lIns="112572" tIns="109346" rIns="112572" bIns="109346" numCol="1" spcCol="1270" anchor="ctr" anchorCtr="0">
              <a:noAutofit/>
            </a:bodyPr>
            <a:lstStyle/>
            <a:p>
              <a:pPr algn="ctr" defTabSz="444500">
                <a:lnSpc>
                  <a:spcPct val="90000"/>
                </a:lnSpc>
                <a:spcBef>
                  <a:spcPct val="0"/>
                </a:spcBef>
                <a:spcAft>
                  <a:spcPct val="35000"/>
                </a:spcAft>
              </a:pPr>
              <a:r>
                <a:rPr lang="en-US" sz="1400" b="1" dirty="0"/>
                <a:t>Price Volume effect</a:t>
              </a:r>
            </a:p>
          </p:txBody>
        </p:sp>
        <p:sp>
          <p:nvSpPr>
            <p:cNvPr id="28" name="Forme libre : forme 27">
              <a:extLst>
                <a:ext uri="{FF2B5EF4-FFF2-40B4-BE49-F238E27FC236}">
                  <a16:creationId xmlns:a16="http://schemas.microsoft.com/office/drawing/2014/main" id="{09303F0B-5A24-49EE-B813-321A72D741F5}"/>
                </a:ext>
              </a:extLst>
            </p:cNvPr>
            <p:cNvSpPr/>
            <p:nvPr/>
          </p:nvSpPr>
          <p:spPr>
            <a:xfrm>
              <a:off x="1068761" y="3879024"/>
              <a:ext cx="726844" cy="624017"/>
            </a:xfrm>
            <a:custGeom>
              <a:avLst/>
              <a:gdLst>
                <a:gd name="connsiteX0" fmla="*/ 0 w 726844"/>
                <a:gd name="connsiteY0" fmla="*/ 312009 h 624017"/>
                <a:gd name="connsiteX1" fmla="*/ 156004 w 726844"/>
                <a:gd name="connsiteY1" fmla="*/ 0 h 624017"/>
                <a:gd name="connsiteX2" fmla="*/ 570840 w 726844"/>
                <a:gd name="connsiteY2" fmla="*/ 0 h 624017"/>
                <a:gd name="connsiteX3" fmla="*/ 726844 w 726844"/>
                <a:gd name="connsiteY3" fmla="*/ 312009 h 624017"/>
                <a:gd name="connsiteX4" fmla="*/ 570840 w 726844"/>
                <a:gd name="connsiteY4" fmla="*/ 624017 h 624017"/>
                <a:gd name="connsiteX5" fmla="*/ 156004 w 726844"/>
                <a:gd name="connsiteY5" fmla="*/ 624017 h 624017"/>
                <a:gd name="connsiteX6" fmla="*/ 0 w 726844"/>
                <a:gd name="connsiteY6" fmla="*/ 312009 h 62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4" h="624017">
                  <a:moveTo>
                    <a:pt x="0" y="312009"/>
                  </a:moveTo>
                  <a:lnTo>
                    <a:pt x="156004" y="0"/>
                  </a:lnTo>
                  <a:lnTo>
                    <a:pt x="570840" y="0"/>
                  </a:lnTo>
                  <a:lnTo>
                    <a:pt x="726844" y="312009"/>
                  </a:lnTo>
                  <a:lnTo>
                    <a:pt x="570840" y="624017"/>
                  </a:lnTo>
                  <a:lnTo>
                    <a:pt x="156004" y="624017"/>
                  </a:lnTo>
                  <a:lnTo>
                    <a:pt x="0" y="312009"/>
                  </a:lnTo>
                  <a:close/>
                </a:path>
              </a:pathLst>
            </a:custGeom>
          </p:spPr>
          <p:style>
            <a:lnRef idx="2">
              <a:schemeClr val="accent2">
                <a:shade val="50000"/>
                <a:hueOff val="399940"/>
                <a:satOff val="-6371"/>
                <a:lumOff val="37526"/>
                <a:alphaOff val="0"/>
              </a:schemeClr>
            </a:lnRef>
            <a:fillRef idx="1">
              <a:schemeClr val="accent2">
                <a:shade val="50000"/>
                <a:hueOff val="399940"/>
                <a:satOff val="-6371"/>
                <a:lumOff val="37526"/>
                <a:alphaOff val="0"/>
              </a:schemeClr>
            </a:fillRef>
            <a:effectRef idx="0">
              <a:schemeClr val="accent2">
                <a:shade val="50000"/>
                <a:hueOff val="399940"/>
                <a:satOff val="-6371"/>
                <a:lumOff val="37526"/>
                <a:alphaOff val="0"/>
              </a:schemeClr>
            </a:effectRef>
            <a:fontRef idx="minor">
              <a:schemeClr val="lt1"/>
            </a:fontRef>
          </p:style>
          <p:txBody>
            <a:bodyPr spcFirstLastPara="0" vert="horz" wrap="square" lIns="112572" tIns="109346" rIns="112572" bIns="109346" numCol="1" spcCol="1270" anchor="ctr" anchorCtr="0">
              <a:noAutofit/>
            </a:bodyPr>
            <a:lstStyle/>
            <a:p>
              <a:pPr marL="0" lvl="0" indent="0" algn="ctr" defTabSz="444500">
                <a:lnSpc>
                  <a:spcPct val="90000"/>
                </a:lnSpc>
                <a:spcBef>
                  <a:spcPct val="0"/>
                </a:spcBef>
                <a:spcAft>
                  <a:spcPct val="35000"/>
                </a:spcAft>
                <a:buNone/>
              </a:pPr>
              <a:r>
                <a:rPr lang="en-US" sz="1400" b="1" kern="1200" dirty="0"/>
                <a:t>EURO sales</a:t>
              </a:r>
            </a:p>
          </p:txBody>
        </p:sp>
        <p:sp>
          <p:nvSpPr>
            <p:cNvPr id="32" name="Forme libre : forme 31">
              <a:extLst>
                <a:ext uri="{FF2B5EF4-FFF2-40B4-BE49-F238E27FC236}">
                  <a16:creationId xmlns:a16="http://schemas.microsoft.com/office/drawing/2014/main" id="{EC6A58E7-BCEA-4599-8AEA-2F4797EB63E5}"/>
                </a:ext>
              </a:extLst>
            </p:cNvPr>
            <p:cNvSpPr/>
            <p:nvPr/>
          </p:nvSpPr>
          <p:spPr>
            <a:xfrm>
              <a:off x="1670966" y="4866566"/>
              <a:ext cx="726844" cy="624017"/>
            </a:xfrm>
            <a:custGeom>
              <a:avLst/>
              <a:gdLst>
                <a:gd name="connsiteX0" fmla="*/ 0 w 726844"/>
                <a:gd name="connsiteY0" fmla="*/ 312009 h 624017"/>
                <a:gd name="connsiteX1" fmla="*/ 156004 w 726844"/>
                <a:gd name="connsiteY1" fmla="*/ 0 h 624017"/>
                <a:gd name="connsiteX2" fmla="*/ 570840 w 726844"/>
                <a:gd name="connsiteY2" fmla="*/ 0 h 624017"/>
                <a:gd name="connsiteX3" fmla="*/ 726844 w 726844"/>
                <a:gd name="connsiteY3" fmla="*/ 312009 h 624017"/>
                <a:gd name="connsiteX4" fmla="*/ 570840 w 726844"/>
                <a:gd name="connsiteY4" fmla="*/ 624017 h 624017"/>
                <a:gd name="connsiteX5" fmla="*/ 156004 w 726844"/>
                <a:gd name="connsiteY5" fmla="*/ 624017 h 624017"/>
                <a:gd name="connsiteX6" fmla="*/ 0 w 726844"/>
                <a:gd name="connsiteY6" fmla="*/ 312009 h 62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4" h="624017">
                  <a:moveTo>
                    <a:pt x="0" y="312009"/>
                  </a:moveTo>
                  <a:lnTo>
                    <a:pt x="156004" y="0"/>
                  </a:lnTo>
                  <a:lnTo>
                    <a:pt x="570840" y="0"/>
                  </a:lnTo>
                  <a:lnTo>
                    <a:pt x="726844" y="312009"/>
                  </a:lnTo>
                  <a:lnTo>
                    <a:pt x="570840" y="624017"/>
                  </a:lnTo>
                  <a:lnTo>
                    <a:pt x="156004" y="624017"/>
                  </a:lnTo>
                  <a:lnTo>
                    <a:pt x="0" y="312009"/>
                  </a:lnTo>
                  <a:close/>
                </a:path>
              </a:pathLst>
            </a:custGeom>
          </p:spPr>
          <p:style>
            <a:lnRef idx="2">
              <a:schemeClr val="accent2">
                <a:shade val="50000"/>
                <a:hueOff val="399940"/>
                <a:satOff val="-6371"/>
                <a:lumOff val="37526"/>
                <a:alphaOff val="0"/>
              </a:schemeClr>
            </a:lnRef>
            <a:fillRef idx="1">
              <a:schemeClr val="accent2">
                <a:shade val="50000"/>
                <a:hueOff val="399940"/>
                <a:satOff val="-6371"/>
                <a:lumOff val="37526"/>
                <a:alphaOff val="0"/>
              </a:schemeClr>
            </a:fillRef>
            <a:effectRef idx="0">
              <a:schemeClr val="accent2">
                <a:shade val="50000"/>
                <a:hueOff val="399940"/>
                <a:satOff val="-6371"/>
                <a:lumOff val="37526"/>
                <a:alphaOff val="0"/>
              </a:schemeClr>
            </a:effectRef>
            <a:fontRef idx="minor">
              <a:schemeClr val="lt1"/>
            </a:fontRef>
          </p:style>
          <p:txBody>
            <a:bodyPr spcFirstLastPara="0" vert="horz" wrap="square" lIns="112572" tIns="109346" rIns="112572" bIns="109346" numCol="1" spcCol="1270" anchor="ctr" anchorCtr="0">
              <a:noAutofit/>
            </a:bodyPr>
            <a:lstStyle/>
            <a:p>
              <a:pPr marL="0" lvl="0" indent="0" algn="ctr" defTabSz="444500">
                <a:lnSpc>
                  <a:spcPct val="90000"/>
                </a:lnSpc>
                <a:spcBef>
                  <a:spcPct val="0"/>
                </a:spcBef>
                <a:spcAft>
                  <a:spcPct val="35000"/>
                </a:spcAft>
                <a:buNone/>
              </a:pPr>
              <a:r>
                <a:rPr lang="en-US" sz="1400" b="1" kern="1200" dirty="0"/>
                <a:t>Gross Margin</a:t>
              </a:r>
            </a:p>
          </p:txBody>
        </p:sp>
        <p:sp>
          <p:nvSpPr>
            <p:cNvPr id="36" name="Forme libre : forme 35">
              <a:extLst>
                <a:ext uri="{FF2B5EF4-FFF2-40B4-BE49-F238E27FC236}">
                  <a16:creationId xmlns:a16="http://schemas.microsoft.com/office/drawing/2014/main" id="{A7BF45DC-7679-4D3F-983F-C864CD29E8E0}"/>
                </a:ext>
              </a:extLst>
            </p:cNvPr>
            <p:cNvSpPr/>
            <p:nvPr/>
          </p:nvSpPr>
          <p:spPr>
            <a:xfrm>
              <a:off x="1068762" y="5203244"/>
              <a:ext cx="726844" cy="624017"/>
            </a:xfrm>
            <a:custGeom>
              <a:avLst/>
              <a:gdLst>
                <a:gd name="connsiteX0" fmla="*/ 0 w 726844"/>
                <a:gd name="connsiteY0" fmla="*/ 312009 h 624017"/>
                <a:gd name="connsiteX1" fmla="*/ 156004 w 726844"/>
                <a:gd name="connsiteY1" fmla="*/ 0 h 624017"/>
                <a:gd name="connsiteX2" fmla="*/ 570840 w 726844"/>
                <a:gd name="connsiteY2" fmla="*/ 0 h 624017"/>
                <a:gd name="connsiteX3" fmla="*/ 726844 w 726844"/>
                <a:gd name="connsiteY3" fmla="*/ 312009 h 624017"/>
                <a:gd name="connsiteX4" fmla="*/ 570840 w 726844"/>
                <a:gd name="connsiteY4" fmla="*/ 624017 h 624017"/>
                <a:gd name="connsiteX5" fmla="*/ 156004 w 726844"/>
                <a:gd name="connsiteY5" fmla="*/ 624017 h 624017"/>
                <a:gd name="connsiteX6" fmla="*/ 0 w 726844"/>
                <a:gd name="connsiteY6" fmla="*/ 312009 h 62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4" h="624017">
                  <a:moveTo>
                    <a:pt x="0" y="312009"/>
                  </a:moveTo>
                  <a:lnTo>
                    <a:pt x="156004" y="0"/>
                  </a:lnTo>
                  <a:lnTo>
                    <a:pt x="570840" y="0"/>
                  </a:lnTo>
                  <a:lnTo>
                    <a:pt x="726844" y="312009"/>
                  </a:lnTo>
                  <a:lnTo>
                    <a:pt x="570840" y="624017"/>
                  </a:lnTo>
                  <a:lnTo>
                    <a:pt x="156004" y="624017"/>
                  </a:lnTo>
                  <a:lnTo>
                    <a:pt x="0" y="312009"/>
                  </a:lnTo>
                  <a:close/>
                </a:path>
              </a:pathLst>
            </a:custGeom>
          </p:spPr>
          <p:style>
            <a:lnRef idx="2">
              <a:schemeClr val="accent2">
                <a:shade val="50000"/>
                <a:hueOff val="199970"/>
                <a:satOff val="-3186"/>
                <a:lumOff val="18763"/>
                <a:alphaOff val="0"/>
              </a:schemeClr>
            </a:lnRef>
            <a:fillRef idx="1">
              <a:schemeClr val="accent2">
                <a:shade val="50000"/>
                <a:hueOff val="199970"/>
                <a:satOff val="-3186"/>
                <a:lumOff val="18763"/>
                <a:alphaOff val="0"/>
              </a:schemeClr>
            </a:fillRef>
            <a:effectRef idx="0">
              <a:schemeClr val="accent2">
                <a:shade val="50000"/>
                <a:hueOff val="199970"/>
                <a:satOff val="-3186"/>
                <a:lumOff val="18763"/>
                <a:alphaOff val="0"/>
              </a:schemeClr>
            </a:effectRef>
            <a:fontRef idx="minor">
              <a:schemeClr val="lt1"/>
            </a:fontRef>
          </p:style>
          <p:txBody>
            <a:bodyPr spcFirstLastPara="0" vert="horz" wrap="square" lIns="112572" tIns="109346" rIns="112572" bIns="109346" numCol="1" spcCol="1270" anchor="ctr" anchorCtr="0">
              <a:noAutofit/>
            </a:bodyPr>
            <a:lstStyle/>
            <a:p>
              <a:pPr algn="ctr" defTabSz="444500">
                <a:lnSpc>
                  <a:spcPct val="90000"/>
                </a:lnSpc>
                <a:spcBef>
                  <a:spcPct val="0"/>
                </a:spcBef>
                <a:spcAft>
                  <a:spcPct val="35000"/>
                </a:spcAft>
              </a:pPr>
              <a:r>
                <a:rPr lang="en-US" sz="1400" b="1" dirty="0"/>
                <a:t>Capacity </a:t>
              </a:r>
              <a:r>
                <a:rPr lang="en-US" sz="1400" b="1" dirty="0" err="1"/>
                <a:t>Mgnt</a:t>
              </a:r>
              <a:endParaRPr lang="en-US" sz="1400" b="1" dirty="0"/>
            </a:p>
          </p:txBody>
        </p:sp>
      </p:grpSp>
      <p:sp>
        <p:nvSpPr>
          <p:cNvPr id="40" name="Légende : flèche vers la droite 39">
            <a:extLst>
              <a:ext uri="{FF2B5EF4-FFF2-40B4-BE49-F238E27FC236}">
                <a16:creationId xmlns:a16="http://schemas.microsoft.com/office/drawing/2014/main" id="{6045A3D3-94F7-4761-8C30-D3293D3875DC}"/>
              </a:ext>
            </a:extLst>
          </p:cNvPr>
          <p:cNvSpPr/>
          <p:nvPr/>
        </p:nvSpPr>
        <p:spPr>
          <a:xfrm>
            <a:off x="154667" y="1532818"/>
            <a:ext cx="2814185" cy="680582"/>
          </a:xfrm>
          <a:prstGeom prst="rightArrowCallout">
            <a:avLst>
              <a:gd name="adj1" fmla="val 25000"/>
              <a:gd name="adj2" fmla="val 25000"/>
              <a:gd name="adj3" fmla="val 25000"/>
              <a:gd name="adj4" fmla="val 8958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rgbClr val="000000"/>
                </a:solidFill>
              </a:rPr>
              <a:t>Visibility on Sales projection</a:t>
            </a:r>
          </a:p>
          <a:p>
            <a:r>
              <a:rPr lang="en-US" sz="1100" b="1" dirty="0">
                <a:solidFill>
                  <a:srgbClr val="000000"/>
                </a:solidFill>
              </a:rPr>
              <a:t>Comparison to Financial target</a:t>
            </a:r>
          </a:p>
          <a:p>
            <a:r>
              <a:rPr lang="en-US" sz="1100" b="1" dirty="0">
                <a:solidFill>
                  <a:srgbClr val="000000"/>
                </a:solidFill>
              </a:rPr>
              <a:t>Visibility on Breathing space</a:t>
            </a:r>
          </a:p>
        </p:txBody>
      </p:sp>
      <p:sp>
        <p:nvSpPr>
          <p:cNvPr id="41" name="Légende : flèche vers la droite 40">
            <a:extLst>
              <a:ext uri="{FF2B5EF4-FFF2-40B4-BE49-F238E27FC236}">
                <a16:creationId xmlns:a16="http://schemas.microsoft.com/office/drawing/2014/main" id="{A33D87A5-8952-4A30-8B03-C9A2A7C16864}"/>
              </a:ext>
            </a:extLst>
          </p:cNvPr>
          <p:cNvSpPr/>
          <p:nvPr/>
        </p:nvSpPr>
        <p:spPr>
          <a:xfrm>
            <a:off x="154667" y="3506103"/>
            <a:ext cx="2814185" cy="847021"/>
          </a:xfrm>
          <a:prstGeom prst="rightArrowCallout">
            <a:avLst>
              <a:gd name="adj1" fmla="val 27633"/>
              <a:gd name="adj2" fmla="val 25000"/>
              <a:gd name="adj3" fmla="val 25000"/>
              <a:gd name="adj4" fmla="val 9031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rgbClr val="000000"/>
                </a:solidFill>
              </a:rPr>
              <a:t>Real time Capacity Management projection based on latest FC</a:t>
            </a:r>
          </a:p>
          <a:p>
            <a:r>
              <a:rPr lang="en-US" sz="1100" b="1" dirty="0">
                <a:solidFill>
                  <a:srgbClr val="000000"/>
                </a:solidFill>
              </a:rPr>
              <a:t>Investment decision / Volume allocation &amp; Budget </a:t>
            </a:r>
          </a:p>
        </p:txBody>
      </p:sp>
      <p:sp>
        <p:nvSpPr>
          <p:cNvPr id="44" name="Légende : flèche vers la gauche 43">
            <a:extLst>
              <a:ext uri="{FF2B5EF4-FFF2-40B4-BE49-F238E27FC236}">
                <a16:creationId xmlns:a16="http://schemas.microsoft.com/office/drawing/2014/main" id="{3611A8C7-2CF3-4533-B9A8-8BA29D6B0F47}"/>
              </a:ext>
            </a:extLst>
          </p:cNvPr>
          <p:cNvSpPr/>
          <p:nvPr/>
        </p:nvSpPr>
        <p:spPr>
          <a:xfrm>
            <a:off x="4961032" y="3037197"/>
            <a:ext cx="2779773" cy="773155"/>
          </a:xfrm>
          <a:prstGeom prst="leftArrowCallout">
            <a:avLst>
              <a:gd name="adj1" fmla="val 25000"/>
              <a:gd name="adj2" fmla="val 25000"/>
              <a:gd name="adj3" fmla="val 25000"/>
              <a:gd name="adj4" fmla="val 8642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rgbClr val="000000"/>
                </a:solidFill>
              </a:rPr>
              <a:t>Real time visibility on Gross Margin projection vs latest FC</a:t>
            </a:r>
          </a:p>
          <a:p>
            <a:r>
              <a:rPr lang="en-US" sz="1100" b="1" dirty="0">
                <a:solidFill>
                  <a:srgbClr val="000000"/>
                </a:solidFill>
              </a:rPr>
              <a:t>Understand P&amp;L impact of Volume &amp; Price variation</a:t>
            </a:r>
          </a:p>
        </p:txBody>
      </p:sp>
      <p:sp>
        <p:nvSpPr>
          <p:cNvPr id="45" name="Légende : flèche vers la gauche 44">
            <a:extLst>
              <a:ext uri="{FF2B5EF4-FFF2-40B4-BE49-F238E27FC236}">
                <a16:creationId xmlns:a16="http://schemas.microsoft.com/office/drawing/2014/main" id="{8398286D-39B6-4071-96FE-85CE8B1F3EDD}"/>
              </a:ext>
            </a:extLst>
          </p:cNvPr>
          <p:cNvSpPr/>
          <p:nvPr/>
        </p:nvSpPr>
        <p:spPr>
          <a:xfrm>
            <a:off x="4961032" y="2055453"/>
            <a:ext cx="2779773" cy="682254"/>
          </a:xfrm>
          <a:prstGeom prst="leftArrowCallout">
            <a:avLst>
              <a:gd name="adj1" fmla="val 25000"/>
              <a:gd name="adj2" fmla="val 25000"/>
              <a:gd name="adj3" fmla="val 25000"/>
              <a:gd name="adj4" fmla="val 863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rgbClr val="000000"/>
                </a:solidFill>
              </a:rPr>
              <a:t>Real time visibility on Price-volume effect</a:t>
            </a:r>
          </a:p>
          <a:p>
            <a:r>
              <a:rPr lang="en-US" sz="1100" b="1" dirty="0">
                <a:solidFill>
                  <a:srgbClr val="000000"/>
                </a:solidFill>
              </a:rPr>
              <a:t>Standard report</a:t>
            </a:r>
          </a:p>
        </p:txBody>
      </p:sp>
    </p:spTree>
    <p:extLst>
      <p:ext uri="{BB962C8B-B14F-4D97-AF65-F5344CB8AC3E}">
        <p14:creationId xmlns:p14="http://schemas.microsoft.com/office/powerpoint/2010/main" val="27364746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7BGcuQBeQ..vkd5KaSkAm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925_NsxtQBSJB44TYYms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J7jLJJiVS.WXbJkm6GZeM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whtiQa6IQ0GA39y2DvE2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uHMIIuDgRKmkYyJ1sLfR4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rRQaBa2tQti.3xxT6NV8y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PBjS8lXNQCmvDKWipPUiY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j6G8hBNDfshGCyFzUiicx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ChdQY6RcjhtuxjEi3c4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mquhNctlSRSXTmuUoy9sf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Y3aAdn2byOHLp0DfcR3zhQ"/>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mquhNctlSRSXTmuUoy9sf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B5bb4rYBSX2jwHQWrffmJ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9I4_cIewT9WDFNK.S6Tsy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FSrjL__nREWjrc2TgwGCt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7BGcuQBeQ..vkd5KaSkAm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925_NsxtQBSJB44TYYmsJ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J7jLJJiVS.WXbJkm6GZeM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B5bb4rYBSX2jwHQWrffmJ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whtiQa6IQ0GA39y2DvE2J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uHMIIuDgRKmkYyJ1sLfR4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rRQaBa2tQti.3xxT6NV8y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PBjS8lXNQCmvDKWipPUiY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s9BSJSgzmJSoOFT.5I.vZ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oc8jtmz7_9nUHPniZOmFW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0g_fBwpCfUQ5CTARm_nhp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6IUGuwCSxgv3N.kLWh3nI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JQCiERb.Sx_r.sx4nS.d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NtmXhm9tpGDTqwLy_U.2Z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9I4_cIewT9WDFNK.S6Tsy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KJI2aUbU_KF4bJjR5Fli9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p1k9CG7TjnLxqbbMUl3vr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YGQd4I9FLCe1n62GnUNgl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uKMnDByo6inZEZFeZYpBM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WFWvQ3j4E77yx2cKzbgsY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jCDHXDGJLtvK9oJbBIc1E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1CZlscxO6urP_G24OZox3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o_9yxZAf1J82HDeWFLyI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egh7vtOgrDE2E4OMj1T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SrjL__nREWjrc2TgwGCt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Zrkvhw1SeXCA90qVmZ7x0g"/>
</p:tagLst>
</file>

<file path=ppt/theme/theme1.xml><?xml version="1.0" encoding="utf-8"?>
<a:theme xmlns:a="http://schemas.openxmlformats.org/drawingml/2006/main" name="12_Thème SANOFI">
  <a:themeElements>
    <a:clrScheme name="SANOFI SK2016">
      <a:dk1>
        <a:srgbClr val="6B747B"/>
      </a:dk1>
      <a:lt1>
        <a:srgbClr val="FFFFFF"/>
      </a:lt1>
      <a:dk2>
        <a:srgbClr val="525CA3"/>
      </a:dk2>
      <a:lt2>
        <a:srgbClr val="BCBC1C"/>
      </a:lt2>
      <a:accent1>
        <a:srgbClr val="CAAE7A"/>
      </a:accent1>
      <a:accent2>
        <a:srgbClr val="3E90D0"/>
      </a:accent2>
      <a:accent3>
        <a:srgbClr val="8F6EAA"/>
      </a:accent3>
      <a:accent4>
        <a:srgbClr val="BE006B"/>
      </a:accent4>
      <a:accent5>
        <a:srgbClr val="00A590"/>
      </a:accent5>
      <a:accent6>
        <a:srgbClr val="47672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3_Thème SANOFI">
  <a:themeElements>
    <a:clrScheme name="SANOFI SK2016">
      <a:dk1>
        <a:srgbClr val="6B747B"/>
      </a:dk1>
      <a:lt1>
        <a:srgbClr val="FFFFFF"/>
      </a:lt1>
      <a:dk2>
        <a:srgbClr val="525CA3"/>
      </a:dk2>
      <a:lt2>
        <a:srgbClr val="BCBC1C"/>
      </a:lt2>
      <a:accent1>
        <a:srgbClr val="CAAE7A"/>
      </a:accent1>
      <a:accent2>
        <a:srgbClr val="3E90D0"/>
      </a:accent2>
      <a:accent3>
        <a:srgbClr val="8F6EAA"/>
      </a:accent3>
      <a:accent4>
        <a:srgbClr val="BE006B"/>
      </a:accent4>
      <a:accent5>
        <a:srgbClr val="00A590"/>
      </a:accent5>
      <a:accent6>
        <a:srgbClr val="47672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hème SANOFI">
  <a:themeElements>
    <a:clrScheme name="Custom 4">
      <a:dk1>
        <a:srgbClr val="6B747B"/>
      </a:dk1>
      <a:lt1>
        <a:srgbClr val="FFFFFF"/>
      </a:lt1>
      <a:dk2>
        <a:srgbClr val="525CA3"/>
      </a:dk2>
      <a:lt2>
        <a:srgbClr val="BCBC1C"/>
      </a:lt2>
      <a:accent1>
        <a:srgbClr val="3D447A"/>
      </a:accent1>
      <a:accent2>
        <a:srgbClr val="3E90D0"/>
      </a:accent2>
      <a:accent3>
        <a:srgbClr val="8F6EAA"/>
      </a:accent3>
      <a:accent4>
        <a:srgbClr val="BE006B"/>
      </a:accent4>
      <a:accent5>
        <a:srgbClr val="00A590"/>
      </a:accent5>
      <a:accent6>
        <a:srgbClr val="47672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BACB44A4CFF449A8D53AA897268F79" ma:contentTypeVersion="5" ma:contentTypeDescription="Create a new document." ma:contentTypeScope="" ma:versionID="93f0f5981bcc9396531860422be3913c">
  <xsd:schema xmlns:xsd="http://www.w3.org/2001/XMLSchema" xmlns:xs="http://www.w3.org/2001/XMLSchema" xmlns:p="http://schemas.microsoft.com/office/2006/metadata/properties" xmlns:ns3="17dcb7e2-fafc-409f-b3ee-5b3c9b20884d" xmlns:ns4="58db5e03-b404-4e05-b7af-810213907b4f" targetNamespace="http://schemas.microsoft.com/office/2006/metadata/properties" ma:root="true" ma:fieldsID="86f5330b139a8a0f2267cbdf4992ee74" ns3:_="" ns4:_="">
    <xsd:import namespace="17dcb7e2-fafc-409f-b3ee-5b3c9b20884d"/>
    <xsd:import namespace="58db5e03-b404-4e05-b7af-810213907b4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dcb7e2-fafc-409f-b3ee-5b3c9b20884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8db5e03-b404-4e05-b7af-810213907b4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C36CCC-72E0-4C05-8C03-BC76B1D04C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dcb7e2-fafc-409f-b3ee-5b3c9b20884d"/>
    <ds:schemaRef ds:uri="58db5e03-b404-4e05-b7af-810213907b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2EA9B3-9159-41B9-8FBB-3B7FFC88DF95}">
  <ds:schemaRefs>
    <ds:schemaRef ds:uri="http://schemas.microsoft.com/sharepoint/v3/contenttype/forms"/>
  </ds:schemaRefs>
</ds:datastoreItem>
</file>

<file path=customXml/itemProps3.xml><?xml version="1.0" encoding="utf-8"?>
<ds:datastoreItem xmlns:ds="http://schemas.openxmlformats.org/officeDocument/2006/customXml" ds:itemID="{06374227-AAE7-46F9-86DB-1D041168D945}">
  <ds:schemaRefs>
    <ds:schemaRef ds:uri="58db5e03-b404-4e05-b7af-810213907b4f"/>
    <ds:schemaRef ds:uri="http://purl.org/dc/terms/"/>
    <ds:schemaRef ds:uri="http://purl.org/dc/elements/1.1/"/>
    <ds:schemaRef ds:uri="http://purl.org/dc/dcmitype/"/>
    <ds:schemaRef ds:uri="17dcb7e2-fafc-409f-b3ee-5b3c9b20884d"/>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22785</TotalTime>
  <Words>1982</Words>
  <Application>Microsoft Office PowerPoint</Application>
  <PresentationFormat>Grand écran</PresentationFormat>
  <Paragraphs>573</Paragraphs>
  <Slides>19</Slides>
  <Notes>14</Notes>
  <HiddenSlides>8</HiddenSlides>
  <MMClips>0</MMClips>
  <ScaleCrop>false</ScaleCrop>
  <HeadingPairs>
    <vt:vector size="8" baseType="variant">
      <vt:variant>
        <vt:lpstr>Polices utilisées</vt:lpstr>
      </vt:variant>
      <vt:variant>
        <vt:i4>6</vt:i4>
      </vt:variant>
      <vt:variant>
        <vt:lpstr>Thème</vt:lpstr>
      </vt:variant>
      <vt:variant>
        <vt:i4>3</vt:i4>
      </vt:variant>
      <vt:variant>
        <vt:lpstr>Serveurs OLE incorporés</vt:lpstr>
      </vt:variant>
      <vt:variant>
        <vt:i4>1</vt:i4>
      </vt:variant>
      <vt:variant>
        <vt:lpstr>Titres des diapositives</vt:lpstr>
      </vt:variant>
      <vt:variant>
        <vt:i4>19</vt:i4>
      </vt:variant>
    </vt:vector>
  </HeadingPairs>
  <TitlesOfParts>
    <vt:vector size="29" baseType="lpstr">
      <vt:lpstr>Arial</vt:lpstr>
      <vt:lpstr>Arial Black</vt:lpstr>
      <vt:lpstr>Calibri</vt:lpstr>
      <vt:lpstr>Calibri Light</vt:lpstr>
      <vt:lpstr>Verdana</vt:lpstr>
      <vt:lpstr>Wingdings</vt:lpstr>
      <vt:lpstr>12_Thème SANOFI</vt:lpstr>
      <vt:lpstr>13_Thème SANOFI</vt:lpstr>
      <vt:lpstr>3_Thème SANOFI</vt:lpstr>
      <vt:lpstr>Diapositive think-cell</vt:lpstr>
      <vt:lpstr>Digitalization of Supply Chain </vt:lpstr>
      <vt:lpstr>Présentation PowerPoint</vt:lpstr>
      <vt:lpstr>Goals, Benefits and Extent of Supply Chain Process Digitalization</vt:lpstr>
      <vt:lpstr>SC Planning is a key driver to Inventory Reduction, End to End visibility and Service Level improvement</vt:lpstr>
      <vt:lpstr>IBP Objectives &amp; Outcomes </vt:lpstr>
      <vt:lpstr>How Advanced Analytics will support IBP ?</vt:lpstr>
      <vt:lpstr>Improved Demand Signals for One Business Plan</vt:lpstr>
      <vt:lpstr>Professionalization of Forecasting</vt:lpstr>
      <vt:lpstr>GLOBAL VISIBILITY, TRANSPARENCY &amp; TRUST …. FROM SINGLE SOURCE</vt:lpstr>
      <vt:lpstr>Key Applications on Statistical Forecasting/ Advanced Analytics</vt:lpstr>
      <vt:lpstr>How to further combine efforts ?</vt:lpstr>
      <vt:lpstr>Appendix</vt:lpstr>
      <vt:lpstr>E2E Connected and Coherent set of KPIs to monitor the performance of Supply Chain Planning while understanding their impact on Sanofi’s P&amp;L and Balance Sheet</vt:lpstr>
      <vt:lpstr>Simulation &amp; Optimization example:</vt:lpstr>
      <vt:lpstr>Appendix- Statistical Forecasting Monthly SLA - Committed timelines </vt:lpstr>
      <vt:lpstr>Boxplot by grouping</vt:lpstr>
      <vt:lpstr>SC Planning accelerated Plan: Pharma &amp; Vaccines Inventory</vt:lpstr>
      <vt:lpstr>SC Planning accelerated Plan: Pharma Inventory  </vt:lpstr>
      <vt:lpstr>SC Planning accelerated Plan: Vaccines Inventory (work in progress)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Jourdan, Didier /FR</dc:creator>
  <cp:lastModifiedBy>Jourdan, Didier /FR</cp:lastModifiedBy>
  <cp:revision>422</cp:revision>
  <cp:lastPrinted>2019-08-29T11:10:39Z</cp:lastPrinted>
  <dcterms:created xsi:type="dcterms:W3CDTF">2019-06-12T13:29:03Z</dcterms:created>
  <dcterms:modified xsi:type="dcterms:W3CDTF">2019-08-29T15:33:41Z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0x0101001FBACB44A4CFF449A8D53AA897268F79</vt:lpwstr>
  </property>
  <property fmtid="{D5CDD505-2E9C-101B-9397-08002B2CF9AE}" pid="3" name="_AdHocReviewCycleID">
    <vt:i4>664184321</vt:i4>
  </property>
  <property fmtid="{D5CDD505-2E9C-101B-9397-08002B2CF9AE}" pid="4" name="_NewReviewCycle">
    <vt:lpwstr/>
  </property>
  <property fmtid="{D5CDD505-2E9C-101B-9397-08002B2CF9AE}" pid="5" name="_EmailSubject">
    <vt:lpwstr>AI in Forecasting &amp; Advanced Analytics </vt:lpwstr>
  </property>
  <property fmtid="{D5CDD505-2E9C-101B-9397-08002B2CF9AE}" pid="6" name="_AuthorEmail">
    <vt:lpwstr>Vincent.Pan@sanofi.com</vt:lpwstr>
  </property>
  <property fmtid="{D5CDD505-2E9C-101B-9397-08002B2CF9AE}" pid="7" name="_AuthorEmailDisplayName">
    <vt:lpwstr>Pan, Vincent /SG</vt:lpwstr>
  </property>
</Properties>
</file>